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77" r:id="rId2"/>
    <p:sldId id="318" r:id="rId3"/>
    <p:sldId id="301" r:id="rId4"/>
    <p:sldId id="268" r:id="rId5"/>
    <p:sldId id="291" r:id="rId6"/>
    <p:sldId id="292" r:id="rId7"/>
    <p:sldId id="264" r:id="rId8"/>
    <p:sldId id="263" r:id="rId9"/>
    <p:sldId id="278" r:id="rId10"/>
    <p:sldId id="280" r:id="rId11"/>
    <p:sldId id="272" r:id="rId12"/>
    <p:sldId id="273" r:id="rId13"/>
    <p:sldId id="270"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clrMru>
    <a:srgbClr val="EBE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0764" autoAdjust="0"/>
  </p:normalViewPr>
  <p:slideViewPr>
    <p:cSldViewPr snapToGrid="0" snapToObjects="1">
      <p:cViewPr varScale="1">
        <p:scale>
          <a:sx n="69" d="100"/>
          <a:sy n="69" d="100"/>
        </p:scale>
        <p:origin x="-2424" y="-112"/>
      </p:cViewPr>
      <p:guideLst>
        <p:guide orient="horz" pos="2160"/>
        <p:guide pos="2880"/>
      </p:guideLst>
    </p:cSldViewPr>
  </p:slideViewPr>
  <p:outlineViewPr>
    <p:cViewPr>
      <p:scale>
        <a:sx n="33" d="100"/>
        <a:sy n="33" d="100"/>
      </p:scale>
      <p:origin x="0" y="2221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F:Downloads:z1_1_04.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0"/>
          <c:spPr>
            <a:solidFill>
              <a:schemeClr val="accent1">
                <a:lumMod val="60000"/>
                <a:lumOff val="40000"/>
              </a:schemeClr>
            </a:solidFill>
            <a:ln w="19050">
              <a:solidFill>
                <a:schemeClr val="tx2">
                  <a:lumMod val="60000"/>
                  <a:lumOff val="40000"/>
                </a:schemeClr>
              </a:solidFill>
            </a:ln>
            <a:effectLst/>
          </c:spPr>
          <c:invertIfNegative val="0"/>
          <c:cat>
            <c:strRef>
              <c:f>z1_1_04.csv!$A$5:$A$17</c:f>
              <c:strCache>
                <c:ptCount val="13"/>
                <c:pt idx="0">
                  <c:v>昭和30年_x000d__x000d_（1955）</c:v>
                </c:pt>
                <c:pt idx="1">
                  <c:v>35年_x000d__x000d_（1960）</c:v>
                </c:pt>
                <c:pt idx="2">
                  <c:v>40年_x000d__x000d_（1965）</c:v>
                </c:pt>
                <c:pt idx="3">
                  <c:v>45年_x000d__x000d_（1970）</c:v>
                </c:pt>
                <c:pt idx="4">
                  <c:v>50年_x000d__x000d_（1975）</c:v>
                </c:pt>
                <c:pt idx="5">
                  <c:v>55年_x000d__x000d_（1980）</c:v>
                </c:pt>
                <c:pt idx="6">
                  <c:v>60年_x000d__x000d_（1985）</c:v>
                </c:pt>
                <c:pt idx="7">
                  <c:v>平成2年_x000d__x000d_（1990）</c:v>
                </c:pt>
                <c:pt idx="8">
                  <c:v>7年_x000d__x000d_（1995）</c:v>
                </c:pt>
                <c:pt idx="9">
                  <c:v>12年_x000d__x000d_（2000）</c:v>
                </c:pt>
                <c:pt idx="10">
                  <c:v>17年_x000d__x000d_（2005）</c:v>
                </c:pt>
                <c:pt idx="11">
                  <c:v>22年_x000d__x000d_（2010）</c:v>
                </c:pt>
                <c:pt idx="12">
                  <c:v>25年_x000d__x000d_（2013）</c:v>
                </c:pt>
              </c:strCache>
            </c:strRef>
          </c:cat>
          <c:val>
            <c:numRef>
              <c:f>z1_1_04.csv!$O$5:$O$17</c:f>
              <c:numCache>
                <c:formatCode>0_);[Red]\(0\)</c:formatCode>
                <c:ptCount val="13"/>
                <c:pt idx="0">
                  <c:v>2.7</c:v>
                </c:pt>
                <c:pt idx="1">
                  <c:v>4.4</c:v>
                </c:pt>
                <c:pt idx="2">
                  <c:v>11.4</c:v>
                </c:pt>
                <c:pt idx="3">
                  <c:v>24.1</c:v>
                </c:pt>
                <c:pt idx="4">
                  <c:v>57.9</c:v>
                </c:pt>
                <c:pt idx="5">
                  <c:v>102.3</c:v>
                </c:pt>
                <c:pt idx="6">
                  <c:v>132.3</c:v>
                </c:pt>
                <c:pt idx="7">
                  <c:v>166.7</c:v>
                </c:pt>
                <c:pt idx="8">
                  <c:v>214.7</c:v>
                </c:pt>
                <c:pt idx="9">
                  <c:v>237.5</c:v>
                </c:pt>
                <c:pt idx="10">
                  <c:v>259.3</c:v>
                </c:pt>
                <c:pt idx="11">
                  <c:v>292.2</c:v>
                </c:pt>
                <c:pt idx="12">
                  <c:v>314.7</c:v>
                </c:pt>
              </c:numCache>
            </c:numRef>
          </c:val>
        </c:ser>
        <c:dLbls>
          <c:showLegendKey val="0"/>
          <c:showVal val="0"/>
          <c:showCatName val="0"/>
          <c:showSerName val="0"/>
          <c:showPercent val="0"/>
          <c:showBubbleSize val="0"/>
        </c:dLbls>
        <c:gapWidth val="50"/>
        <c:axId val="2125107528"/>
        <c:axId val="2125101720"/>
      </c:barChart>
      <c:lineChart>
        <c:grouping val="standard"/>
        <c:varyColors val="0"/>
        <c:ser>
          <c:idx val="0"/>
          <c:order val="1"/>
          <c:spPr>
            <a:ln>
              <a:solidFill>
                <a:schemeClr val="accent2">
                  <a:lumMod val="75000"/>
                </a:schemeClr>
              </a:solidFill>
            </a:ln>
            <a:effectLst/>
          </c:spPr>
          <c:marker>
            <c:symbol val="circle"/>
            <c:size val="9"/>
            <c:spPr>
              <a:solidFill>
                <a:schemeClr val="accent2"/>
              </a:solidFill>
              <a:ln>
                <a:solidFill>
                  <a:schemeClr val="accent2">
                    <a:lumMod val="75000"/>
                  </a:schemeClr>
                </a:solidFill>
              </a:ln>
              <a:effectLst/>
            </c:spPr>
          </c:marker>
          <c:cat>
            <c:strRef>
              <c:f>z1_1_04.csv!$A$5:$A$17</c:f>
              <c:strCache>
                <c:ptCount val="13"/>
                <c:pt idx="0">
                  <c:v>昭和30年_x000d__x000d_（1955）</c:v>
                </c:pt>
                <c:pt idx="1">
                  <c:v>35年_x000d__x000d_（1960）</c:v>
                </c:pt>
                <c:pt idx="2">
                  <c:v>40年_x000d__x000d_（1965）</c:v>
                </c:pt>
                <c:pt idx="3">
                  <c:v>45年_x000d__x000d_（1970）</c:v>
                </c:pt>
                <c:pt idx="4">
                  <c:v>50年_x000d__x000d_（1975）</c:v>
                </c:pt>
                <c:pt idx="5">
                  <c:v>55年_x000d__x000d_（1980）</c:v>
                </c:pt>
                <c:pt idx="6">
                  <c:v>60年_x000d__x000d_（1985）</c:v>
                </c:pt>
                <c:pt idx="7">
                  <c:v>平成2年_x000d__x000d_（1990）</c:v>
                </c:pt>
                <c:pt idx="8">
                  <c:v>7年_x000d__x000d_（1995）</c:v>
                </c:pt>
                <c:pt idx="9">
                  <c:v>12年_x000d__x000d_（2000）</c:v>
                </c:pt>
                <c:pt idx="10">
                  <c:v>17年_x000d__x000d_（2005）</c:v>
                </c:pt>
                <c:pt idx="11">
                  <c:v>22年_x000d__x000d_（2010）</c:v>
                </c:pt>
                <c:pt idx="12">
                  <c:v>25年_x000d__x000d_（2013）</c:v>
                </c:pt>
              </c:strCache>
            </c:strRef>
          </c:cat>
          <c:val>
            <c:numRef>
              <c:f>z1_1_04.csv!$I$5:$I$17</c:f>
              <c:numCache>
                <c:formatCode>General</c:formatCode>
                <c:ptCount val="13"/>
                <c:pt idx="0">
                  <c:v>5.3</c:v>
                </c:pt>
                <c:pt idx="1">
                  <c:v>5.7</c:v>
                </c:pt>
                <c:pt idx="2">
                  <c:v>6.3</c:v>
                </c:pt>
                <c:pt idx="3">
                  <c:v>7.1</c:v>
                </c:pt>
                <c:pt idx="4">
                  <c:v>7.9</c:v>
                </c:pt>
                <c:pt idx="5">
                  <c:v>9.1</c:v>
                </c:pt>
                <c:pt idx="6">
                  <c:v>10.3</c:v>
                </c:pt>
                <c:pt idx="7">
                  <c:v>12.1</c:v>
                </c:pt>
                <c:pt idx="8">
                  <c:v>14.6</c:v>
                </c:pt>
                <c:pt idx="9">
                  <c:v>17.4</c:v>
                </c:pt>
                <c:pt idx="10">
                  <c:v>20.2</c:v>
                </c:pt>
                <c:pt idx="11">
                  <c:v>23.0</c:v>
                </c:pt>
                <c:pt idx="12">
                  <c:v>25.1</c:v>
                </c:pt>
              </c:numCache>
            </c:numRef>
          </c:val>
          <c:smooth val="0"/>
        </c:ser>
        <c:dLbls>
          <c:showLegendKey val="0"/>
          <c:showVal val="0"/>
          <c:showCatName val="0"/>
          <c:showSerName val="0"/>
          <c:showPercent val="0"/>
          <c:showBubbleSize val="0"/>
        </c:dLbls>
        <c:marker val="1"/>
        <c:smooth val="0"/>
        <c:axId val="2125092312"/>
        <c:axId val="2125095816"/>
      </c:lineChart>
      <c:catAx>
        <c:axId val="2125092312"/>
        <c:scaling>
          <c:orientation val="minMax"/>
        </c:scaling>
        <c:delete val="0"/>
        <c:axPos val="b"/>
        <c:majorTickMark val="out"/>
        <c:minorTickMark val="none"/>
        <c:tickLblPos val="nextTo"/>
        <c:txPr>
          <a:bodyPr/>
          <a:lstStyle/>
          <a:p>
            <a:pPr>
              <a:defRPr sz="1200" b="1"/>
            </a:pPr>
            <a:endParaRPr lang="ja-JP"/>
          </a:p>
        </c:txPr>
        <c:crossAx val="2125095816"/>
        <c:crosses val="autoZero"/>
        <c:auto val="1"/>
        <c:lblAlgn val="ctr"/>
        <c:lblOffset val="100"/>
        <c:noMultiLvlLbl val="0"/>
      </c:catAx>
      <c:valAx>
        <c:axId val="2125095816"/>
        <c:scaling>
          <c:orientation val="minMax"/>
        </c:scaling>
        <c:delete val="0"/>
        <c:axPos val="l"/>
        <c:majorGridlines/>
        <c:title>
          <c:tx>
            <c:rich>
              <a:bodyPr rot="-5400000" vert="horz"/>
              <a:lstStyle/>
              <a:p>
                <a:pPr>
                  <a:defRPr sz="1800" b="1"/>
                </a:pPr>
                <a:r>
                  <a:rPr lang="ja-JP" altLang="en-US" sz="1800" b="1" dirty="0" smtClean="0"/>
                  <a:t>高齢者（</a:t>
                </a:r>
                <a:r>
                  <a:rPr lang="en-US" altLang="ja-JP" sz="1800" b="1" dirty="0" smtClean="0"/>
                  <a:t>65</a:t>
                </a:r>
                <a:r>
                  <a:rPr lang="ja-JP" altLang="en-US" sz="1800" b="1" dirty="0" smtClean="0"/>
                  <a:t>歳以上）の割合</a:t>
                </a:r>
                <a:endParaRPr lang="ja-JP" altLang="en-US" sz="1800" b="1" dirty="0"/>
              </a:p>
            </c:rich>
          </c:tx>
          <c:layout>
            <c:manualLayout>
              <c:xMode val="edge"/>
              <c:yMode val="edge"/>
              <c:x val="0.0"/>
              <c:y val="0.0972652584454176"/>
            </c:manualLayout>
          </c:layout>
          <c:overlay val="0"/>
        </c:title>
        <c:numFmt formatCode="General" sourceLinked="1"/>
        <c:majorTickMark val="out"/>
        <c:minorTickMark val="none"/>
        <c:tickLblPos val="nextTo"/>
        <c:txPr>
          <a:bodyPr/>
          <a:lstStyle/>
          <a:p>
            <a:pPr>
              <a:defRPr sz="1400"/>
            </a:pPr>
            <a:endParaRPr lang="ja-JP"/>
          </a:p>
        </c:txPr>
        <c:crossAx val="2125092312"/>
        <c:crosses val="autoZero"/>
        <c:crossBetween val="between"/>
      </c:valAx>
      <c:valAx>
        <c:axId val="2125101720"/>
        <c:scaling>
          <c:orientation val="minMax"/>
        </c:scaling>
        <c:delete val="0"/>
        <c:axPos val="r"/>
        <c:title>
          <c:tx>
            <c:rich>
              <a:bodyPr rot="-5400000" vert="horz"/>
              <a:lstStyle/>
              <a:p>
                <a:pPr>
                  <a:defRPr sz="1800" b="1"/>
                </a:pPr>
                <a:r>
                  <a:rPr lang="ja-JP" altLang="en-US" sz="1800" b="1" dirty="0" smtClean="0"/>
                  <a:t>一人当たり国民医療費（千円）</a:t>
                </a:r>
                <a:endParaRPr lang="ja-JP" altLang="en-US" sz="1800" b="1" dirty="0"/>
              </a:p>
            </c:rich>
          </c:tx>
          <c:layout>
            <c:manualLayout>
              <c:xMode val="edge"/>
              <c:yMode val="edge"/>
              <c:x val="0.963358905397437"/>
              <c:y val="0.0106907680377437"/>
            </c:manualLayout>
          </c:layout>
          <c:overlay val="0"/>
        </c:title>
        <c:numFmt formatCode="0_);[Red]\(0\)" sourceLinked="1"/>
        <c:majorTickMark val="out"/>
        <c:minorTickMark val="none"/>
        <c:tickLblPos val="nextTo"/>
        <c:txPr>
          <a:bodyPr/>
          <a:lstStyle/>
          <a:p>
            <a:pPr>
              <a:defRPr sz="1400"/>
            </a:pPr>
            <a:endParaRPr lang="ja-JP"/>
          </a:p>
        </c:txPr>
        <c:crossAx val="2125107528"/>
        <c:crosses val="max"/>
        <c:crossBetween val="between"/>
      </c:valAx>
      <c:catAx>
        <c:axId val="2125107528"/>
        <c:scaling>
          <c:orientation val="minMax"/>
        </c:scaling>
        <c:delete val="1"/>
        <c:axPos val="b"/>
        <c:majorTickMark val="out"/>
        <c:minorTickMark val="none"/>
        <c:tickLblPos val="nextTo"/>
        <c:crossAx val="2125101720"/>
        <c:crosses val="autoZero"/>
        <c:auto val="1"/>
        <c:lblAlgn val="ctr"/>
        <c:lblOffset val="100"/>
        <c:noMultiLvlLbl val="0"/>
      </c:catAx>
    </c:plotArea>
    <c:plotVisOnly val="1"/>
    <c:dispBlanksAs val="gap"/>
    <c:showDLblsOverMax val="0"/>
  </c:chart>
  <c:txPr>
    <a:bodyPr/>
    <a:lstStyle/>
    <a:p>
      <a:pPr>
        <a:defRPr>
          <a:latin typeface="メイリオ"/>
          <a:ea typeface="メイリオ"/>
          <a:cs typeface="メイリオ"/>
        </a:defRPr>
      </a:pPr>
      <a:endParaRPr lang="ja-JP"/>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2FBD00-CC95-7F44-A1AF-2B1356E1C317}" type="doc">
      <dgm:prSet loTypeId="urn:microsoft.com/office/officeart/2005/8/layout/venn1" loCatId="" qsTypeId="urn:microsoft.com/office/officeart/2005/8/quickstyle/simple4" qsCatId="simple" csTypeId="urn:microsoft.com/office/officeart/2005/8/colors/colorful1" csCatId="colorful" phldr="1"/>
      <dgm:spPr/>
    </dgm:pt>
    <dgm:pt modelId="{6BD2F058-032F-5C49-81AF-31FD5AC3AD8C}">
      <dgm:prSet phldrT="[テキスト]"/>
      <dgm:spPr>
        <a:solidFill>
          <a:schemeClr val="accent2">
            <a:lumMod val="60000"/>
            <a:lumOff val="40000"/>
            <a:alpha val="50000"/>
          </a:schemeClr>
        </a:solidFill>
        <a:ln>
          <a:noFill/>
        </a:ln>
      </dgm:spPr>
      <dgm:t>
        <a:bodyPr/>
        <a:lstStyle/>
        <a:p>
          <a:r>
            <a:rPr kumimoji="1" lang="en-US" altLang="ja-JP" dirty="0" smtClean="0"/>
            <a:t> </a:t>
          </a:r>
          <a:endParaRPr kumimoji="1" lang="ja-JP" altLang="en-US" dirty="0"/>
        </a:p>
      </dgm:t>
    </dgm:pt>
    <dgm:pt modelId="{CF9799EF-E533-3547-9039-B8355CA24BC3}" type="parTrans" cxnId="{73877F6B-D250-A24E-81E8-A6EA65492238}">
      <dgm:prSet/>
      <dgm:spPr/>
      <dgm:t>
        <a:bodyPr/>
        <a:lstStyle/>
        <a:p>
          <a:endParaRPr kumimoji="1" lang="ja-JP" altLang="en-US"/>
        </a:p>
      </dgm:t>
    </dgm:pt>
    <dgm:pt modelId="{6F3C38DC-B296-014B-823D-1086B2A52C3B}" type="sibTrans" cxnId="{73877F6B-D250-A24E-81E8-A6EA65492238}">
      <dgm:prSet/>
      <dgm:spPr/>
      <dgm:t>
        <a:bodyPr/>
        <a:lstStyle/>
        <a:p>
          <a:endParaRPr kumimoji="1" lang="ja-JP" altLang="en-US"/>
        </a:p>
      </dgm:t>
    </dgm:pt>
    <dgm:pt modelId="{6CC1B78B-51AA-DC45-BD3B-FA4978A9090B}">
      <dgm:prSet phldrT="[テキスト]"/>
      <dgm:spPr>
        <a:solidFill>
          <a:schemeClr val="tx2">
            <a:lumMod val="60000"/>
            <a:lumOff val="40000"/>
            <a:alpha val="50000"/>
          </a:schemeClr>
        </a:solidFill>
        <a:ln>
          <a:noFill/>
        </a:ln>
      </dgm:spPr>
      <dgm:t>
        <a:bodyPr/>
        <a:lstStyle/>
        <a:p>
          <a:endParaRPr kumimoji="1" lang="ja-JP" altLang="en-US" dirty="0">
            <a:solidFill>
              <a:schemeClr val="bg1"/>
            </a:solidFill>
          </a:endParaRPr>
        </a:p>
      </dgm:t>
    </dgm:pt>
    <dgm:pt modelId="{3456B61E-37AF-AE44-A01A-3F847BDE586A}" type="parTrans" cxnId="{844191B8-415B-C44F-ACE7-14C516E7A59D}">
      <dgm:prSet/>
      <dgm:spPr/>
      <dgm:t>
        <a:bodyPr/>
        <a:lstStyle/>
        <a:p>
          <a:endParaRPr kumimoji="1" lang="ja-JP" altLang="en-US"/>
        </a:p>
      </dgm:t>
    </dgm:pt>
    <dgm:pt modelId="{30D22281-F2F8-4B49-92D0-85BB86A6538E}" type="sibTrans" cxnId="{844191B8-415B-C44F-ACE7-14C516E7A59D}">
      <dgm:prSet/>
      <dgm:spPr/>
      <dgm:t>
        <a:bodyPr/>
        <a:lstStyle/>
        <a:p>
          <a:endParaRPr kumimoji="1" lang="ja-JP" altLang="en-US"/>
        </a:p>
      </dgm:t>
    </dgm:pt>
    <dgm:pt modelId="{81208BC7-398B-7845-A966-49560FCBAFCA}">
      <dgm:prSet phldrT="[テキスト]"/>
      <dgm:spPr>
        <a:solidFill>
          <a:schemeClr val="accent3">
            <a:lumMod val="60000"/>
            <a:lumOff val="40000"/>
            <a:alpha val="50000"/>
          </a:schemeClr>
        </a:solidFill>
        <a:ln>
          <a:noFill/>
        </a:ln>
      </dgm:spPr>
      <dgm:t>
        <a:bodyPr/>
        <a:lstStyle/>
        <a:p>
          <a:r>
            <a:rPr kumimoji="1" lang="en-US" altLang="ja-JP" dirty="0" smtClean="0"/>
            <a:t> </a:t>
          </a:r>
          <a:endParaRPr kumimoji="1" lang="ja-JP" altLang="en-US" dirty="0"/>
        </a:p>
      </dgm:t>
    </dgm:pt>
    <dgm:pt modelId="{9F53153F-ED0F-BF41-A59A-7B9222A70D8B}" type="sibTrans" cxnId="{D9FBD38B-90D1-F946-8394-9906E6318F4C}">
      <dgm:prSet/>
      <dgm:spPr/>
      <dgm:t>
        <a:bodyPr/>
        <a:lstStyle/>
        <a:p>
          <a:endParaRPr kumimoji="1" lang="ja-JP" altLang="en-US"/>
        </a:p>
      </dgm:t>
    </dgm:pt>
    <dgm:pt modelId="{575CDB19-F3D9-4849-B671-74765A47F38D}" type="parTrans" cxnId="{D9FBD38B-90D1-F946-8394-9906E6318F4C}">
      <dgm:prSet/>
      <dgm:spPr/>
      <dgm:t>
        <a:bodyPr/>
        <a:lstStyle/>
        <a:p>
          <a:endParaRPr kumimoji="1" lang="ja-JP" altLang="en-US"/>
        </a:p>
      </dgm:t>
    </dgm:pt>
    <dgm:pt modelId="{6DE3344B-0C81-6947-A828-B9ED136733F4}" type="pres">
      <dgm:prSet presAssocID="{CF2FBD00-CC95-7F44-A1AF-2B1356E1C317}" presName="compositeShape" presStyleCnt="0">
        <dgm:presLayoutVars>
          <dgm:chMax val="7"/>
          <dgm:dir/>
          <dgm:resizeHandles val="exact"/>
        </dgm:presLayoutVars>
      </dgm:prSet>
      <dgm:spPr/>
    </dgm:pt>
    <dgm:pt modelId="{E263AAD0-84B4-1F43-B102-EEC10926DA1B}" type="pres">
      <dgm:prSet presAssocID="{6BD2F058-032F-5C49-81AF-31FD5AC3AD8C}" presName="circ1" presStyleLbl="vennNode1" presStyleIdx="0" presStyleCnt="3"/>
      <dgm:spPr/>
      <dgm:t>
        <a:bodyPr/>
        <a:lstStyle/>
        <a:p>
          <a:endParaRPr kumimoji="1" lang="ja-JP" altLang="en-US"/>
        </a:p>
      </dgm:t>
    </dgm:pt>
    <dgm:pt modelId="{C7F334A5-4E6F-DC4B-89E4-1C87E0843142}" type="pres">
      <dgm:prSet presAssocID="{6BD2F058-032F-5C49-81AF-31FD5AC3AD8C}" presName="circ1Tx" presStyleLbl="revTx" presStyleIdx="0" presStyleCnt="0">
        <dgm:presLayoutVars>
          <dgm:chMax val="0"/>
          <dgm:chPref val="0"/>
          <dgm:bulletEnabled val="1"/>
        </dgm:presLayoutVars>
      </dgm:prSet>
      <dgm:spPr/>
      <dgm:t>
        <a:bodyPr/>
        <a:lstStyle/>
        <a:p>
          <a:endParaRPr kumimoji="1" lang="ja-JP" altLang="en-US"/>
        </a:p>
      </dgm:t>
    </dgm:pt>
    <dgm:pt modelId="{8D0242D4-29BF-544E-B851-4799B3CB85B3}" type="pres">
      <dgm:prSet presAssocID="{81208BC7-398B-7845-A966-49560FCBAFCA}" presName="circ2" presStyleLbl="vennNode1" presStyleIdx="1" presStyleCnt="3"/>
      <dgm:spPr/>
      <dgm:t>
        <a:bodyPr/>
        <a:lstStyle/>
        <a:p>
          <a:endParaRPr kumimoji="1" lang="ja-JP" altLang="en-US"/>
        </a:p>
      </dgm:t>
    </dgm:pt>
    <dgm:pt modelId="{4795DD9B-920C-9B46-A197-330BA109E3B8}" type="pres">
      <dgm:prSet presAssocID="{81208BC7-398B-7845-A966-49560FCBAFCA}" presName="circ2Tx" presStyleLbl="revTx" presStyleIdx="0" presStyleCnt="0">
        <dgm:presLayoutVars>
          <dgm:chMax val="0"/>
          <dgm:chPref val="0"/>
          <dgm:bulletEnabled val="1"/>
        </dgm:presLayoutVars>
      </dgm:prSet>
      <dgm:spPr/>
      <dgm:t>
        <a:bodyPr/>
        <a:lstStyle/>
        <a:p>
          <a:endParaRPr kumimoji="1" lang="ja-JP" altLang="en-US"/>
        </a:p>
      </dgm:t>
    </dgm:pt>
    <dgm:pt modelId="{ACD80F5B-FA2C-5B4B-97D1-400D084FC447}" type="pres">
      <dgm:prSet presAssocID="{6CC1B78B-51AA-DC45-BD3B-FA4978A9090B}" presName="circ3" presStyleLbl="vennNode1" presStyleIdx="2" presStyleCnt="3"/>
      <dgm:spPr/>
      <dgm:t>
        <a:bodyPr/>
        <a:lstStyle/>
        <a:p>
          <a:endParaRPr kumimoji="1" lang="ja-JP" altLang="en-US"/>
        </a:p>
      </dgm:t>
    </dgm:pt>
    <dgm:pt modelId="{A66E2110-1A9E-4D49-9E5E-33377F62C17F}" type="pres">
      <dgm:prSet presAssocID="{6CC1B78B-51AA-DC45-BD3B-FA4978A9090B}"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844191B8-415B-C44F-ACE7-14C516E7A59D}" srcId="{CF2FBD00-CC95-7F44-A1AF-2B1356E1C317}" destId="{6CC1B78B-51AA-DC45-BD3B-FA4978A9090B}" srcOrd="2" destOrd="0" parTransId="{3456B61E-37AF-AE44-A01A-3F847BDE586A}" sibTransId="{30D22281-F2F8-4B49-92D0-85BB86A6538E}"/>
    <dgm:cxn modelId="{01E2545D-F17A-0A4A-8A97-2E8160CFC294}" type="presOf" srcId="{6CC1B78B-51AA-DC45-BD3B-FA4978A9090B}" destId="{A66E2110-1A9E-4D49-9E5E-33377F62C17F}" srcOrd="1" destOrd="0" presId="urn:microsoft.com/office/officeart/2005/8/layout/venn1"/>
    <dgm:cxn modelId="{86B6A6FB-84C9-8147-8EAB-4B76967E05F5}" type="presOf" srcId="{81208BC7-398B-7845-A966-49560FCBAFCA}" destId="{8D0242D4-29BF-544E-B851-4799B3CB85B3}" srcOrd="0" destOrd="0" presId="urn:microsoft.com/office/officeart/2005/8/layout/venn1"/>
    <dgm:cxn modelId="{31021A0C-F51F-2747-9039-E7DE95F3E437}" type="presOf" srcId="{6BD2F058-032F-5C49-81AF-31FD5AC3AD8C}" destId="{E263AAD0-84B4-1F43-B102-EEC10926DA1B}" srcOrd="0" destOrd="0" presId="urn:microsoft.com/office/officeart/2005/8/layout/venn1"/>
    <dgm:cxn modelId="{9F8F9E7E-D5E2-5D4E-AB71-5FE81AB7385A}" type="presOf" srcId="{6CC1B78B-51AA-DC45-BD3B-FA4978A9090B}" destId="{ACD80F5B-FA2C-5B4B-97D1-400D084FC447}" srcOrd="0" destOrd="0" presId="urn:microsoft.com/office/officeart/2005/8/layout/venn1"/>
    <dgm:cxn modelId="{7B0BD734-6D93-8A4C-9A20-5C078AEED890}" type="presOf" srcId="{81208BC7-398B-7845-A966-49560FCBAFCA}" destId="{4795DD9B-920C-9B46-A197-330BA109E3B8}" srcOrd="1" destOrd="0" presId="urn:microsoft.com/office/officeart/2005/8/layout/venn1"/>
    <dgm:cxn modelId="{D9FBD38B-90D1-F946-8394-9906E6318F4C}" srcId="{CF2FBD00-CC95-7F44-A1AF-2B1356E1C317}" destId="{81208BC7-398B-7845-A966-49560FCBAFCA}" srcOrd="1" destOrd="0" parTransId="{575CDB19-F3D9-4849-B671-74765A47F38D}" sibTransId="{9F53153F-ED0F-BF41-A59A-7B9222A70D8B}"/>
    <dgm:cxn modelId="{0DBE1969-7D28-2543-A1D9-20F75B7E88D5}" type="presOf" srcId="{CF2FBD00-CC95-7F44-A1AF-2B1356E1C317}" destId="{6DE3344B-0C81-6947-A828-B9ED136733F4}" srcOrd="0" destOrd="0" presId="urn:microsoft.com/office/officeart/2005/8/layout/venn1"/>
    <dgm:cxn modelId="{2F914DC3-581D-2241-8543-371B825B093A}" type="presOf" srcId="{6BD2F058-032F-5C49-81AF-31FD5AC3AD8C}" destId="{C7F334A5-4E6F-DC4B-89E4-1C87E0843142}" srcOrd="1" destOrd="0" presId="urn:microsoft.com/office/officeart/2005/8/layout/venn1"/>
    <dgm:cxn modelId="{73877F6B-D250-A24E-81E8-A6EA65492238}" srcId="{CF2FBD00-CC95-7F44-A1AF-2B1356E1C317}" destId="{6BD2F058-032F-5C49-81AF-31FD5AC3AD8C}" srcOrd="0" destOrd="0" parTransId="{CF9799EF-E533-3547-9039-B8355CA24BC3}" sibTransId="{6F3C38DC-B296-014B-823D-1086B2A52C3B}"/>
    <dgm:cxn modelId="{A4676BF0-627D-4B47-B586-228337044F60}" type="presParOf" srcId="{6DE3344B-0C81-6947-A828-B9ED136733F4}" destId="{E263AAD0-84B4-1F43-B102-EEC10926DA1B}" srcOrd="0" destOrd="0" presId="urn:microsoft.com/office/officeart/2005/8/layout/venn1"/>
    <dgm:cxn modelId="{D669140D-AE26-F247-AB6F-768ACF8648E0}" type="presParOf" srcId="{6DE3344B-0C81-6947-A828-B9ED136733F4}" destId="{C7F334A5-4E6F-DC4B-89E4-1C87E0843142}" srcOrd="1" destOrd="0" presId="urn:microsoft.com/office/officeart/2005/8/layout/venn1"/>
    <dgm:cxn modelId="{A50B255C-3C7C-5D43-B213-DD87A10DFB10}" type="presParOf" srcId="{6DE3344B-0C81-6947-A828-B9ED136733F4}" destId="{8D0242D4-29BF-544E-B851-4799B3CB85B3}" srcOrd="2" destOrd="0" presId="urn:microsoft.com/office/officeart/2005/8/layout/venn1"/>
    <dgm:cxn modelId="{01A74E65-CFA4-644C-B435-5C851138E872}" type="presParOf" srcId="{6DE3344B-0C81-6947-A828-B9ED136733F4}" destId="{4795DD9B-920C-9B46-A197-330BA109E3B8}" srcOrd="3" destOrd="0" presId="urn:microsoft.com/office/officeart/2005/8/layout/venn1"/>
    <dgm:cxn modelId="{BE12E646-3512-DC4D-A068-9AB760E08DE7}" type="presParOf" srcId="{6DE3344B-0C81-6947-A828-B9ED136733F4}" destId="{ACD80F5B-FA2C-5B4B-97D1-400D084FC447}" srcOrd="4" destOrd="0" presId="urn:microsoft.com/office/officeart/2005/8/layout/venn1"/>
    <dgm:cxn modelId="{F9FFB899-40E7-1F47-AD18-D9035078E6EA}" type="presParOf" srcId="{6DE3344B-0C81-6947-A828-B9ED136733F4}" destId="{A66E2110-1A9E-4D49-9E5E-33377F62C17F}"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3AAD0-84B4-1F43-B102-EEC10926DA1B}">
      <dsp:nvSpPr>
        <dsp:cNvPr id="0" name=""/>
        <dsp:cNvSpPr/>
      </dsp:nvSpPr>
      <dsp:spPr>
        <a:xfrm>
          <a:off x="2359342" y="73144"/>
          <a:ext cx="3510915" cy="3510915"/>
        </a:xfrm>
        <a:prstGeom prst="ellipse">
          <a:avLst/>
        </a:prstGeom>
        <a:solidFill>
          <a:schemeClr val="accent2">
            <a:lumMod val="60000"/>
            <a:lumOff val="40000"/>
            <a:alpha val="5000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kumimoji="1" lang="en-US" altLang="ja-JP" sz="6500" kern="1200" dirty="0" smtClean="0"/>
            <a:t> </a:t>
          </a:r>
          <a:endParaRPr kumimoji="1" lang="ja-JP" altLang="en-US" sz="6500" kern="1200" dirty="0"/>
        </a:p>
      </dsp:txBody>
      <dsp:txXfrm>
        <a:off x="2827464" y="687554"/>
        <a:ext cx="2574671" cy="1579911"/>
      </dsp:txXfrm>
    </dsp:sp>
    <dsp:sp modelId="{8D0242D4-29BF-544E-B851-4799B3CB85B3}">
      <dsp:nvSpPr>
        <dsp:cNvPr id="0" name=""/>
        <dsp:cNvSpPr/>
      </dsp:nvSpPr>
      <dsp:spPr>
        <a:xfrm>
          <a:off x="3626197" y="2267465"/>
          <a:ext cx="3510915" cy="3510915"/>
        </a:xfrm>
        <a:prstGeom prst="ellipse">
          <a:avLst/>
        </a:prstGeom>
        <a:solidFill>
          <a:schemeClr val="accent3">
            <a:lumMod val="60000"/>
            <a:lumOff val="40000"/>
            <a:alpha val="5000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kumimoji="1" lang="en-US" altLang="ja-JP" sz="6500" kern="1200" dirty="0" smtClean="0"/>
            <a:t> </a:t>
          </a:r>
          <a:endParaRPr kumimoji="1" lang="ja-JP" altLang="en-US" sz="6500" kern="1200" dirty="0"/>
        </a:p>
      </dsp:txBody>
      <dsp:txXfrm>
        <a:off x="4699952" y="3174452"/>
        <a:ext cx="2106549" cy="1931003"/>
      </dsp:txXfrm>
    </dsp:sp>
    <dsp:sp modelId="{ACD80F5B-FA2C-5B4B-97D1-400D084FC447}">
      <dsp:nvSpPr>
        <dsp:cNvPr id="0" name=""/>
        <dsp:cNvSpPr/>
      </dsp:nvSpPr>
      <dsp:spPr>
        <a:xfrm>
          <a:off x="1092487" y="2267465"/>
          <a:ext cx="3510915" cy="3510915"/>
        </a:xfrm>
        <a:prstGeom prst="ellipse">
          <a:avLst/>
        </a:prstGeom>
        <a:solidFill>
          <a:schemeClr val="tx2">
            <a:lumMod val="60000"/>
            <a:lumOff val="40000"/>
            <a:alpha val="5000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endParaRPr kumimoji="1" lang="ja-JP" altLang="en-US" sz="6500" kern="1200" dirty="0">
            <a:solidFill>
              <a:schemeClr val="bg1"/>
            </a:solidFill>
          </a:endParaRPr>
        </a:p>
      </dsp:txBody>
      <dsp:txXfrm>
        <a:off x="1423098" y="3174452"/>
        <a:ext cx="2106549" cy="193100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FB534D-CE51-594C-A5D1-AC914676DDF8}" type="datetimeFigureOut">
              <a:rPr kumimoji="1" lang="ja-JP" altLang="en-US" smtClean="0"/>
              <a:t>16/03/03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1CCA3B-5809-9A43-8F04-D5541672647C}" type="slidenum">
              <a:rPr kumimoji="1" lang="ja-JP" altLang="en-US" smtClean="0"/>
              <a:t>‹#›</a:t>
            </a:fld>
            <a:endParaRPr kumimoji="1" lang="ja-JP" altLang="en-US"/>
          </a:p>
        </p:txBody>
      </p:sp>
    </p:spTree>
    <p:extLst>
      <p:ext uri="{BB962C8B-B14F-4D97-AF65-F5344CB8AC3E}">
        <p14:creationId xmlns:p14="http://schemas.microsoft.com/office/powerpoint/2010/main" val="3573123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27FAC9-4724-9D44-88DC-806D16C08A92}" type="datetimeFigureOut">
              <a:rPr kumimoji="1" lang="ja-JP" altLang="en-US" smtClean="0"/>
              <a:t>16/03/03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372837-39D0-8E42-9AA2-783641A375C8}" type="slidenum">
              <a:rPr kumimoji="1" lang="ja-JP" altLang="en-US" smtClean="0"/>
              <a:t>‹#›</a:t>
            </a:fld>
            <a:endParaRPr kumimoji="1" lang="ja-JP" altLang="en-US"/>
          </a:p>
        </p:txBody>
      </p:sp>
    </p:spTree>
    <p:extLst>
      <p:ext uri="{BB962C8B-B14F-4D97-AF65-F5344CB8AC3E}">
        <p14:creationId xmlns:p14="http://schemas.microsoft.com/office/powerpoint/2010/main" val="14650589"/>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宜しくお願い致します。</a:t>
            </a:r>
            <a:endParaRPr kumimoji="1" lang="en-US" altLang="ja-JP" dirty="0" smtClean="0"/>
          </a:p>
          <a:p>
            <a:r>
              <a:rPr kumimoji="1" lang="ja-JP" altLang="en-US" dirty="0" smtClean="0"/>
              <a:t>我々の開発した都道府県ごとの健康指標を可視化する</a:t>
            </a:r>
            <a:r>
              <a:rPr kumimoji="1" lang="en-US" altLang="ja-JP" dirty="0" smtClean="0"/>
              <a:t>web</a:t>
            </a:r>
            <a:r>
              <a:rPr kumimoji="1" lang="ja-JP" altLang="en-US" dirty="0" smtClean="0"/>
              <a:t>アプリに関して、デモを交えてお話しさせて頂きます。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1</a:t>
            </a:fld>
            <a:endParaRPr kumimoji="1" lang="ja-JP" altLang="en-US"/>
          </a:p>
        </p:txBody>
      </p:sp>
    </p:spTree>
    <p:extLst>
      <p:ext uri="{BB962C8B-B14F-4D97-AF65-F5344CB8AC3E}">
        <p14:creationId xmlns:p14="http://schemas.microsoft.com/office/powerpoint/2010/main" val="163048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まずはじめにどんなシステムでこのレーダーチャート描いているか説明します。</a:t>
            </a:r>
            <a:endParaRPr kumimoji="1" lang="en-US" altLang="ja-JP" dirty="0" smtClean="0"/>
          </a:p>
          <a:p>
            <a:r>
              <a:rPr kumimoji="1" lang="ja-JP" altLang="en-US" dirty="0" smtClean="0"/>
              <a:t>タブにある「使用データ」のページに、どの時期のどのような統計資料を用いているか示しております。</a:t>
            </a:r>
            <a:endParaRPr kumimoji="1" lang="en-US" altLang="ja-JP" dirty="0" smtClean="0"/>
          </a:p>
          <a:p>
            <a:r>
              <a:rPr kumimoji="1" lang="ja-JP" altLang="en-US" dirty="0" smtClean="0"/>
              <a:t>また、レーダーチャートを描画する方法については「計算方法」をご覧ください。</a:t>
            </a:r>
            <a:endParaRPr kumimoji="1" lang="en-US" altLang="ja-JP" dirty="0" smtClean="0"/>
          </a:p>
          <a:p>
            <a:r>
              <a:rPr kumimoji="1" lang="ja-JP" altLang="en-US" dirty="0" smtClean="0"/>
              <a:t>簡単にお話しすると、項目ごとに全国順位付けをし、順位に応じたスコアを付けます。そのスコアを</a:t>
            </a:r>
            <a:r>
              <a:rPr kumimoji="1" lang="en-US" altLang="ja-JP" dirty="0" smtClean="0"/>
              <a:t>6</a:t>
            </a:r>
            <a:r>
              <a:rPr kumimoji="1" lang="ja-JP" altLang="en-US" dirty="0" smtClean="0"/>
              <a:t>つの大きな指標ごとに合計し、全国の平均値を</a:t>
            </a:r>
            <a:r>
              <a:rPr kumimoji="1" lang="en-US" altLang="ja-JP" dirty="0" smtClean="0"/>
              <a:t>50</a:t>
            </a:r>
            <a:r>
              <a:rPr kumimoji="1" lang="ja-JP" altLang="en-US" dirty="0" smtClean="0"/>
              <a:t>として偏差値を与えます。</a:t>
            </a:r>
            <a:endParaRPr kumimoji="1" lang="en-US" altLang="ja-JP" dirty="0" smtClean="0"/>
          </a:p>
          <a:p>
            <a:r>
              <a:rPr kumimoji="1" lang="ja-JP" altLang="en-US" dirty="0" smtClean="0"/>
              <a:t>その結果を描出しているのが、トップページでお見せしたこのレーダーチャートです。</a:t>
            </a:r>
            <a:endParaRPr kumimoji="1" lang="en-US" altLang="ja-JP" dirty="0" smtClean="0"/>
          </a:p>
          <a:p>
            <a:endParaRPr kumimoji="1" lang="en-US" altLang="ja-JP" dirty="0" smtClean="0"/>
          </a:p>
          <a:p>
            <a:r>
              <a:rPr kumimoji="1" lang="ja-JP" altLang="en-US" dirty="0" smtClean="0"/>
              <a:t>例えば、</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10</a:t>
            </a:fld>
            <a:endParaRPr kumimoji="1" lang="ja-JP" altLang="en-US"/>
          </a:p>
        </p:txBody>
      </p:sp>
    </p:spTree>
    <p:extLst>
      <p:ext uri="{BB962C8B-B14F-4D97-AF65-F5344CB8AC3E}">
        <p14:creationId xmlns:p14="http://schemas.microsoft.com/office/powerpoint/2010/main" val="3910159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さて、我々のアプリケーションはいかがだったでしょうか。</a:t>
            </a:r>
            <a:endParaRPr kumimoji="1" lang="en-US" altLang="ja-JP" dirty="0" smtClean="0"/>
          </a:p>
          <a:p>
            <a:r>
              <a:rPr kumimoji="1" lang="ja-JP" altLang="en-US" dirty="0" smtClean="0"/>
              <a:t>いまご覧頂いた我々のアプリケーションを活用する際の注意すべき点がいくつかありますので、ここで触れておきます。</a:t>
            </a:r>
            <a:endParaRPr kumimoji="1" lang="en-US" altLang="ja-JP" dirty="0" smtClean="0"/>
          </a:p>
          <a:p>
            <a:endParaRPr kumimoji="1" lang="en-US" altLang="ja-JP" dirty="0" smtClean="0"/>
          </a:p>
          <a:p>
            <a:r>
              <a:rPr kumimoji="1" lang="ja-JP" altLang="en-US" dirty="0" smtClean="0"/>
              <a:t>まずはじめに調査年の影響です。特に政府統計の調査年次に大きな影響のある天災や事件が起きると、結果が歪む可能性が容易に想像されます。</a:t>
            </a:r>
            <a:endParaRPr kumimoji="1" lang="en-US" altLang="ja-JP" dirty="0" smtClean="0"/>
          </a:p>
          <a:p>
            <a:r>
              <a:rPr kumimoji="1" lang="ja-JP" altLang="en-US" dirty="0" smtClean="0"/>
              <a:t>近年では、東日本大震災がその一例です。実際に人口の出入りや経済への大きなダメージは今回のアプリのように全国比較をする場合、いくつかの項目で影響されると考えれらます。</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11</a:t>
            </a:fld>
            <a:endParaRPr kumimoji="1" lang="ja-JP" altLang="en-US"/>
          </a:p>
        </p:txBody>
      </p:sp>
    </p:spTree>
    <p:extLst>
      <p:ext uri="{BB962C8B-B14F-4D97-AF65-F5344CB8AC3E}">
        <p14:creationId xmlns:p14="http://schemas.microsoft.com/office/powerpoint/2010/main" val="4241172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最後に、我々が期待する</a:t>
            </a:r>
            <a:r>
              <a:rPr kumimoji="1" lang="en-US" altLang="ja-JP" dirty="0" smtClean="0"/>
              <a:t>2</a:t>
            </a:r>
            <a:r>
              <a:rPr kumimoji="1" lang="ja-JP" altLang="en-US" dirty="0" smtClean="0"/>
              <a:t>つの波及効果について触れて終わりたいと思います。</a:t>
            </a:r>
            <a:endParaRPr kumimoji="1" lang="en-US" altLang="ja-JP" dirty="0" smtClean="0"/>
          </a:p>
          <a:p>
            <a:endParaRPr kumimoji="1" lang="en-US" altLang="ja-JP" dirty="0" smtClean="0"/>
          </a:p>
          <a:p>
            <a:r>
              <a:rPr kumimoji="1" lang="ja-JP" altLang="en-US" dirty="0" smtClean="0"/>
              <a:t>まず、地域特有の健康問題について市民の方の健康意識が醸成です。</a:t>
            </a:r>
            <a:endParaRPr kumimoji="1" lang="en-US" altLang="ja-JP" dirty="0" smtClean="0"/>
          </a:p>
          <a:p>
            <a:endParaRPr kumimoji="1" lang="en-US" altLang="ja-JP" dirty="0" smtClean="0"/>
          </a:p>
          <a:p>
            <a:r>
              <a:rPr kumimoji="1" lang="ja-JP" altLang="en-US" dirty="0" smtClean="0"/>
              <a:t>二つ目に、部局の垣根を越えた健康政策づくりです。</a:t>
            </a:r>
            <a:endParaRPr kumimoji="1" lang="en-US" altLang="ja-JP" dirty="0" smtClean="0"/>
          </a:p>
          <a:p>
            <a:r>
              <a:rPr kumimoji="1" lang="ja-JP" altLang="en-US" dirty="0" smtClean="0"/>
              <a:t>健康政策の構築において担当となる課の職員の方だけでなく、その他の部局の職員の方々が混じり合い、大きな枠組みで健康なまちづくりの実践につながることを期待しております。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12</a:t>
            </a:fld>
            <a:endParaRPr kumimoji="1" lang="ja-JP" altLang="en-US"/>
          </a:p>
        </p:txBody>
      </p:sp>
    </p:spTree>
    <p:extLst>
      <p:ext uri="{BB962C8B-B14F-4D97-AF65-F5344CB8AC3E}">
        <p14:creationId xmlns:p14="http://schemas.microsoft.com/office/powerpoint/2010/main" val="2604951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ご静聴ありがとうございました。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13</a:t>
            </a:fld>
            <a:endParaRPr kumimoji="1" lang="ja-JP" altLang="en-US"/>
          </a:p>
        </p:txBody>
      </p:sp>
    </p:spTree>
    <p:extLst>
      <p:ext uri="{BB962C8B-B14F-4D97-AF65-F5344CB8AC3E}">
        <p14:creationId xmlns:p14="http://schemas.microsoft.com/office/powerpoint/2010/main" val="1791174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我々は今回分野横断型の指標を組み込んだ地域特有の疾患リスクを可視化する</a:t>
            </a:r>
            <a:r>
              <a:rPr kumimoji="1" lang="en-US" altLang="ja-JP" dirty="0" smtClean="0"/>
              <a:t>web</a:t>
            </a:r>
            <a:r>
              <a:rPr kumimoji="1" lang="ja-JP" altLang="en-US" dirty="0" smtClean="0"/>
              <a:t>アプリケーションを開発しました。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2</a:t>
            </a:fld>
            <a:endParaRPr kumimoji="1" lang="ja-JP" altLang="en-US"/>
          </a:p>
        </p:txBody>
      </p:sp>
    </p:spTree>
    <p:extLst>
      <p:ext uri="{BB962C8B-B14F-4D97-AF65-F5344CB8AC3E}">
        <p14:creationId xmlns:p14="http://schemas.microsoft.com/office/powerpoint/2010/main" val="3885588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それがこちらです。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画面の中心に</a:t>
            </a:r>
            <a:r>
              <a:rPr kumimoji="1" lang="en-US" altLang="en-US" dirty="0" smtClean="0"/>
              <a:t>6</a:t>
            </a:r>
            <a:r>
              <a:rPr kumimoji="1" lang="ja-JP" altLang="en-US" dirty="0" smtClean="0"/>
              <a:t>項目の健康に関連する指標をレーターチャートで可視化する事により、地域特有の疾患リスクを明らかにする</a:t>
            </a:r>
            <a:r>
              <a:rPr kumimoji="1" lang="en-US" altLang="ja-JP" dirty="0" smtClean="0"/>
              <a:t>web</a:t>
            </a:r>
            <a:r>
              <a:rPr kumimoji="1" lang="ja-JP" altLang="en-US" dirty="0" smtClean="0"/>
              <a:t>アプリケーションを開発しました。</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デモンストレーションは後ほどにして、まずは今回我々がなぜこのような</a:t>
            </a:r>
            <a:r>
              <a:rPr kumimoji="1" lang="en-US" altLang="ja-JP" dirty="0" smtClean="0"/>
              <a:t>web</a:t>
            </a:r>
            <a:r>
              <a:rPr kumimoji="1" lang="ja-JP" altLang="en-US" dirty="0" smtClean="0"/>
              <a:t>アプリを開発したのか、どのようなポイントを重視して開発したのかをご紹介します。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3</a:t>
            </a:fld>
            <a:endParaRPr kumimoji="1" lang="ja-JP" altLang="en-US"/>
          </a:p>
        </p:txBody>
      </p:sp>
    </p:spTree>
    <p:extLst>
      <p:ext uri="{BB962C8B-B14F-4D97-AF65-F5344CB8AC3E}">
        <p14:creationId xmlns:p14="http://schemas.microsoft.com/office/powerpoint/2010/main" val="3910159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kumimoji="1" lang="en-US" altLang="ja-JP" sz="1200" dirty="0" smtClean="0">
                <a:latin typeface="Times New Roman"/>
                <a:cs typeface="Times New Roman"/>
              </a:rPr>
              <a:t>A</a:t>
            </a:r>
            <a:r>
              <a:rPr kumimoji="1" lang="ja-JP" altLang="en-US" sz="1200" dirty="0" smtClean="0">
                <a:latin typeface="Times New Roman"/>
                <a:cs typeface="Times New Roman"/>
              </a:rPr>
              <a:t> </a:t>
            </a:r>
            <a:r>
              <a:rPr kumimoji="1" lang="en-US" altLang="ja-JP" sz="1200" dirty="0" smtClean="0">
                <a:latin typeface="Times New Roman"/>
                <a:cs typeface="Times New Roman"/>
              </a:rPr>
              <a:t>problem</a:t>
            </a:r>
            <a:r>
              <a:rPr kumimoji="1" lang="ja-JP" altLang="en-US" sz="1200" dirty="0" smtClean="0">
                <a:latin typeface="Times New Roman"/>
                <a:cs typeface="Times New Roman"/>
              </a:rPr>
              <a:t> </a:t>
            </a:r>
            <a:r>
              <a:rPr kumimoji="1" lang="en-US" altLang="ja-JP" sz="1200" dirty="0" smtClean="0">
                <a:latin typeface="Times New Roman"/>
                <a:cs typeface="Times New Roman"/>
              </a:rPr>
              <a:t>well</a:t>
            </a:r>
            <a:r>
              <a:rPr kumimoji="1" lang="ja-JP" altLang="en-US" sz="1200" dirty="0" smtClean="0">
                <a:latin typeface="Times New Roman"/>
                <a:cs typeface="Times New Roman"/>
              </a:rPr>
              <a:t> </a:t>
            </a:r>
            <a:r>
              <a:rPr kumimoji="1" lang="en-US" altLang="ja-JP" sz="1200" dirty="0" smtClean="0">
                <a:latin typeface="Times New Roman"/>
                <a:cs typeface="Times New Roman"/>
              </a:rPr>
              <a:t>stated</a:t>
            </a:r>
            <a:r>
              <a:rPr kumimoji="1" lang="ja-JP" altLang="en-US" sz="1200" dirty="0" smtClean="0">
                <a:latin typeface="Times New Roman"/>
                <a:cs typeface="Times New Roman"/>
              </a:rPr>
              <a:t> </a:t>
            </a:r>
            <a:r>
              <a:rPr kumimoji="1" lang="en-US" altLang="ja-JP" sz="1200" dirty="0" smtClean="0">
                <a:latin typeface="Times New Roman"/>
                <a:cs typeface="Times New Roman"/>
              </a:rPr>
              <a:t>is</a:t>
            </a:r>
            <a:r>
              <a:rPr kumimoji="1" lang="ja-JP" altLang="en-US" sz="1200" dirty="0" smtClean="0">
                <a:latin typeface="Times New Roman"/>
                <a:cs typeface="Times New Roman"/>
              </a:rPr>
              <a:t> </a:t>
            </a:r>
            <a:r>
              <a:rPr lang="en-US" altLang="ja-JP" sz="1200" dirty="0" smtClean="0">
                <a:latin typeface="Times New Roman"/>
                <a:cs typeface="Times New Roman"/>
              </a:rPr>
              <a:t>a</a:t>
            </a:r>
            <a:r>
              <a:rPr lang="ja-JP" altLang="en-US" sz="1200" dirty="0" smtClean="0">
                <a:latin typeface="Times New Roman"/>
                <a:cs typeface="Times New Roman"/>
              </a:rPr>
              <a:t> </a:t>
            </a:r>
            <a:r>
              <a:rPr lang="en-US" altLang="ja-JP" sz="1200" dirty="0" smtClean="0">
                <a:latin typeface="Times New Roman"/>
                <a:cs typeface="Times New Roman"/>
              </a:rPr>
              <a:t>problem</a:t>
            </a:r>
            <a:r>
              <a:rPr lang="ja-JP" altLang="en-US" sz="1200" dirty="0" smtClean="0">
                <a:latin typeface="Times New Roman"/>
                <a:cs typeface="Times New Roman"/>
              </a:rPr>
              <a:t> </a:t>
            </a:r>
            <a:r>
              <a:rPr lang="en-US" altLang="ja-JP" sz="1200" dirty="0" smtClean="0">
                <a:latin typeface="Times New Roman"/>
                <a:cs typeface="Times New Roman"/>
              </a:rPr>
              <a:t>half-solved</a:t>
            </a:r>
          </a:p>
          <a:p>
            <a:pPr algn="l"/>
            <a:endParaRPr kumimoji="1" lang="en-US" altLang="ja-JP" sz="1200" dirty="0" smtClean="0">
              <a:latin typeface="Times New Roman"/>
              <a:cs typeface="Times New Roman"/>
            </a:endParaRPr>
          </a:p>
          <a:p>
            <a:pPr algn="l"/>
            <a:r>
              <a:rPr kumimoji="1" lang="ja-JP" altLang="en-US" sz="1200" dirty="0" smtClean="0">
                <a:latin typeface="Times New Roman"/>
                <a:cs typeface="Times New Roman"/>
              </a:rPr>
              <a:t>この一文は、</a:t>
            </a:r>
            <a:r>
              <a:rPr kumimoji="1" lang="en-US" altLang="ja-JP" sz="1200" dirty="0" smtClean="0">
                <a:latin typeface="Times New Roman"/>
                <a:cs typeface="Times New Roman"/>
              </a:rPr>
              <a:t>19</a:t>
            </a:r>
            <a:r>
              <a:rPr kumimoji="1" lang="ja-JP" altLang="en-US" sz="1200" dirty="0" smtClean="0">
                <a:latin typeface="Times New Roman"/>
                <a:cs typeface="Times New Roman"/>
              </a:rPr>
              <a:t>世紀に活躍した農学研究者であるチャールズケタリングによる言葉です。</a:t>
            </a:r>
            <a:endParaRPr kumimoji="1" lang="en-US" altLang="ja-JP" sz="1200" dirty="0" smtClean="0">
              <a:latin typeface="Times New Roman"/>
              <a:cs typeface="Times New Roman"/>
            </a:endParaRPr>
          </a:p>
          <a:p>
            <a:pPr algn="l"/>
            <a:r>
              <a:rPr kumimoji="1" lang="ja-JP" altLang="en-US" sz="1200" dirty="0" smtClean="0">
                <a:latin typeface="Times New Roman"/>
                <a:cs typeface="Times New Roman"/>
              </a:rPr>
              <a:t>この言葉の意味は問題をきちんと把握すれば、問題の半分は解決しているということであります。</a:t>
            </a:r>
            <a:endParaRPr kumimoji="1" lang="en-US" altLang="ja-JP" sz="1200" dirty="0" smtClean="0">
              <a:latin typeface="Times New Roman"/>
              <a:cs typeface="Times New Roman"/>
            </a:endParaRPr>
          </a:p>
          <a:p>
            <a:pPr algn="l"/>
            <a:endParaRPr kumimoji="1" lang="en-US" altLang="ja-JP" sz="1200" dirty="0" smtClean="0">
              <a:latin typeface="Times New Roman"/>
              <a:cs typeface="Times New Roman"/>
            </a:endParaRPr>
          </a:p>
          <a:p>
            <a:pPr algn="l"/>
            <a:r>
              <a:rPr kumimoji="1" lang="ja-JP" altLang="en-US" sz="1200" dirty="0" smtClean="0">
                <a:latin typeface="Times New Roman"/>
                <a:cs typeface="Times New Roman"/>
              </a:rPr>
              <a:t>問題解決において、理想とする姿に対する現実を理解することの大切さを示しています。</a:t>
            </a:r>
            <a:endParaRPr kumimoji="1" lang="en-US" altLang="ja-JP" sz="1200" dirty="0" smtClean="0">
              <a:latin typeface="Times New Roman"/>
              <a:cs typeface="Times New Roman"/>
            </a:endParaRPr>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4</a:t>
            </a:fld>
            <a:endParaRPr kumimoji="1" lang="ja-JP" altLang="en-US"/>
          </a:p>
        </p:txBody>
      </p:sp>
    </p:spTree>
    <p:extLst>
      <p:ext uri="{BB962C8B-B14F-4D97-AF65-F5344CB8AC3E}">
        <p14:creationId xmlns:p14="http://schemas.microsoft.com/office/powerpoint/2010/main" val="3430315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さて、現在の日本はここに示しているようにあげればきりがないほどの問題を抱えています。</a:t>
            </a:r>
            <a:endParaRPr kumimoji="1" lang="en-US" altLang="ja-JP" dirty="0" smtClean="0"/>
          </a:p>
          <a:p>
            <a:endParaRPr kumimoji="1" lang="en-US" altLang="ja-JP" dirty="0" smtClean="0"/>
          </a:p>
          <a:p>
            <a:r>
              <a:rPr kumimoji="1" lang="ja-JP" altLang="en-US" dirty="0" smtClean="0"/>
              <a:t>その中で我々が注目し社会問題は、保健・医療の分野であります。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5</a:t>
            </a:fld>
            <a:endParaRPr kumimoji="1" lang="ja-JP" altLang="en-US"/>
          </a:p>
        </p:txBody>
      </p:sp>
    </p:spTree>
    <p:extLst>
      <p:ext uri="{BB962C8B-B14F-4D97-AF65-F5344CB8AC3E}">
        <p14:creationId xmlns:p14="http://schemas.microsoft.com/office/powerpoint/2010/main" val="629710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現在の日本は、他の先進国に類を見ないスピードで高齢社会が進展し、医療費の増大は日本経済を圧迫しております。</a:t>
            </a:r>
            <a:endParaRPr kumimoji="1" lang="en-US" altLang="ja-JP" dirty="0" smtClean="0"/>
          </a:p>
          <a:p>
            <a:r>
              <a:rPr kumimoji="1" lang="ja-JP" altLang="en-US" dirty="0" smtClean="0"/>
              <a:t>それを裏付けるのが、下のグラフです。</a:t>
            </a:r>
            <a:endParaRPr kumimoji="1" lang="en-US" altLang="ja-JP" dirty="0" smtClean="0"/>
          </a:p>
          <a:p>
            <a:r>
              <a:rPr kumimoji="1" lang="ja-JP" altLang="en-US" dirty="0" smtClean="0"/>
              <a:t>赤の折れ線グラフで示した総人口に占める</a:t>
            </a:r>
            <a:r>
              <a:rPr kumimoji="1" lang="en-US" altLang="ja-JP" dirty="0" smtClean="0"/>
              <a:t>65</a:t>
            </a:r>
            <a:r>
              <a:rPr kumimoji="1" lang="ja-JP" altLang="en-US" dirty="0" smtClean="0"/>
              <a:t>歳以上の人口の割合と青色の棒グラフで示した一人当たりの国民医療費はともにここ数十年で急激に増加しています。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6</a:t>
            </a:fld>
            <a:endParaRPr kumimoji="1" lang="ja-JP" altLang="en-US"/>
          </a:p>
        </p:txBody>
      </p:sp>
    </p:spTree>
    <p:extLst>
      <p:ext uri="{BB962C8B-B14F-4D97-AF65-F5344CB8AC3E}">
        <p14:creationId xmlns:p14="http://schemas.microsoft.com/office/powerpoint/2010/main" val="2683732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こうした背景の中で、政府による画一的な健康政策だけでなく、それぞれの地方自治体の規模や産業の特性に適したものが必要だと健康日本</a:t>
            </a:r>
            <a:r>
              <a:rPr kumimoji="1" lang="en-US" altLang="ja-JP" dirty="0" smtClean="0"/>
              <a:t>21</a:t>
            </a:r>
            <a:r>
              <a:rPr kumimoji="1" lang="ja-JP" altLang="en-US" dirty="0" smtClean="0"/>
              <a:t>でも言われています。</a:t>
            </a:r>
            <a:endParaRPr kumimoji="1" lang="en-US" altLang="ja-JP" dirty="0" smtClean="0"/>
          </a:p>
          <a:p>
            <a:r>
              <a:rPr kumimoji="1" lang="ja-JP" altLang="en-US" dirty="0" smtClean="0"/>
              <a:t>先ほどのケタリングの言葉と合わせて考えてみると、日本全体の医療問題を解くためには地域特有の問題をきちんと把握することが最も重要ということになります。</a:t>
            </a:r>
            <a:endParaRPr kumimoji="1" lang="en-US" altLang="ja-JP" dirty="0" smtClean="0"/>
          </a:p>
          <a:p>
            <a:endParaRPr kumimoji="1" lang="en-US" altLang="ja-JP" dirty="0" smtClean="0"/>
          </a:p>
          <a:p>
            <a:r>
              <a:rPr kumimoji="1" lang="ja-JP" altLang="en-US" dirty="0" smtClean="0"/>
              <a:t>では、今回問題を抽出するためにはどのような視点を重視したか次のスライドでお示しします。</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7</a:t>
            </a:fld>
            <a:endParaRPr kumimoji="1" lang="ja-JP" altLang="en-US"/>
          </a:p>
        </p:txBody>
      </p:sp>
    </p:spTree>
    <p:extLst>
      <p:ext uri="{BB962C8B-B14F-4D97-AF65-F5344CB8AC3E}">
        <p14:creationId xmlns:p14="http://schemas.microsoft.com/office/powerpoint/2010/main" val="3310577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まず一つ目に、今回のコンテストのメインテーマである既存のデータに基づく健康政策の樹立です。</a:t>
            </a:r>
            <a:endParaRPr kumimoji="1" lang="en-US" altLang="ja-JP" dirty="0" smtClean="0"/>
          </a:p>
          <a:p>
            <a:r>
              <a:rPr kumimoji="1" lang="ja-JP" altLang="en-US" dirty="0" smtClean="0"/>
              <a:t>医学分野の方には馴染み深い言葉かと思いますが、エビデンス</a:t>
            </a:r>
            <a:r>
              <a:rPr kumimoji="1" lang="en-US" altLang="ja-JP" dirty="0" smtClean="0"/>
              <a:t>-</a:t>
            </a:r>
            <a:r>
              <a:rPr kumimoji="1" lang="ja-JP" altLang="en-US" dirty="0" smtClean="0"/>
              <a:t>ベースド</a:t>
            </a:r>
            <a:r>
              <a:rPr kumimoji="1" lang="en-US" altLang="ja-JP" dirty="0" smtClean="0"/>
              <a:t>-</a:t>
            </a:r>
            <a:r>
              <a:rPr kumimoji="1" lang="ja-JP" altLang="en-US" dirty="0" smtClean="0"/>
              <a:t>メディシンという言葉があります。</a:t>
            </a:r>
            <a:endParaRPr kumimoji="1" lang="en-US" altLang="ja-JP" dirty="0" smtClean="0"/>
          </a:p>
          <a:p>
            <a:r>
              <a:rPr kumimoji="1" lang="ja-JP" altLang="en-US" dirty="0" smtClean="0"/>
              <a:t>医師が過去の論文や治療実績を考慮し、治療する考え方のことです。</a:t>
            </a:r>
            <a:endParaRPr kumimoji="1" lang="en-US" altLang="ja-JP" dirty="0" smtClean="0"/>
          </a:p>
          <a:p>
            <a:r>
              <a:rPr kumimoji="1" lang="ja-JP" altLang="en-US" dirty="0" smtClean="0"/>
              <a:t>健康政策の構築にもこうした根拠すなわち既存データを参考にした流れが重要であると考えております。</a:t>
            </a:r>
            <a:endParaRPr kumimoji="1" lang="en-US" altLang="ja-JP" dirty="0" smtClean="0"/>
          </a:p>
          <a:p>
            <a:r>
              <a:rPr kumimoji="1" lang="ja-JP" altLang="en-US" dirty="0" smtClean="0"/>
              <a:t>また、過去数十年にわたり蓄積された都道府県ごとのデータを活用する点では他の地域との比較を可能にする側面もあります。</a:t>
            </a:r>
            <a:endParaRPr kumimoji="1" lang="en-US" altLang="ja-JP" dirty="0" smtClean="0"/>
          </a:p>
          <a:p>
            <a:endParaRPr kumimoji="1" lang="en-US" altLang="ja-JP" dirty="0" smtClean="0"/>
          </a:p>
          <a:p>
            <a:r>
              <a:rPr kumimoji="1" lang="ja-JP" altLang="en-US" dirty="0" smtClean="0"/>
              <a:t>二つ目に既存の概念や枠組みにとらわれない分野横断的な評価方法であります。</a:t>
            </a:r>
            <a:endParaRPr kumimoji="1" lang="en-US" altLang="ja-JP" dirty="0" smtClean="0"/>
          </a:p>
          <a:p>
            <a:r>
              <a:rPr kumimoji="1" lang="ja-JP" altLang="en-US" dirty="0" smtClean="0"/>
              <a:t>地域の保健・医療の問題は必ずしも単純な病院数や、医師数などの統計のみで推し量ることのできるものではありません。</a:t>
            </a:r>
            <a:endParaRPr kumimoji="1" lang="en-US" altLang="ja-JP" dirty="0" smtClean="0"/>
          </a:p>
          <a:p>
            <a:r>
              <a:rPr kumimoji="1" lang="ja-JP" altLang="en-US" dirty="0" smtClean="0"/>
              <a:t>そこで政府統計として集計されている他の分野の指標も取り入れて包括的に評価する発想は効果的な政策構築をする際には重要な観点の一つと考えております。</a:t>
            </a:r>
            <a:endParaRPr kumimoji="1" lang="en-US" altLang="ja-JP" dirty="0" smtClean="0"/>
          </a:p>
          <a:p>
            <a:endParaRPr kumimoji="1" lang="en-US" altLang="ja-JP" dirty="0" smtClean="0"/>
          </a:p>
          <a:p>
            <a:r>
              <a:rPr kumimoji="1" lang="ja-JP" altLang="en-US" dirty="0" smtClean="0"/>
              <a:t>最後にこれらの分析をわかりやすく可視化することです。</a:t>
            </a:r>
            <a:endParaRPr kumimoji="1" lang="en-US" altLang="ja-JP" dirty="0" smtClean="0"/>
          </a:p>
          <a:p>
            <a:r>
              <a:rPr kumimoji="1" lang="ja-JP" altLang="en-US" dirty="0" smtClean="0"/>
              <a:t>データを分析において、分析自体がゴールではなく、それを活かした行動変容や取り組みを醸成することがゴールなのです。</a:t>
            </a:r>
            <a:endParaRPr kumimoji="1" lang="en-US" altLang="ja-JP" dirty="0" smtClean="0"/>
          </a:p>
          <a:p>
            <a:r>
              <a:rPr kumimoji="1" lang="ja-JP" altLang="en-US" dirty="0" smtClean="0"/>
              <a:t>難しい数式や情報の多い表やグラフを見ても、それを見た人が理解し、次のアクションにつながらなければ意味がない。</a:t>
            </a:r>
            <a:endParaRPr kumimoji="1" lang="en-US" altLang="ja-JP" dirty="0" smtClean="0"/>
          </a:p>
          <a:p>
            <a:r>
              <a:rPr kumimoji="1" lang="ja-JP" altLang="en-US" dirty="0" smtClean="0"/>
              <a:t>だからこそいかにわかりやすく情報をまとめ、見せるかというのは簡単なようで極めて重要なのです。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8</a:t>
            </a:fld>
            <a:endParaRPr kumimoji="1" lang="ja-JP" altLang="en-US"/>
          </a:p>
        </p:txBody>
      </p:sp>
    </p:spTree>
    <p:extLst>
      <p:ext uri="{BB962C8B-B14F-4D97-AF65-F5344CB8AC3E}">
        <p14:creationId xmlns:p14="http://schemas.microsoft.com/office/powerpoint/2010/main" val="2983839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これが今回の我々の開発したアプリケーションの全体像になります。</a:t>
            </a:r>
            <a:endParaRPr kumimoji="1" lang="en-US" altLang="ja-JP" dirty="0" smtClean="0"/>
          </a:p>
          <a:p>
            <a:r>
              <a:rPr kumimoji="1" lang="ja-JP" altLang="en-US" dirty="0" smtClean="0"/>
              <a:t>先ほどお示しした既存データの活用、包括的な評価方法、データの可視化をそれぞれ一つのプラットフォームに集約し、それによって都道府県ごとに抱える健康問題を見える化しようという試みです。</a:t>
            </a:r>
            <a:endParaRPr kumimoji="1" lang="en-US" altLang="ja-JP" dirty="0" smtClean="0"/>
          </a:p>
          <a:p>
            <a:endParaRPr kumimoji="1" lang="en-US" altLang="ja-JP" dirty="0" smtClean="0"/>
          </a:p>
          <a:p>
            <a:r>
              <a:rPr kumimoji="1" lang="ja-JP" altLang="en-US" dirty="0" smtClean="0"/>
              <a:t>さて、我々の本アプリケーションの概要をご理解いただいた上で、作成したアプリケーションを実際に見ながらご紹介したいと思います。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00372837-39D0-8E42-9AA2-783641A375C8}" type="slidenum">
              <a:rPr kumimoji="1" lang="ja-JP" altLang="en-US" smtClean="0"/>
              <a:t>9</a:t>
            </a:fld>
            <a:endParaRPr kumimoji="1" lang="ja-JP" altLang="en-US"/>
          </a:p>
        </p:txBody>
      </p:sp>
    </p:spTree>
    <p:extLst>
      <p:ext uri="{BB962C8B-B14F-4D97-AF65-F5344CB8AC3E}">
        <p14:creationId xmlns:p14="http://schemas.microsoft.com/office/powerpoint/2010/main" val="364105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129460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146215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108287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180770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2395665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257306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266922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33984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913961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3720805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E26E0C-B010-3441-9171-13C1DFF0807A}" type="datetimeFigureOut">
              <a:rPr kumimoji="1" lang="ja-JP" altLang="en-US" smtClean="0"/>
              <a:t>16/03/03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30561452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26E0C-B010-3441-9171-13C1DFF0807A}" type="datetimeFigureOut">
              <a:rPr kumimoji="1" lang="ja-JP" altLang="en-US" smtClean="0"/>
              <a:t>16/03/03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4B058-0E3A-8845-B61C-35E1D34BA6D6}" type="slidenum">
              <a:rPr kumimoji="1" lang="ja-JP" altLang="en-US" smtClean="0"/>
              <a:t>‹#›</a:t>
            </a:fld>
            <a:endParaRPr kumimoji="1" lang="ja-JP" altLang="en-US"/>
          </a:p>
        </p:txBody>
      </p:sp>
    </p:spTree>
    <p:extLst>
      <p:ext uri="{BB962C8B-B14F-4D97-AF65-F5344CB8AC3E}">
        <p14:creationId xmlns:p14="http://schemas.microsoft.com/office/powerpoint/2010/main" val="1324918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kenko.herokuapp.com/"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mailto:fujii.ryosuke@j.mbox.nagoya-u.ac.jp" TargetMode="External"/><Relationship Id="rId4" Type="http://schemas.openxmlformats.org/officeDocument/2006/relationships/hyperlink" Target="mailto:asakura.atsushi@.mbox.nagoya-u.ac.jp" TargetMode="External"/><Relationship Id="rId5" Type="http://schemas.openxmlformats.org/officeDocument/2006/relationships/hyperlink" Target="https://kenko.herokuapp.com/"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slide" Target="slide24.xml"/><Relationship Id="rId12" Type="http://schemas.openxmlformats.org/officeDocument/2006/relationships/slide" Target="slide25.xml"/><Relationship Id="rId13" Type="http://schemas.openxmlformats.org/officeDocument/2006/relationships/slide" Target="slide27.xml"/><Relationship Id="rId1" Type="http://schemas.openxmlformats.org/officeDocument/2006/relationships/slideLayout" Target="../slideLayouts/slideLayout2.xml"/><Relationship Id="rId2" Type="http://schemas.openxmlformats.org/officeDocument/2006/relationships/slide" Target="slide15.xml"/><Relationship Id="rId3" Type="http://schemas.openxmlformats.org/officeDocument/2006/relationships/slide" Target="slide16.xml"/><Relationship Id="rId4" Type="http://schemas.openxmlformats.org/officeDocument/2006/relationships/slide" Target="slide17.xml"/><Relationship Id="rId5" Type="http://schemas.openxmlformats.org/officeDocument/2006/relationships/slide" Target="slide18.xml"/><Relationship Id="rId6" Type="http://schemas.openxmlformats.org/officeDocument/2006/relationships/slide" Target="slide19.xml"/><Relationship Id="rId7" Type="http://schemas.openxmlformats.org/officeDocument/2006/relationships/slide" Target="slide20.xml"/><Relationship Id="rId8" Type="http://schemas.openxmlformats.org/officeDocument/2006/relationships/slide" Target="slide21.xml"/><Relationship Id="rId9" Type="http://schemas.openxmlformats.org/officeDocument/2006/relationships/slide" Target="slide22.xml"/><Relationship Id="rId10" Type="http://schemas.openxmlformats.org/officeDocument/2006/relationships/slide" Target="slide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632940"/>
            <a:ext cx="9144000" cy="2861135"/>
          </a:xfrm>
          <a:prstGeom prst="rect">
            <a:avLst/>
          </a:prstGeom>
          <a:solidFill>
            <a:schemeClr val="tx2">
              <a:lumMod val="60000"/>
              <a:lumOff val="40000"/>
            </a:schemeClr>
          </a:solidFill>
          <a:ln>
            <a:solidFill>
              <a:schemeClr val="tx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1895500"/>
            <a:ext cx="9144000" cy="2260996"/>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347770" y="2295289"/>
            <a:ext cx="7938377" cy="1470025"/>
          </a:xfrm>
        </p:spPr>
        <p:txBody>
          <a:bodyPr>
            <a:noAutofit/>
          </a:bodyPr>
          <a:lstStyle/>
          <a:p>
            <a:pPr algn="l"/>
            <a:r>
              <a:rPr kumimoji="1" lang="ja-JP" altLang="en-US" sz="4000" b="1" dirty="0" smtClean="0">
                <a:solidFill>
                  <a:schemeClr val="bg1"/>
                </a:solidFill>
                <a:latin typeface="メイリオ"/>
                <a:ea typeface="メイリオ"/>
                <a:cs typeface="メイリオ"/>
              </a:rPr>
              <a:t>都道府県ごとの健康指標を</a:t>
            </a:r>
            <a:r>
              <a:rPr kumimoji="1" lang="en-US" altLang="ja-JP" sz="4000" b="1" dirty="0" smtClean="0">
                <a:solidFill>
                  <a:schemeClr val="bg1"/>
                </a:solidFill>
                <a:latin typeface="メイリオ"/>
                <a:ea typeface="メイリオ"/>
                <a:cs typeface="メイリオ"/>
              </a:rPr>
              <a:t/>
            </a:r>
            <a:br>
              <a:rPr kumimoji="1" lang="en-US" altLang="ja-JP" sz="4000" b="1" dirty="0" smtClean="0">
                <a:solidFill>
                  <a:schemeClr val="bg1"/>
                </a:solidFill>
                <a:latin typeface="メイリオ"/>
                <a:ea typeface="メイリオ"/>
                <a:cs typeface="メイリオ"/>
              </a:rPr>
            </a:br>
            <a:r>
              <a:rPr kumimoji="1" lang="ja-JP" altLang="en-US" sz="4000" b="1" dirty="0" smtClean="0">
                <a:solidFill>
                  <a:schemeClr val="bg1"/>
                </a:solidFill>
                <a:latin typeface="メイリオ"/>
                <a:ea typeface="メイリオ"/>
                <a:cs typeface="メイリオ"/>
              </a:rPr>
              <a:t>可視化する</a:t>
            </a:r>
            <a:r>
              <a:rPr kumimoji="1" lang="en-US" altLang="ja-JP" sz="4000" b="1" dirty="0" smtClean="0">
                <a:solidFill>
                  <a:schemeClr val="bg1"/>
                </a:solidFill>
                <a:latin typeface="メイリオ"/>
                <a:ea typeface="メイリオ"/>
                <a:cs typeface="メイリオ"/>
              </a:rPr>
              <a:t>web</a:t>
            </a:r>
            <a:r>
              <a:rPr kumimoji="1" lang="ja-JP" altLang="en-US" sz="4000" b="1" dirty="0" smtClean="0">
                <a:solidFill>
                  <a:schemeClr val="bg1"/>
                </a:solidFill>
                <a:latin typeface="メイリオ"/>
                <a:ea typeface="メイリオ"/>
                <a:cs typeface="メイリオ"/>
              </a:rPr>
              <a:t>アプリケーション</a:t>
            </a:r>
            <a:endParaRPr kumimoji="1" lang="ja-JP" altLang="en-US" sz="4000" b="1" dirty="0">
              <a:solidFill>
                <a:schemeClr val="bg1"/>
              </a:solidFill>
              <a:latin typeface="メイリオ"/>
              <a:ea typeface="メイリオ"/>
              <a:cs typeface="メイリオ"/>
            </a:endParaRPr>
          </a:p>
        </p:txBody>
      </p:sp>
      <p:sp>
        <p:nvSpPr>
          <p:cNvPr id="3" name="サブタイトル 2"/>
          <p:cNvSpPr>
            <a:spLocks noGrp="1"/>
          </p:cNvSpPr>
          <p:nvPr>
            <p:ph type="subTitle" idx="1"/>
          </p:nvPr>
        </p:nvSpPr>
        <p:spPr>
          <a:xfrm>
            <a:off x="5470351" y="5072525"/>
            <a:ext cx="3222336" cy="1138231"/>
          </a:xfrm>
        </p:spPr>
        <p:txBody>
          <a:bodyPr>
            <a:normAutofit fontScale="92500"/>
          </a:bodyPr>
          <a:lstStyle/>
          <a:p>
            <a:pPr algn="l"/>
            <a:r>
              <a:rPr kumimoji="1" lang="ja-JP" altLang="en-US" sz="2600" b="1" dirty="0" smtClean="0">
                <a:solidFill>
                  <a:schemeClr val="tx2">
                    <a:lumMod val="50000"/>
                  </a:schemeClr>
                </a:solidFill>
                <a:latin typeface="メイリオ"/>
                <a:ea typeface="メイリオ"/>
                <a:cs typeface="メイリオ"/>
              </a:rPr>
              <a:t>チーム名：</a:t>
            </a:r>
            <a:r>
              <a:rPr kumimoji="1" lang="en-US" altLang="ja-JP" sz="2600" b="1" dirty="0" smtClean="0">
                <a:solidFill>
                  <a:schemeClr val="tx2">
                    <a:lumMod val="50000"/>
                  </a:schemeClr>
                </a:solidFill>
                <a:latin typeface="メイリオ"/>
                <a:ea typeface="メイリオ"/>
                <a:cs typeface="メイリオ"/>
              </a:rPr>
              <a:t>AA to FR</a:t>
            </a:r>
          </a:p>
          <a:p>
            <a:pPr algn="l"/>
            <a:r>
              <a:rPr kumimoji="1" lang="ja-JP" altLang="en-US" sz="2800" u="sng" dirty="0" smtClean="0">
                <a:solidFill>
                  <a:schemeClr val="tx2">
                    <a:lumMod val="50000"/>
                  </a:schemeClr>
                </a:solidFill>
                <a:latin typeface="メイリオ"/>
                <a:ea typeface="メイリオ"/>
                <a:cs typeface="メイリオ"/>
              </a:rPr>
              <a:t>藤井亮輔</a:t>
            </a:r>
            <a:r>
              <a:rPr kumimoji="1" lang="ja-JP" altLang="en-US" sz="2800" dirty="0" smtClean="0">
                <a:solidFill>
                  <a:schemeClr val="tx2">
                    <a:lumMod val="50000"/>
                  </a:schemeClr>
                </a:solidFill>
                <a:latin typeface="メイリオ"/>
                <a:ea typeface="メイリオ"/>
                <a:cs typeface="メイリオ"/>
              </a:rPr>
              <a:t>、朝倉淳</a:t>
            </a:r>
            <a:endParaRPr kumimoji="1" lang="en-US" altLang="ja-JP" sz="2800" dirty="0" smtClean="0">
              <a:solidFill>
                <a:schemeClr val="tx2">
                  <a:lumMod val="50000"/>
                </a:schemeClr>
              </a:solidFill>
              <a:latin typeface="メイリオ"/>
              <a:ea typeface="メイリオ"/>
              <a:cs typeface="メイリオ"/>
            </a:endParaRPr>
          </a:p>
        </p:txBody>
      </p:sp>
      <p:sp>
        <p:nvSpPr>
          <p:cNvPr id="7" name="テキスト ボックス 6"/>
          <p:cNvSpPr txBox="1"/>
          <p:nvPr/>
        </p:nvSpPr>
        <p:spPr>
          <a:xfrm>
            <a:off x="5595947" y="223308"/>
            <a:ext cx="3307329" cy="707886"/>
          </a:xfrm>
          <a:prstGeom prst="rect">
            <a:avLst/>
          </a:prstGeom>
          <a:noFill/>
        </p:spPr>
        <p:txBody>
          <a:bodyPr wrap="square" rtlCol="0">
            <a:spAutoFit/>
          </a:bodyPr>
          <a:lstStyle/>
          <a:p>
            <a:pPr algn="r"/>
            <a:r>
              <a:rPr kumimoji="1" lang="en-US" altLang="ja-JP" sz="2000" dirty="0" smtClean="0">
                <a:solidFill>
                  <a:schemeClr val="tx2">
                    <a:lumMod val="50000"/>
                  </a:schemeClr>
                </a:solidFill>
                <a:latin typeface="メイリオ"/>
                <a:ea typeface="メイリオ"/>
                <a:cs typeface="メイリオ"/>
              </a:rPr>
              <a:t>2016</a:t>
            </a:r>
            <a:r>
              <a:rPr kumimoji="1" lang="ja-JP" altLang="en-US" sz="2000" dirty="0" smtClean="0">
                <a:solidFill>
                  <a:schemeClr val="tx2">
                    <a:lumMod val="50000"/>
                  </a:schemeClr>
                </a:solidFill>
                <a:latin typeface="メイリオ"/>
                <a:ea typeface="メイリオ"/>
                <a:cs typeface="メイリオ"/>
              </a:rPr>
              <a:t>年</a:t>
            </a:r>
            <a:r>
              <a:rPr lang="en-US" altLang="ja-JP" sz="2000" dirty="0" smtClean="0">
                <a:solidFill>
                  <a:schemeClr val="tx2">
                    <a:lumMod val="50000"/>
                  </a:schemeClr>
                </a:solidFill>
                <a:latin typeface="メイリオ"/>
                <a:ea typeface="メイリオ"/>
                <a:cs typeface="メイリオ"/>
              </a:rPr>
              <a:t>3</a:t>
            </a:r>
            <a:r>
              <a:rPr lang="ja-JP" altLang="en-US" sz="2000" dirty="0" smtClean="0">
                <a:solidFill>
                  <a:schemeClr val="tx2">
                    <a:lumMod val="50000"/>
                  </a:schemeClr>
                </a:solidFill>
                <a:latin typeface="メイリオ"/>
                <a:ea typeface="メイリオ"/>
                <a:cs typeface="メイリオ"/>
              </a:rPr>
              <a:t>月</a:t>
            </a:r>
            <a:r>
              <a:rPr lang="en-US" altLang="ja-JP" sz="2000" dirty="0" smtClean="0">
                <a:solidFill>
                  <a:schemeClr val="tx2">
                    <a:lumMod val="50000"/>
                  </a:schemeClr>
                </a:solidFill>
                <a:latin typeface="メイリオ"/>
                <a:ea typeface="メイリオ"/>
                <a:cs typeface="メイリオ"/>
              </a:rPr>
              <a:t>5</a:t>
            </a:r>
            <a:r>
              <a:rPr lang="ja-JP" altLang="en-US" sz="2000" dirty="0" smtClean="0">
                <a:solidFill>
                  <a:schemeClr val="tx2">
                    <a:lumMod val="50000"/>
                  </a:schemeClr>
                </a:solidFill>
                <a:latin typeface="メイリオ"/>
                <a:ea typeface="メイリオ"/>
                <a:cs typeface="メイリオ"/>
              </a:rPr>
              <a:t>日（土）</a:t>
            </a:r>
            <a:endParaRPr lang="en-US" altLang="ja-JP" sz="2000" dirty="0" smtClean="0">
              <a:solidFill>
                <a:schemeClr val="tx2">
                  <a:lumMod val="50000"/>
                </a:schemeClr>
              </a:solidFill>
              <a:latin typeface="メイリオ"/>
              <a:ea typeface="メイリオ"/>
              <a:cs typeface="メイリオ"/>
            </a:endParaRPr>
          </a:p>
          <a:p>
            <a:pPr algn="r"/>
            <a:r>
              <a:rPr lang="ja-JP" altLang="en-US" sz="2000" dirty="0" smtClean="0">
                <a:solidFill>
                  <a:schemeClr val="tx2">
                    <a:lumMod val="50000"/>
                  </a:schemeClr>
                </a:solidFill>
                <a:latin typeface="メイリオ"/>
                <a:ea typeface="メイリオ"/>
                <a:cs typeface="メイリオ"/>
              </a:rPr>
              <a:t>（株）三菱総合研究所</a:t>
            </a:r>
            <a:endParaRPr kumimoji="1" lang="ja-JP" altLang="en-US" sz="2000" dirty="0">
              <a:solidFill>
                <a:schemeClr val="tx2">
                  <a:lumMod val="50000"/>
                </a:schemeClr>
              </a:solidFill>
              <a:latin typeface="メイリオ"/>
              <a:ea typeface="メイリオ"/>
              <a:cs typeface="メイリオ"/>
            </a:endParaRPr>
          </a:p>
        </p:txBody>
      </p:sp>
      <p:sp>
        <p:nvSpPr>
          <p:cNvPr id="8" name="テキスト ボックス 7"/>
          <p:cNvSpPr txBox="1"/>
          <p:nvPr/>
        </p:nvSpPr>
        <p:spPr>
          <a:xfrm>
            <a:off x="347770" y="227628"/>
            <a:ext cx="4452743" cy="707886"/>
          </a:xfrm>
          <a:prstGeom prst="rect">
            <a:avLst/>
          </a:prstGeom>
          <a:noFill/>
        </p:spPr>
        <p:txBody>
          <a:bodyPr wrap="square" rtlCol="0">
            <a:spAutoFit/>
          </a:bodyPr>
          <a:lstStyle/>
          <a:p>
            <a:r>
              <a:rPr kumimoji="1" lang="en-US" altLang="ja-JP" sz="2000" dirty="0" smtClean="0">
                <a:solidFill>
                  <a:schemeClr val="tx2">
                    <a:lumMod val="50000"/>
                  </a:schemeClr>
                </a:solidFill>
                <a:latin typeface="メイリオ"/>
                <a:ea typeface="メイリオ"/>
                <a:cs typeface="メイリオ"/>
              </a:rPr>
              <a:t>STAT DASH </a:t>
            </a:r>
            <a:r>
              <a:rPr kumimoji="1" lang="ja-JP" altLang="en-US" sz="2000" dirty="0" smtClean="0">
                <a:solidFill>
                  <a:schemeClr val="tx2">
                    <a:lumMod val="50000"/>
                  </a:schemeClr>
                </a:solidFill>
                <a:latin typeface="メイリオ"/>
                <a:ea typeface="メイリオ"/>
                <a:cs typeface="メイリオ"/>
              </a:rPr>
              <a:t>グランプリ</a:t>
            </a:r>
            <a:r>
              <a:rPr kumimoji="1" lang="en-US" altLang="ja-JP" sz="2000" dirty="0" smtClean="0">
                <a:solidFill>
                  <a:schemeClr val="tx2">
                    <a:lumMod val="50000"/>
                  </a:schemeClr>
                </a:solidFill>
                <a:latin typeface="メイリオ"/>
                <a:ea typeface="メイリオ"/>
                <a:cs typeface="メイリオ"/>
              </a:rPr>
              <a:t>2016</a:t>
            </a:r>
          </a:p>
          <a:p>
            <a:r>
              <a:rPr lang="ja-JP" altLang="en-US" sz="2000" dirty="0" smtClean="0">
                <a:solidFill>
                  <a:schemeClr val="tx2">
                    <a:lumMod val="50000"/>
                  </a:schemeClr>
                </a:solidFill>
                <a:latin typeface="メイリオ"/>
                <a:ea typeface="メイリオ"/>
                <a:cs typeface="メイリオ"/>
              </a:rPr>
              <a:t>データ利活用啓発部門</a:t>
            </a:r>
            <a:endParaRPr kumimoji="1" lang="ja-JP" altLang="en-US" sz="2000" dirty="0">
              <a:solidFill>
                <a:schemeClr val="tx2">
                  <a:lumMod val="50000"/>
                </a:schemeClr>
              </a:solidFill>
              <a:latin typeface="メイリオ"/>
              <a:ea typeface="メイリオ"/>
              <a:cs typeface="メイリオ"/>
            </a:endParaRPr>
          </a:p>
        </p:txBody>
      </p:sp>
    </p:spTree>
    <p:extLst>
      <p:ext uri="{BB962C8B-B14F-4D97-AF65-F5344CB8AC3E}">
        <p14:creationId xmlns:p14="http://schemas.microsoft.com/office/powerpoint/2010/main" val="17632779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hlinkClick r:id="rId3"/>
          </p:cNvPr>
          <p:cNvPicPr>
            <a:picLocks noChangeAspect="1"/>
          </p:cNvPicPr>
          <p:nvPr/>
        </p:nvPicPr>
        <p:blipFill rotWithShape="1">
          <a:blip r:embed="rId4"/>
          <a:srcRect b="6609"/>
          <a:stretch/>
        </p:blipFill>
        <p:spPr>
          <a:xfrm>
            <a:off x="0" y="-1"/>
            <a:ext cx="9144000" cy="6858001"/>
          </a:xfrm>
          <a:prstGeom prst="rect">
            <a:avLst/>
          </a:prstGeom>
        </p:spPr>
      </p:pic>
    </p:spTree>
    <p:extLst>
      <p:ext uri="{BB962C8B-B14F-4D97-AF65-F5344CB8AC3E}">
        <p14:creationId xmlns:p14="http://schemas.microsoft.com/office/powerpoint/2010/main" val="151897864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latin typeface="+mj-ea"/>
              </a:rPr>
              <a:t>本アプリの注意点</a:t>
            </a:r>
            <a:endParaRPr kumimoji="1" lang="ja-JP" altLang="en-US" sz="4000" b="1" dirty="0">
              <a:latin typeface="+mj-ea"/>
            </a:endParaRPr>
          </a:p>
        </p:txBody>
      </p:sp>
      <p:sp>
        <p:nvSpPr>
          <p:cNvPr id="3" name="コンテンツ プレースホルダー 2"/>
          <p:cNvSpPr>
            <a:spLocks noGrp="1"/>
          </p:cNvSpPr>
          <p:nvPr>
            <p:ph idx="1"/>
          </p:nvPr>
        </p:nvSpPr>
        <p:spPr>
          <a:xfrm>
            <a:off x="457200" y="1534050"/>
            <a:ext cx="8229600" cy="4855945"/>
          </a:xfrm>
        </p:spPr>
        <p:txBody>
          <a:bodyPr>
            <a:normAutofit/>
          </a:bodyPr>
          <a:lstStyle/>
          <a:p>
            <a:r>
              <a:rPr kumimoji="1" lang="ja-JP" altLang="en-US" sz="2800" b="1" dirty="0" smtClean="0">
                <a:latin typeface="+mj-ea"/>
                <a:ea typeface="+mj-ea"/>
                <a:cs typeface="メイリオ"/>
              </a:rPr>
              <a:t>調査年次の影響の考慮</a:t>
            </a:r>
            <a:endParaRPr kumimoji="1" lang="en-US" altLang="ja-JP" sz="2800" b="1" dirty="0" smtClean="0">
              <a:latin typeface="+mj-ea"/>
              <a:ea typeface="+mj-ea"/>
              <a:cs typeface="メイリオ"/>
            </a:endParaRPr>
          </a:p>
          <a:p>
            <a:pPr marL="400050" lvl="1" indent="0">
              <a:buNone/>
            </a:pPr>
            <a:r>
              <a:rPr lang="ja-JP" altLang="en-US" sz="2000" dirty="0" smtClean="0">
                <a:latin typeface="+mj-ea"/>
                <a:ea typeface="+mj-ea"/>
                <a:cs typeface="メイリオ"/>
              </a:rPr>
              <a:t>東日本大震災による被災者の健康状態や経済状況は全国との比較で結果を歪める可能性がある</a:t>
            </a:r>
            <a:r>
              <a:rPr lang="ja-JP" altLang="en-US" sz="2400" dirty="0" smtClean="0">
                <a:latin typeface="+mj-ea"/>
                <a:ea typeface="+mj-ea"/>
                <a:cs typeface="メイリオ"/>
              </a:rPr>
              <a:t>。</a:t>
            </a:r>
            <a:endParaRPr kumimoji="1" lang="en-US" altLang="ja-JP" sz="2400" dirty="0" smtClean="0">
              <a:latin typeface="+mj-ea"/>
              <a:ea typeface="+mj-ea"/>
              <a:cs typeface="メイリオ"/>
            </a:endParaRPr>
          </a:p>
          <a:p>
            <a:endParaRPr lang="en-US" altLang="ja-JP" sz="1600" dirty="0">
              <a:latin typeface="+mj-ea"/>
              <a:ea typeface="+mj-ea"/>
            </a:endParaRPr>
          </a:p>
          <a:p>
            <a:r>
              <a:rPr lang="ja-JP" altLang="en-US" sz="2800" b="1" dirty="0" smtClean="0">
                <a:latin typeface="+mj-ea"/>
                <a:ea typeface="+mj-ea"/>
              </a:rPr>
              <a:t>各項目と健康寿命もしくは平均寿命などの指標との因果関係の検討</a:t>
            </a:r>
            <a:endParaRPr lang="en-US" altLang="ja-JP" sz="2800" b="1" dirty="0" smtClean="0">
              <a:latin typeface="+mj-ea"/>
              <a:ea typeface="+mj-ea"/>
            </a:endParaRPr>
          </a:p>
          <a:p>
            <a:pPr marL="400050" lvl="1" indent="0">
              <a:buNone/>
            </a:pPr>
            <a:r>
              <a:rPr lang="ja-JP" altLang="en-US" sz="2000" dirty="0" smtClean="0">
                <a:latin typeface="+mj-ea"/>
                <a:ea typeface="+mj-ea"/>
              </a:rPr>
              <a:t>過去の文献を参考に詳細な検討が必要。</a:t>
            </a:r>
            <a:endParaRPr lang="en-US" altLang="ja-JP" sz="2000" dirty="0">
              <a:latin typeface="+mj-ea"/>
              <a:ea typeface="+mj-ea"/>
            </a:endParaRPr>
          </a:p>
          <a:p>
            <a:endParaRPr lang="en-US" altLang="ja-JP" sz="1600" dirty="0"/>
          </a:p>
          <a:p>
            <a:r>
              <a:rPr lang="ja-JP" altLang="en-US" sz="2800" b="1" dirty="0" smtClean="0"/>
              <a:t>偏差値だけの確認ではなく、都道府県ごとの</a:t>
            </a:r>
            <a:r>
              <a:rPr kumimoji="1" lang="ja-JP" altLang="en-US" sz="2800" b="1" dirty="0" smtClean="0"/>
              <a:t>絶対値の確認</a:t>
            </a:r>
            <a:endParaRPr kumimoji="1" lang="en-US" altLang="ja-JP" sz="2800" b="1" dirty="0" smtClean="0"/>
          </a:p>
          <a:p>
            <a:pPr marL="400050" lvl="1" indent="0">
              <a:buNone/>
            </a:pPr>
            <a:r>
              <a:rPr lang="ja-JP" altLang="en-US" sz="2000" dirty="0" smtClean="0"/>
              <a:t>「レーダーチャート」に描画されている偏差値だけでなく、「テーブル」の絶対値も必ず確認すること。</a:t>
            </a:r>
            <a:endParaRPr kumimoji="1" lang="en-US" altLang="ja-JP" sz="2000" dirty="0" smtClean="0"/>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2025412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直線コネクタ 43"/>
          <p:cNvCxnSpPr/>
          <p:nvPr/>
        </p:nvCxnSpPr>
        <p:spPr>
          <a:xfrm>
            <a:off x="1357122" y="1417638"/>
            <a:ext cx="0" cy="475352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 name="タイトル 1"/>
          <p:cNvSpPr>
            <a:spLocks noGrp="1"/>
          </p:cNvSpPr>
          <p:nvPr>
            <p:ph type="title"/>
          </p:nvPr>
        </p:nvSpPr>
        <p:spPr>
          <a:ln>
            <a:noFill/>
          </a:ln>
        </p:spPr>
        <p:txBody>
          <a:bodyPr>
            <a:normAutofit/>
          </a:bodyPr>
          <a:lstStyle/>
          <a:p>
            <a:pPr algn="l"/>
            <a:r>
              <a:rPr lang="ja-JP" altLang="en-US" sz="4000" b="1" dirty="0" smtClean="0">
                <a:latin typeface="+mj-ea"/>
              </a:rPr>
              <a:t>本アプリの活用で期待する効果</a:t>
            </a:r>
            <a:endParaRPr kumimoji="1" lang="ja-JP" altLang="en-US" sz="4000" b="1" dirty="0">
              <a:latin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5" name="図形グループ 24"/>
          <p:cNvGrpSpPr/>
          <p:nvPr/>
        </p:nvGrpSpPr>
        <p:grpSpPr>
          <a:xfrm>
            <a:off x="1536585" y="1904357"/>
            <a:ext cx="6423728" cy="968638"/>
            <a:chOff x="672235" y="484319"/>
            <a:chExt cx="6423728" cy="968638"/>
          </a:xfrm>
          <a:solidFill>
            <a:srgbClr val="FFFFFF"/>
          </a:solidFill>
        </p:grpSpPr>
        <p:sp>
          <p:nvSpPr>
            <p:cNvPr id="26" name="正方形/長方形 25"/>
            <p:cNvSpPr/>
            <p:nvPr/>
          </p:nvSpPr>
          <p:spPr>
            <a:xfrm>
              <a:off x="672235" y="484319"/>
              <a:ext cx="6423728" cy="968638"/>
            </a:xfrm>
            <a:prstGeom prst="rect">
              <a:avLst/>
            </a:prstGeom>
            <a:grpFill/>
            <a:ln>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7" name="正方形/長方形 26"/>
            <p:cNvSpPr/>
            <p:nvPr/>
          </p:nvSpPr>
          <p:spPr>
            <a:xfrm>
              <a:off x="672235" y="484319"/>
              <a:ext cx="6423728" cy="968638"/>
            </a:xfrm>
            <a:prstGeom prst="rect">
              <a:avLst/>
            </a:prstGeom>
            <a:grpFill/>
            <a:ln>
              <a:solidFill>
                <a:srgbClr val="FFFFFF"/>
              </a:solidFill>
            </a:ln>
          </p:spPr>
          <p:style>
            <a:lnRef idx="0">
              <a:scrgbClr r="0" g="0" b="0"/>
            </a:lnRef>
            <a:fillRef idx="0">
              <a:scrgbClr r="0" g="0" b="0"/>
            </a:fillRef>
            <a:effectRef idx="0">
              <a:scrgbClr r="0" g="0" b="0"/>
            </a:effectRef>
            <a:fontRef idx="minor">
              <a:schemeClr val="lt1"/>
            </a:fontRef>
          </p:style>
          <p:txBody>
            <a:bodyPr spcFirstLastPara="0" vert="horz" wrap="square" lIns="768857" tIns="73660" rIns="73660" bIns="73660" numCol="1" spcCol="1270" anchor="ctr" anchorCtr="0">
              <a:noAutofit/>
            </a:bodyPr>
            <a:lstStyle/>
            <a:p>
              <a:pPr lvl="0" algn="l" defTabSz="1289050">
                <a:lnSpc>
                  <a:spcPct val="90000"/>
                </a:lnSpc>
                <a:spcBef>
                  <a:spcPct val="0"/>
                </a:spcBef>
                <a:spcAft>
                  <a:spcPct val="35000"/>
                </a:spcAft>
              </a:pPr>
              <a:r>
                <a:rPr kumimoji="1" lang="ja-JP" altLang="en-US" sz="2900" kern="1200" dirty="0" smtClean="0">
                  <a:solidFill>
                    <a:srgbClr val="000000"/>
                  </a:solidFill>
                </a:rPr>
                <a:t>担当者による都道府県ごとの健康問題の</a:t>
              </a:r>
              <a:r>
                <a:rPr kumimoji="1" lang="ja-JP" altLang="en-US" sz="2900" kern="1200" dirty="0" smtClean="0">
                  <a:solidFill>
                    <a:srgbClr val="000000"/>
                  </a:solidFill>
                </a:rPr>
                <a:t>把握</a:t>
              </a:r>
              <a:r>
                <a:rPr kumimoji="1" lang="ja-JP" altLang="en-US" sz="2900" kern="1200" dirty="0" smtClean="0">
                  <a:solidFill>
                    <a:srgbClr val="000000"/>
                  </a:solidFill>
                </a:rPr>
                <a:t>、客観的な評価</a:t>
              </a:r>
              <a:endParaRPr kumimoji="1" lang="ja-JP" altLang="en-US" sz="2900" kern="1200" dirty="0">
                <a:solidFill>
                  <a:srgbClr val="000000"/>
                </a:solidFill>
              </a:endParaRPr>
            </a:p>
          </p:txBody>
        </p:sp>
      </p:grpSp>
      <p:sp>
        <p:nvSpPr>
          <p:cNvPr id="28" name="円/楕円 27"/>
          <p:cNvSpPr/>
          <p:nvPr/>
        </p:nvSpPr>
        <p:spPr>
          <a:xfrm>
            <a:off x="751723" y="1783277"/>
            <a:ext cx="1210798" cy="1210798"/>
          </a:xfrm>
          <a:prstGeom prst="ellipse">
            <a:avLst/>
          </a:prstGeom>
          <a:solidFill>
            <a:schemeClr val="bg1"/>
          </a:solidFill>
          <a:ln>
            <a:solidFill>
              <a:schemeClr val="tx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nvGrpSpPr>
          <p:cNvPr id="29" name="図形グループ 28"/>
          <p:cNvGrpSpPr/>
          <p:nvPr/>
        </p:nvGrpSpPr>
        <p:grpSpPr>
          <a:xfrm>
            <a:off x="1536585" y="3324674"/>
            <a:ext cx="6423728" cy="968638"/>
            <a:chOff x="1024335" y="1937277"/>
            <a:chExt cx="6071628" cy="968638"/>
          </a:xfrm>
          <a:noFill/>
        </p:grpSpPr>
        <p:sp>
          <p:nvSpPr>
            <p:cNvPr id="30" name="正方形/長方形 29"/>
            <p:cNvSpPr/>
            <p:nvPr/>
          </p:nvSpPr>
          <p:spPr>
            <a:xfrm>
              <a:off x="1024335" y="1937277"/>
              <a:ext cx="6071628" cy="968638"/>
            </a:xfrm>
            <a:prstGeom prst="rect">
              <a:avLst/>
            </a:prstGeom>
            <a:gr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1" name="正方形/長方形 30"/>
            <p:cNvSpPr/>
            <p:nvPr/>
          </p:nvSpPr>
          <p:spPr>
            <a:xfrm>
              <a:off x="1024335" y="1937277"/>
              <a:ext cx="6071628" cy="968638"/>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768857" tIns="73660" rIns="73660" bIns="73660" numCol="1" spcCol="1270" anchor="ctr" anchorCtr="0">
              <a:noAutofit/>
            </a:bodyPr>
            <a:lstStyle/>
            <a:p>
              <a:pPr lvl="0" algn="l" defTabSz="1289050">
                <a:lnSpc>
                  <a:spcPct val="90000"/>
                </a:lnSpc>
                <a:spcBef>
                  <a:spcPct val="0"/>
                </a:spcBef>
                <a:spcAft>
                  <a:spcPct val="35000"/>
                </a:spcAft>
              </a:pPr>
              <a:r>
                <a:rPr kumimoji="1" lang="ja-JP" altLang="en-US" sz="2900" kern="1200" dirty="0" smtClean="0">
                  <a:solidFill>
                    <a:schemeClr val="tx1"/>
                  </a:solidFill>
                </a:rPr>
                <a:t>部局の垣根を越えた健康政策・まちづくりへの展開</a:t>
              </a:r>
              <a:endParaRPr kumimoji="1" lang="ja-JP" altLang="en-US" sz="2900" kern="1200" dirty="0">
                <a:solidFill>
                  <a:schemeClr val="tx1"/>
                </a:solidFill>
              </a:endParaRPr>
            </a:p>
          </p:txBody>
        </p:sp>
      </p:grpSp>
      <p:sp>
        <p:nvSpPr>
          <p:cNvPr id="32" name="円/楕円 31"/>
          <p:cNvSpPr/>
          <p:nvPr/>
        </p:nvSpPr>
        <p:spPr>
          <a:xfrm>
            <a:off x="751723" y="3203594"/>
            <a:ext cx="1210798" cy="1210798"/>
          </a:xfrm>
          <a:prstGeom prst="ellipse">
            <a:avLst/>
          </a:prstGeom>
          <a:ln>
            <a:solidFill>
              <a:schemeClr val="tx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nvGrpSpPr>
          <p:cNvPr id="33" name="図形グループ 32"/>
          <p:cNvGrpSpPr/>
          <p:nvPr/>
        </p:nvGrpSpPr>
        <p:grpSpPr>
          <a:xfrm>
            <a:off x="1536585" y="4739434"/>
            <a:ext cx="6423728" cy="968638"/>
            <a:chOff x="672235" y="3390235"/>
            <a:chExt cx="6423728" cy="968638"/>
          </a:xfrm>
          <a:solidFill>
            <a:srgbClr val="FFFFFF"/>
          </a:solidFill>
        </p:grpSpPr>
        <p:sp>
          <p:nvSpPr>
            <p:cNvPr id="34" name="正方形/長方形 33"/>
            <p:cNvSpPr/>
            <p:nvPr/>
          </p:nvSpPr>
          <p:spPr>
            <a:xfrm>
              <a:off x="672235" y="3390235"/>
              <a:ext cx="6423728" cy="968638"/>
            </a:xfrm>
            <a:prstGeom prst="rect">
              <a:avLst/>
            </a:prstGeom>
            <a:grpFill/>
            <a:ln>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5" name="正方形/長方形 34"/>
            <p:cNvSpPr/>
            <p:nvPr/>
          </p:nvSpPr>
          <p:spPr>
            <a:xfrm>
              <a:off x="672235" y="3390235"/>
              <a:ext cx="6423728" cy="968638"/>
            </a:xfrm>
            <a:prstGeom prst="rect">
              <a:avLst/>
            </a:prstGeom>
            <a:grpFill/>
            <a:ln>
              <a:solidFill>
                <a:srgbClr val="FFFFFF"/>
              </a:solidFill>
            </a:ln>
          </p:spPr>
          <p:style>
            <a:lnRef idx="0">
              <a:scrgbClr r="0" g="0" b="0"/>
            </a:lnRef>
            <a:fillRef idx="0">
              <a:scrgbClr r="0" g="0" b="0"/>
            </a:fillRef>
            <a:effectRef idx="0">
              <a:scrgbClr r="0" g="0" b="0"/>
            </a:effectRef>
            <a:fontRef idx="minor">
              <a:schemeClr val="lt1"/>
            </a:fontRef>
          </p:style>
          <p:txBody>
            <a:bodyPr spcFirstLastPara="0" vert="horz" wrap="square" lIns="768857" tIns="73660" rIns="73660" bIns="73660" numCol="1" spcCol="1270" anchor="ctr" anchorCtr="0">
              <a:noAutofit/>
            </a:bodyPr>
            <a:lstStyle/>
            <a:p>
              <a:pPr lvl="0" algn="l" defTabSz="1289050">
                <a:lnSpc>
                  <a:spcPct val="90000"/>
                </a:lnSpc>
                <a:spcBef>
                  <a:spcPct val="0"/>
                </a:spcBef>
                <a:spcAft>
                  <a:spcPct val="35000"/>
                </a:spcAft>
              </a:pPr>
              <a:r>
                <a:rPr kumimoji="1" lang="ja-JP" altLang="en-US" sz="2900" kern="1200" dirty="0" smtClean="0">
                  <a:solidFill>
                    <a:srgbClr val="000000"/>
                  </a:solidFill>
                </a:rPr>
                <a:t>一般市民との健康意識の</a:t>
              </a:r>
              <a:r>
                <a:rPr lang="ja-JP" altLang="en-US" sz="2900" dirty="0" smtClean="0">
                  <a:solidFill>
                    <a:srgbClr val="000000"/>
                  </a:solidFill>
                </a:rPr>
                <a:t>共有</a:t>
              </a:r>
              <a:r>
                <a:rPr lang="ja-JP" altLang="en-US" sz="2900" dirty="0" smtClean="0">
                  <a:solidFill>
                    <a:srgbClr val="000000"/>
                  </a:solidFill>
                </a:rPr>
                <a:t>・市民活動への空気醸成</a:t>
              </a:r>
              <a:endParaRPr kumimoji="1" lang="ja-JP" altLang="en-US" sz="2900" kern="1200" dirty="0">
                <a:solidFill>
                  <a:srgbClr val="000000"/>
                </a:solidFill>
              </a:endParaRPr>
            </a:p>
          </p:txBody>
        </p:sp>
      </p:grpSp>
      <p:sp>
        <p:nvSpPr>
          <p:cNvPr id="36" name="円/楕円 35"/>
          <p:cNvSpPr/>
          <p:nvPr/>
        </p:nvSpPr>
        <p:spPr>
          <a:xfrm>
            <a:off x="751723" y="4618354"/>
            <a:ext cx="1210798" cy="1210798"/>
          </a:xfrm>
          <a:prstGeom prst="ellipse">
            <a:avLst/>
          </a:prstGeom>
          <a:ln>
            <a:solidFill>
              <a:schemeClr val="tx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0" name="テキスト ボックス 39"/>
          <p:cNvSpPr txBox="1"/>
          <p:nvPr/>
        </p:nvSpPr>
        <p:spPr>
          <a:xfrm>
            <a:off x="765528" y="2003232"/>
            <a:ext cx="1210797" cy="769441"/>
          </a:xfrm>
          <a:prstGeom prst="rect">
            <a:avLst/>
          </a:prstGeom>
          <a:noFill/>
        </p:spPr>
        <p:txBody>
          <a:bodyPr wrap="square" rtlCol="0">
            <a:spAutoFit/>
          </a:bodyPr>
          <a:lstStyle/>
          <a:p>
            <a:pPr algn="ctr"/>
            <a:r>
              <a:rPr kumimoji="1" lang="en-US" altLang="ja-JP" sz="4400" b="1" dirty="0" smtClean="0">
                <a:solidFill>
                  <a:srgbClr val="000000"/>
                </a:solidFill>
                <a:latin typeface="+mj-ea"/>
                <a:ea typeface="+mj-ea"/>
              </a:rPr>
              <a:t>1</a:t>
            </a:r>
            <a:endParaRPr kumimoji="1" lang="ja-JP" altLang="en-US" sz="4400" b="1" dirty="0">
              <a:solidFill>
                <a:srgbClr val="000000"/>
              </a:solidFill>
              <a:latin typeface="+mj-ea"/>
              <a:ea typeface="+mj-ea"/>
            </a:endParaRPr>
          </a:p>
        </p:txBody>
      </p:sp>
      <p:sp>
        <p:nvSpPr>
          <p:cNvPr id="41" name="テキスト ボックス 40"/>
          <p:cNvSpPr txBox="1"/>
          <p:nvPr/>
        </p:nvSpPr>
        <p:spPr>
          <a:xfrm>
            <a:off x="751723" y="3421316"/>
            <a:ext cx="1210797" cy="769441"/>
          </a:xfrm>
          <a:prstGeom prst="rect">
            <a:avLst/>
          </a:prstGeom>
          <a:noFill/>
        </p:spPr>
        <p:txBody>
          <a:bodyPr wrap="square" rtlCol="0">
            <a:spAutoFit/>
          </a:bodyPr>
          <a:lstStyle/>
          <a:p>
            <a:pPr algn="ctr"/>
            <a:r>
              <a:rPr lang="en-US" altLang="ja-JP" sz="4400" b="1" dirty="0">
                <a:solidFill>
                  <a:srgbClr val="000000"/>
                </a:solidFill>
                <a:latin typeface="+mj-ea"/>
                <a:ea typeface="+mj-ea"/>
              </a:rPr>
              <a:t>2</a:t>
            </a:r>
            <a:endParaRPr kumimoji="1" lang="ja-JP" altLang="en-US" sz="4400" b="1" dirty="0">
              <a:solidFill>
                <a:srgbClr val="000000"/>
              </a:solidFill>
              <a:latin typeface="+mj-ea"/>
              <a:ea typeface="+mj-ea"/>
            </a:endParaRPr>
          </a:p>
        </p:txBody>
      </p:sp>
      <p:sp>
        <p:nvSpPr>
          <p:cNvPr id="42" name="テキスト ボックス 41"/>
          <p:cNvSpPr txBox="1"/>
          <p:nvPr/>
        </p:nvSpPr>
        <p:spPr>
          <a:xfrm>
            <a:off x="765528" y="4833274"/>
            <a:ext cx="1210797" cy="769441"/>
          </a:xfrm>
          <a:prstGeom prst="rect">
            <a:avLst/>
          </a:prstGeom>
          <a:noFill/>
        </p:spPr>
        <p:txBody>
          <a:bodyPr wrap="square" rtlCol="0">
            <a:spAutoFit/>
          </a:bodyPr>
          <a:lstStyle/>
          <a:p>
            <a:pPr algn="ctr"/>
            <a:r>
              <a:rPr lang="en-US" altLang="ja-JP" sz="4400" b="1" dirty="0">
                <a:solidFill>
                  <a:srgbClr val="000000"/>
                </a:solidFill>
                <a:latin typeface="+mj-ea"/>
                <a:ea typeface="+mj-ea"/>
              </a:rPr>
              <a:t>3</a:t>
            </a:r>
            <a:endParaRPr kumimoji="1" lang="ja-JP" altLang="en-US" sz="4400" b="1" dirty="0">
              <a:solidFill>
                <a:srgbClr val="000000"/>
              </a:solidFill>
              <a:latin typeface="+mj-ea"/>
              <a:ea typeface="+mj-ea"/>
            </a:endParaRPr>
          </a:p>
        </p:txBody>
      </p:sp>
    </p:spTree>
    <p:extLst>
      <p:ext uri="{BB962C8B-B14F-4D97-AF65-F5344CB8AC3E}">
        <p14:creationId xmlns:p14="http://schemas.microsoft.com/office/powerpoint/2010/main" val="2731727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1000"/>
                                        <p:tgtEl>
                                          <p:spTgt spid="41"/>
                                        </p:tgtEl>
                                      </p:cBhvr>
                                    </p:animEffect>
                                    <p:anim calcmode="lin" valueType="num">
                                      <p:cBhvr>
                                        <p:cTn id="25" dur="1000" fill="hold"/>
                                        <p:tgtEl>
                                          <p:spTgt spid="41"/>
                                        </p:tgtEl>
                                        <p:attrNameLst>
                                          <p:attrName>ppt_x</p:attrName>
                                        </p:attrNameLst>
                                      </p:cBhvr>
                                      <p:tavLst>
                                        <p:tav tm="0">
                                          <p:val>
                                            <p:strVal val="#ppt_x"/>
                                          </p:val>
                                        </p:tav>
                                        <p:tav tm="100000">
                                          <p:val>
                                            <p:strVal val="#ppt_x"/>
                                          </p:val>
                                        </p:tav>
                                      </p:tavLst>
                                    </p:anim>
                                    <p:anim calcmode="lin" valueType="num">
                                      <p:cBhvr>
                                        <p:cTn id="26" dur="1000" fill="hold"/>
                                        <p:tgtEl>
                                          <p:spTgt spid="4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1000"/>
                                        <p:tgtEl>
                                          <p:spTgt spid="29"/>
                                        </p:tgtEl>
                                      </p:cBhvr>
                                    </p:animEffect>
                                    <p:anim calcmode="lin" valueType="num">
                                      <p:cBhvr>
                                        <p:cTn id="35" dur="1000" fill="hold"/>
                                        <p:tgtEl>
                                          <p:spTgt spid="29"/>
                                        </p:tgtEl>
                                        <p:attrNameLst>
                                          <p:attrName>ppt_x</p:attrName>
                                        </p:attrNameLst>
                                      </p:cBhvr>
                                      <p:tavLst>
                                        <p:tav tm="0">
                                          <p:val>
                                            <p:strVal val="#ppt_x"/>
                                          </p:val>
                                        </p:tav>
                                        <p:tav tm="100000">
                                          <p:val>
                                            <p:strVal val="#ppt_x"/>
                                          </p:val>
                                        </p:tav>
                                      </p:tavLst>
                                    </p:anim>
                                    <p:anim calcmode="lin" valueType="num">
                                      <p:cBhvr>
                                        <p:cTn id="3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1000"/>
                                        <p:tgtEl>
                                          <p:spTgt spid="33"/>
                                        </p:tgtEl>
                                      </p:cBhvr>
                                    </p:animEffect>
                                    <p:anim calcmode="lin" valueType="num">
                                      <p:cBhvr>
                                        <p:cTn id="47" dur="1000" fill="hold"/>
                                        <p:tgtEl>
                                          <p:spTgt spid="33"/>
                                        </p:tgtEl>
                                        <p:attrNameLst>
                                          <p:attrName>ppt_x</p:attrName>
                                        </p:attrNameLst>
                                      </p:cBhvr>
                                      <p:tavLst>
                                        <p:tav tm="0">
                                          <p:val>
                                            <p:strVal val="#ppt_x"/>
                                          </p:val>
                                        </p:tav>
                                        <p:tav tm="100000">
                                          <p:val>
                                            <p:strVal val="#ppt_x"/>
                                          </p:val>
                                        </p:tav>
                                      </p:tavLst>
                                    </p:anim>
                                    <p:anim calcmode="lin" valueType="num">
                                      <p:cBhvr>
                                        <p:cTn id="48" dur="1000" fill="hold"/>
                                        <p:tgtEl>
                                          <p:spTgt spid="33"/>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fade">
                                      <p:cBhvr>
                                        <p:cTn id="51" dur="1000"/>
                                        <p:tgtEl>
                                          <p:spTgt spid="42"/>
                                        </p:tgtEl>
                                      </p:cBhvr>
                                    </p:animEffect>
                                    <p:anim calcmode="lin" valueType="num">
                                      <p:cBhvr>
                                        <p:cTn id="52" dur="1000" fill="hold"/>
                                        <p:tgtEl>
                                          <p:spTgt spid="42"/>
                                        </p:tgtEl>
                                        <p:attrNameLst>
                                          <p:attrName>ppt_x</p:attrName>
                                        </p:attrNameLst>
                                      </p:cBhvr>
                                      <p:tavLst>
                                        <p:tav tm="0">
                                          <p:val>
                                            <p:strVal val="#ppt_x"/>
                                          </p:val>
                                        </p:tav>
                                        <p:tav tm="100000">
                                          <p:val>
                                            <p:strVal val="#ppt_x"/>
                                          </p:val>
                                        </p:tav>
                                      </p:tavLst>
                                    </p:anim>
                                    <p:anim calcmode="lin" valueType="num">
                                      <p:cBhvr>
                                        <p:cTn id="5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7" presetClass="entr" presetSubtype="0" fill="hold" nodeType="click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1000"/>
                                        <p:tgtEl>
                                          <p:spTgt spid="44"/>
                                        </p:tgtEl>
                                      </p:cBhvr>
                                    </p:animEffect>
                                    <p:anim calcmode="lin" valueType="num">
                                      <p:cBhvr>
                                        <p:cTn id="59" dur="1000" fill="hold"/>
                                        <p:tgtEl>
                                          <p:spTgt spid="44"/>
                                        </p:tgtEl>
                                        <p:attrNameLst>
                                          <p:attrName>ppt_x</p:attrName>
                                        </p:attrNameLst>
                                      </p:cBhvr>
                                      <p:tavLst>
                                        <p:tav tm="0">
                                          <p:val>
                                            <p:strVal val="#ppt_x"/>
                                          </p:val>
                                        </p:tav>
                                        <p:tav tm="100000">
                                          <p:val>
                                            <p:strVal val="#ppt_x"/>
                                          </p:val>
                                        </p:tav>
                                      </p:tavLst>
                                    </p:anim>
                                    <p:anim calcmode="lin" valueType="num">
                                      <p:cBhvr>
                                        <p:cTn id="6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nchor="t">
            <a:noAutofit/>
          </a:bodyPr>
          <a:lstStyle/>
          <a:p>
            <a:pPr algn="l"/>
            <a:r>
              <a:rPr kumimoji="1" lang="ja-JP" altLang="en-US" sz="4000" b="1" dirty="0" smtClean="0">
                <a:latin typeface="+mj-ea"/>
              </a:rPr>
              <a:t>ご静聴ありがとうございました。</a:t>
            </a:r>
            <a:r>
              <a:rPr kumimoji="1" lang="en-US" altLang="ja-JP" sz="3600" b="1" dirty="0" smtClean="0">
                <a:latin typeface="+mj-ea"/>
              </a:rPr>
              <a:t/>
            </a:r>
            <a:br>
              <a:rPr kumimoji="1" lang="en-US" altLang="ja-JP" sz="3600" b="1" dirty="0" smtClean="0">
                <a:latin typeface="+mj-ea"/>
              </a:rPr>
            </a:br>
            <a:r>
              <a:rPr kumimoji="1" lang="ja-JP" altLang="en-US" sz="2400" dirty="0" smtClean="0">
                <a:latin typeface="+mj-ea"/>
              </a:rPr>
              <a:t>ご意見・ご感想は下記連絡先まで宜しくお願いします</a:t>
            </a:r>
            <a:endParaRPr kumimoji="1" lang="ja-JP" altLang="en-US" sz="2400" dirty="0">
              <a:latin typeface="+mj-ea"/>
            </a:endParaRPr>
          </a:p>
        </p:txBody>
      </p:sp>
      <p:sp>
        <p:nvSpPr>
          <p:cNvPr id="3" name="コンテンツ プレースホルダー 2"/>
          <p:cNvSpPr>
            <a:spLocks noGrp="1"/>
          </p:cNvSpPr>
          <p:nvPr>
            <p:ph idx="1"/>
          </p:nvPr>
        </p:nvSpPr>
        <p:spPr>
          <a:xfrm>
            <a:off x="2264196" y="2758614"/>
            <a:ext cx="6520290" cy="3689408"/>
          </a:xfrm>
        </p:spPr>
        <p:txBody>
          <a:bodyPr anchor="t">
            <a:normAutofit/>
          </a:bodyPr>
          <a:lstStyle/>
          <a:p>
            <a:pPr marL="0" indent="0">
              <a:buNone/>
            </a:pPr>
            <a:r>
              <a:rPr kumimoji="1" lang="ja-JP" altLang="en-US" sz="2400" b="1" dirty="0" smtClean="0">
                <a:latin typeface="メイリオ"/>
                <a:ea typeface="メイリオ"/>
                <a:cs typeface="メイリオ"/>
              </a:rPr>
              <a:t>藤井亮輔（アイデア・分析担当）</a:t>
            </a:r>
            <a:endParaRPr kumimoji="1" lang="en-US" altLang="ja-JP" sz="2400" b="1" dirty="0" smtClean="0">
              <a:latin typeface="メイリオ"/>
              <a:ea typeface="メイリオ"/>
              <a:cs typeface="メイリオ"/>
            </a:endParaRPr>
          </a:p>
          <a:p>
            <a:pPr marL="400050" lvl="1" indent="0">
              <a:buNone/>
            </a:pPr>
            <a:r>
              <a:rPr lang="ja-JP" altLang="en-US" sz="1800" dirty="0" smtClean="0">
                <a:latin typeface="メイリオ"/>
                <a:ea typeface="メイリオ"/>
                <a:cs typeface="メイリオ"/>
              </a:rPr>
              <a:t>所属：名古屋大学大学院医学系研究科</a:t>
            </a:r>
            <a:endParaRPr lang="en-US" altLang="ja-JP" sz="1800" dirty="0">
              <a:latin typeface="メイリオ"/>
              <a:ea typeface="メイリオ"/>
              <a:cs typeface="メイリオ"/>
            </a:endParaRPr>
          </a:p>
          <a:p>
            <a:pPr marL="400050" lvl="1" indent="0">
              <a:buNone/>
            </a:pPr>
            <a:r>
              <a:rPr kumimoji="1" lang="ja-JP" altLang="en-US" sz="1800" dirty="0" smtClean="0">
                <a:latin typeface="メイリオ"/>
                <a:ea typeface="メイリオ"/>
                <a:cs typeface="メイリオ"/>
              </a:rPr>
              <a:t>専門分野：疫学・予防医学・臨床検査学</a:t>
            </a:r>
            <a:endParaRPr kumimoji="1" lang="en-US" altLang="ja-JP" sz="1800" dirty="0" smtClean="0">
              <a:latin typeface="メイリオ"/>
              <a:ea typeface="メイリオ"/>
              <a:cs typeface="メイリオ"/>
            </a:endParaRPr>
          </a:p>
          <a:p>
            <a:pPr marL="400050" lvl="1" indent="0">
              <a:buNone/>
            </a:pPr>
            <a:r>
              <a:rPr lang="ja-JP" altLang="en-US" sz="1800" dirty="0" smtClean="0">
                <a:latin typeface="メイリオ"/>
                <a:ea typeface="メイリオ"/>
                <a:cs typeface="メイリオ"/>
              </a:rPr>
              <a:t>連絡先：</a:t>
            </a:r>
            <a:r>
              <a:rPr lang="en-US" altLang="ja-JP" sz="1800" dirty="0" smtClean="0">
                <a:solidFill>
                  <a:srgbClr val="000000"/>
                </a:solidFill>
                <a:latin typeface="メイリオ"/>
                <a:ea typeface="メイリオ"/>
                <a:cs typeface="メイリオ"/>
                <a:hlinkClick r:id="rId3"/>
              </a:rPr>
              <a:t>fujii.ryosuke@j.mbox.nagoya-u.ac.jp</a:t>
            </a:r>
            <a:endParaRPr lang="en-US" altLang="ja-JP" sz="1800" dirty="0">
              <a:solidFill>
                <a:srgbClr val="000000"/>
              </a:solidFill>
              <a:latin typeface="メイリオ"/>
              <a:ea typeface="メイリオ"/>
              <a:cs typeface="メイリオ"/>
            </a:endParaRPr>
          </a:p>
          <a:p>
            <a:pPr marL="0" indent="0">
              <a:buNone/>
            </a:pPr>
            <a:endParaRPr kumimoji="1" lang="en-US" altLang="ja-JP" dirty="0" smtClean="0">
              <a:latin typeface="メイリオ"/>
              <a:ea typeface="メイリオ"/>
              <a:cs typeface="メイリオ"/>
            </a:endParaRPr>
          </a:p>
          <a:p>
            <a:pPr marL="0" indent="0">
              <a:buNone/>
            </a:pPr>
            <a:r>
              <a:rPr lang="ja-JP" altLang="en-US" sz="2400" b="1" dirty="0" smtClean="0">
                <a:solidFill>
                  <a:srgbClr val="000000"/>
                </a:solidFill>
                <a:latin typeface="メイリオ"/>
                <a:ea typeface="メイリオ"/>
                <a:cs typeface="メイリオ"/>
              </a:rPr>
              <a:t>朝倉淳（アプリケーション担当）</a:t>
            </a:r>
            <a:endParaRPr lang="en-US" altLang="ja-JP" sz="2400" b="1" dirty="0" smtClean="0">
              <a:solidFill>
                <a:srgbClr val="000000"/>
              </a:solidFill>
              <a:latin typeface="メイリオ"/>
              <a:ea typeface="メイリオ"/>
              <a:cs typeface="メイリオ"/>
            </a:endParaRPr>
          </a:p>
          <a:p>
            <a:pPr marL="400050" lvl="1" indent="0">
              <a:buNone/>
            </a:pPr>
            <a:r>
              <a:rPr kumimoji="1" lang="ja-JP" altLang="en-US" sz="1800" dirty="0" smtClean="0">
                <a:solidFill>
                  <a:srgbClr val="000000"/>
                </a:solidFill>
                <a:latin typeface="メイリオ"/>
                <a:ea typeface="メイリオ"/>
                <a:cs typeface="メイリオ"/>
              </a:rPr>
              <a:t>所属：名古屋大学大学院情報科学研究科</a:t>
            </a:r>
            <a:endParaRPr kumimoji="1" lang="en-US" altLang="ja-JP" sz="1800" dirty="0" smtClean="0">
              <a:solidFill>
                <a:srgbClr val="000000"/>
              </a:solidFill>
              <a:latin typeface="メイリオ"/>
              <a:ea typeface="メイリオ"/>
              <a:cs typeface="メイリオ"/>
            </a:endParaRPr>
          </a:p>
          <a:p>
            <a:pPr marL="400050" lvl="1" indent="0">
              <a:buNone/>
            </a:pPr>
            <a:r>
              <a:rPr lang="ja-JP" altLang="en-US" sz="1800" dirty="0" smtClean="0">
                <a:solidFill>
                  <a:srgbClr val="000000"/>
                </a:solidFill>
                <a:latin typeface="メイリオ"/>
                <a:ea typeface="メイリオ"/>
                <a:cs typeface="メイリオ"/>
              </a:rPr>
              <a:t>専門分野</a:t>
            </a:r>
            <a:r>
              <a:rPr lang="ja-JP" altLang="en-US" sz="1800" dirty="0">
                <a:solidFill>
                  <a:srgbClr val="000000"/>
                </a:solidFill>
                <a:latin typeface="メイリオ"/>
                <a:cs typeface="メイリオ"/>
              </a:rPr>
              <a:t>：複雑系</a:t>
            </a:r>
            <a:r>
              <a:rPr lang="ja-JP" altLang="en-US" sz="1800" dirty="0" smtClean="0">
                <a:solidFill>
                  <a:srgbClr val="000000"/>
                </a:solidFill>
                <a:latin typeface="メイリオ"/>
                <a:cs typeface="メイリオ"/>
              </a:rPr>
              <a:t>科学・情報</a:t>
            </a:r>
            <a:r>
              <a:rPr lang="ja-JP" altLang="en-US" sz="1800" dirty="0">
                <a:solidFill>
                  <a:srgbClr val="000000"/>
                </a:solidFill>
                <a:latin typeface="メイリオ"/>
                <a:cs typeface="メイリオ"/>
              </a:rPr>
              <a:t>工学</a:t>
            </a:r>
            <a:endParaRPr lang="en-US" altLang="ja-JP" sz="1800" dirty="0" smtClean="0">
              <a:solidFill>
                <a:srgbClr val="000000"/>
              </a:solidFill>
              <a:latin typeface="メイリオ"/>
              <a:ea typeface="メイリオ"/>
              <a:cs typeface="メイリオ"/>
            </a:endParaRPr>
          </a:p>
          <a:p>
            <a:pPr marL="400050" lvl="1" indent="0">
              <a:buNone/>
            </a:pPr>
            <a:r>
              <a:rPr lang="ja-JP" altLang="en-US" sz="1800" dirty="0" smtClean="0">
                <a:solidFill>
                  <a:srgbClr val="000000"/>
                </a:solidFill>
                <a:latin typeface="メイリオ"/>
                <a:ea typeface="メイリオ"/>
                <a:cs typeface="メイリオ"/>
              </a:rPr>
              <a:t>連絡先：</a:t>
            </a:r>
            <a:r>
              <a:rPr lang="en-US" altLang="ja-JP" sz="1800" dirty="0" smtClean="0">
                <a:solidFill>
                  <a:srgbClr val="000000"/>
                </a:solidFill>
                <a:latin typeface="メイリオ"/>
                <a:ea typeface="メイリオ"/>
                <a:cs typeface="メイリオ"/>
                <a:hlinkClick r:id="rId4"/>
              </a:rPr>
              <a:t>asakura.atsushi@d.mbox.nagoya</a:t>
            </a:r>
            <a:r>
              <a:rPr lang="en-US" altLang="ja-JP" sz="1800" dirty="0" smtClean="0">
                <a:latin typeface="メイリオ"/>
                <a:ea typeface="メイリオ"/>
                <a:cs typeface="メイリオ"/>
                <a:hlinkClick r:id="rId4"/>
              </a:rPr>
              <a:t>-u.ac.jp</a:t>
            </a:r>
            <a:endParaRPr lang="en-US" altLang="ja-JP" sz="1800" dirty="0" smtClean="0">
              <a:latin typeface="メイリオ"/>
              <a:ea typeface="メイリオ"/>
              <a:cs typeface="メイリオ"/>
            </a:endParaRPr>
          </a:p>
        </p:txBody>
      </p:sp>
      <p:sp>
        <p:nvSpPr>
          <p:cNvPr id="7" name="円/楕円 6"/>
          <p:cNvSpPr>
            <a:spLocks noChangeAspect="1"/>
          </p:cNvSpPr>
          <p:nvPr/>
        </p:nvSpPr>
        <p:spPr>
          <a:xfrm>
            <a:off x="457200" y="2758614"/>
            <a:ext cx="1539873" cy="1551294"/>
          </a:xfrm>
          <a:prstGeom prst="ellipse">
            <a:avLst/>
          </a:prstGeom>
          <a:solidFill>
            <a:schemeClr val="accent2">
              <a:lumMod val="75000"/>
            </a:schemeClr>
          </a:solidFill>
          <a:ln>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4800" b="1" dirty="0" smtClean="0">
                <a:latin typeface="Helvetica"/>
                <a:cs typeface="Helvetica"/>
              </a:rPr>
              <a:t>FR</a:t>
            </a:r>
            <a:endParaRPr kumimoji="1" lang="ja-JP" altLang="en-US" sz="4800" b="1" dirty="0">
              <a:latin typeface="Helvetica"/>
              <a:cs typeface="Helvetica"/>
            </a:endParaRPr>
          </a:p>
        </p:txBody>
      </p:sp>
      <p:sp>
        <p:nvSpPr>
          <p:cNvPr id="9" name="円/楕円 8"/>
          <p:cNvSpPr>
            <a:spLocks noChangeAspect="1"/>
          </p:cNvSpPr>
          <p:nvPr/>
        </p:nvSpPr>
        <p:spPr>
          <a:xfrm>
            <a:off x="457200" y="4896728"/>
            <a:ext cx="1539873" cy="1551294"/>
          </a:xfrm>
          <a:prstGeom prst="ellipse">
            <a:avLst/>
          </a:prstGeom>
          <a:solidFill>
            <a:schemeClr val="accent1">
              <a:lumMod val="75000"/>
            </a:schemeClr>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4800" b="1" dirty="0" smtClean="0">
                <a:latin typeface="Helvetica"/>
                <a:cs typeface="Helvetica"/>
              </a:rPr>
              <a:t>AA</a:t>
            </a:r>
            <a:endParaRPr kumimoji="1" lang="ja-JP" altLang="en-US" sz="4800" b="1" dirty="0">
              <a:latin typeface="Helvetica"/>
              <a:cs typeface="Helvetica"/>
            </a:endParaRPr>
          </a:p>
        </p:txBody>
      </p:sp>
      <p:sp>
        <p:nvSpPr>
          <p:cNvPr id="16" name="テキスト ボックス 15"/>
          <p:cNvSpPr txBox="1"/>
          <p:nvPr/>
        </p:nvSpPr>
        <p:spPr>
          <a:xfrm>
            <a:off x="265145" y="1800422"/>
            <a:ext cx="8624177" cy="584776"/>
          </a:xfrm>
          <a:prstGeom prst="rect">
            <a:avLst/>
          </a:prstGeom>
          <a:noFill/>
        </p:spPr>
        <p:txBody>
          <a:bodyPr wrap="square" rtlCol="0">
            <a:spAutoFit/>
          </a:bodyPr>
          <a:lstStyle/>
          <a:p>
            <a:r>
              <a:rPr kumimoji="1" lang="en-US" altLang="ja-JP" sz="2000" dirty="0" smtClean="0">
                <a:latin typeface="メイリオ"/>
                <a:ea typeface="メイリオ"/>
                <a:cs typeface="メイリオ"/>
              </a:rPr>
              <a:t>Web</a:t>
            </a:r>
            <a:r>
              <a:rPr kumimoji="1" lang="ja-JP" altLang="en-US" sz="2000" dirty="0" smtClean="0">
                <a:latin typeface="メイリオ"/>
                <a:ea typeface="メイリオ"/>
                <a:cs typeface="メイリオ"/>
              </a:rPr>
              <a:t>アプリ</a:t>
            </a:r>
            <a:r>
              <a:rPr kumimoji="1" lang="en-US" altLang="ja-JP" sz="2000" dirty="0" smtClean="0">
                <a:latin typeface="メイリオ"/>
                <a:ea typeface="メイリオ"/>
                <a:cs typeface="メイリオ"/>
              </a:rPr>
              <a:t>URL: </a:t>
            </a:r>
            <a:r>
              <a:rPr lang="en-US" altLang="ja-JP" sz="3200" dirty="0" smtClean="0">
                <a:latin typeface="メイリオ"/>
                <a:cs typeface="メイリオ"/>
                <a:hlinkClick r:id="rId5"/>
              </a:rPr>
              <a:t>https://kenko.herokuapp.com/</a:t>
            </a:r>
            <a:r>
              <a:rPr lang="en-US" altLang="en-US" sz="3200" dirty="0" smtClean="0">
                <a:latin typeface="メイリオ"/>
                <a:ea typeface="メイリオ"/>
                <a:cs typeface="メイリオ"/>
              </a:rPr>
              <a:t> </a:t>
            </a:r>
            <a:endParaRPr lang="en-US" altLang="ja-JP" sz="3200" dirty="0" smtClean="0">
              <a:latin typeface="メイリオ"/>
              <a:cs typeface="メイリオ"/>
            </a:endParaRPr>
          </a:p>
        </p:txBody>
      </p:sp>
    </p:spTree>
    <p:extLst>
      <p:ext uri="{BB962C8B-B14F-4D97-AF65-F5344CB8AC3E}">
        <p14:creationId xmlns:p14="http://schemas.microsoft.com/office/powerpoint/2010/main" val="100200711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メイリオ"/>
                <a:ea typeface="メイリオ"/>
                <a:cs typeface="メイリオ"/>
              </a:rPr>
              <a:t>S</a:t>
            </a:r>
            <a:r>
              <a:rPr lang="en-US" altLang="ja-JP" b="1" dirty="0" smtClean="0">
                <a:latin typeface="メイリオ"/>
                <a:ea typeface="メイリオ"/>
                <a:cs typeface="メイリオ"/>
              </a:rPr>
              <a:t>UPPLEMETARY</a:t>
            </a:r>
            <a:r>
              <a:rPr lang="ja-JP" altLang="en-US" b="1" dirty="0" smtClean="0">
                <a:latin typeface="メイリオ"/>
                <a:ea typeface="メイリオ"/>
                <a:cs typeface="メイリオ"/>
              </a:rPr>
              <a:t> </a:t>
            </a:r>
            <a:r>
              <a:rPr lang="en-US" altLang="ja-JP" b="1" dirty="0" smtClean="0">
                <a:latin typeface="メイリオ"/>
                <a:ea typeface="メイリオ"/>
                <a:cs typeface="メイリオ"/>
              </a:rPr>
              <a:t>SLIDES</a:t>
            </a:r>
            <a:endParaRPr kumimoji="1" lang="ja-JP" altLang="en-US" b="1" dirty="0">
              <a:latin typeface="メイリオ"/>
              <a:ea typeface="メイリオ"/>
              <a:cs typeface="メイリオ"/>
            </a:endParaRPr>
          </a:p>
        </p:txBody>
      </p:sp>
      <p:sp>
        <p:nvSpPr>
          <p:cNvPr id="3" name="コンテンツ プレースホルダー 2"/>
          <p:cNvSpPr>
            <a:spLocks noGrp="1"/>
          </p:cNvSpPr>
          <p:nvPr>
            <p:ph idx="1"/>
          </p:nvPr>
        </p:nvSpPr>
        <p:spPr>
          <a:xfrm>
            <a:off x="457200" y="1600200"/>
            <a:ext cx="4119761" cy="4525963"/>
          </a:xfrm>
        </p:spPr>
        <p:txBody>
          <a:bodyPr>
            <a:normAutofit/>
          </a:bodyPr>
          <a:lstStyle/>
          <a:p>
            <a:pPr marL="0" indent="0">
              <a:buNone/>
            </a:pPr>
            <a:r>
              <a:rPr lang="ja-JP" altLang="en-US" sz="1800" b="1" dirty="0" smtClean="0"/>
              <a:t>参考文献</a:t>
            </a:r>
            <a:endParaRPr lang="en-US" altLang="ja-JP" sz="1800" b="1" dirty="0" smtClean="0"/>
          </a:p>
          <a:p>
            <a:pPr marL="457200" indent="-457200">
              <a:buFont typeface="+mj-lt"/>
              <a:buAutoNum type="arabicPeriod"/>
            </a:pPr>
            <a:r>
              <a:rPr lang="ja-JP" altLang="en-US" sz="1800" dirty="0" smtClean="0">
                <a:latin typeface="+mj-ea"/>
                <a:hlinkClick r:id="rId2" action="ppaction://hlinksldjump"/>
              </a:rPr>
              <a:t>医療・福</a:t>
            </a:r>
            <a:r>
              <a:rPr kumimoji="1" lang="ja-JP" altLang="en-US" sz="1800" dirty="0" smtClean="0">
                <a:latin typeface="+mj-ea"/>
                <a:ea typeface="+mj-ea"/>
                <a:hlinkClick r:id="rId2" action="ppaction://hlinksldjump"/>
              </a:rPr>
              <a:t>祉</a:t>
            </a:r>
            <a:endParaRPr kumimoji="1" lang="en-US" altLang="ja-JP" sz="1800" dirty="0" smtClean="0">
              <a:latin typeface="+mj-ea"/>
              <a:ea typeface="+mj-ea"/>
            </a:endParaRPr>
          </a:p>
          <a:p>
            <a:pPr marL="457200" indent="-457200">
              <a:buFont typeface="+mj-lt"/>
              <a:buAutoNum type="arabicPeriod"/>
            </a:pPr>
            <a:r>
              <a:rPr lang="ja-JP" altLang="en-US" sz="1800" dirty="0" smtClean="0">
                <a:latin typeface="+mj-ea"/>
                <a:ea typeface="+mj-ea"/>
                <a:hlinkClick r:id="rId3" action="ppaction://hlinksldjump"/>
              </a:rPr>
              <a:t>労働・雇用・経済</a:t>
            </a:r>
            <a:endParaRPr lang="en-US" altLang="ja-JP" sz="1800" dirty="0" smtClean="0">
              <a:latin typeface="+mj-ea"/>
              <a:ea typeface="+mj-ea"/>
            </a:endParaRPr>
          </a:p>
          <a:p>
            <a:pPr marL="457200" indent="-457200">
              <a:buFont typeface="+mj-lt"/>
              <a:buAutoNum type="arabicPeriod"/>
            </a:pPr>
            <a:r>
              <a:rPr kumimoji="1" lang="ja-JP" altLang="en-US" sz="1800" dirty="0" smtClean="0">
                <a:latin typeface="+mj-ea"/>
                <a:ea typeface="+mj-ea"/>
                <a:hlinkClick r:id="rId4" action="ppaction://hlinksldjump"/>
              </a:rPr>
              <a:t>生活習慣</a:t>
            </a:r>
            <a:endParaRPr kumimoji="1" lang="en-US" altLang="ja-JP" sz="1800" dirty="0" smtClean="0">
              <a:latin typeface="+mj-ea"/>
              <a:ea typeface="+mj-ea"/>
            </a:endParaRPr>
          </a:p>
          <a:p>
            <a:pPr marL="457200" indent="-457200">
              <a:buFont typeface="+mj-lt"/>
              <a:buAutoNum type="arabicPeriod"/>
            </a:pPr>
            <a:r>
              <a:rPr lang="ja-JP" altLang="en-US" sz="1800" dirty="0" smtClean="0">
                <a:latin typeface="+mj-ea"/>
                <a:ea typeface="+mj-ea"/>
                <a:hlinkClick r:id="rId5" action="ppaction://hlinksldjump"/>
              </a:rPr>
              <a:t>教育・ヘルスリテラシー</a:t>
            </a:r>
            <a:endParaRPr lang="en-US" altLang="ja-JP" sz="1800" dirty="0" smtClean="0">
              <a:latin typeface="+mj-ea"/>
              <a:ea typeface="+mj-ea"/>
            </a:endParaRPr>
          </a:p>
          <a:p>
            <a:pPr marL="457200" indent="-457200">
              <a:buFont typeface="+mj-lt"/>
              <a:buAutoNum type="arabicPeriod"/>
            </a:pPr>
            <a:r>
              <a:rPr lang="ja-JP" altLang="en-US" sz="1800" dirty="0" smtClean="0">
                <a:latin typeface="+mj-ea"/>
                <a:ea typeface="+mj-ea"/>
                <a:hlinkClick r:id="rId6" action="ppaction://hlinksldjump"/>
              </a:rPr>
              <a:t>所得・社会的地位</a:t>
            </a:r>
            <a:endParaRPr lang="en-US" altLang="ja-JP" sz="1800" dirty="0">
              <a:latin typeface="+mj-ea"/>
              <a:ea typeface="+mj-ea"/>
            </a:endParaRPr>
          </a:p>
          <a:p>
            <a:pPr marL="457200" indent="-457200">
              <a:buFont typeface="+mj-lt"/>
              <a:buAutoNum type="arabicPeriod"/>
            </a:pPr>
            <a:r>
              <a:rPr lang="ja-JP" altLang="en-US" sz="1800" dirty="0" smtClean="0">
                <a:latin typeface="+mj-ea"/>
                <a:ea typeface="+mj-ea"/>
                <a:hlinkClick r:id="rId7" action="ppaction://hlinksldjump"/>
              </a:rPr>
              <a:t>生活時間・ストレス</a:t>
            </a:r>
            <a:endParaRPr lang="en-US" altLang="ja-JP" sz="1800" dirty="0" smtClean="0">
              <a:latin typeface="+mj-ea"/>
              <a:ea typeface="+mj-ea"/>
            </a:endParaRPr>
          </a:p>
          <a:p>
            <a:pPr marL="0" indent="0">
              <a:buNone/>
            </a:pPr>
            <a:endParaRPr lang="en-US" altLang="ja-JP" sz="1800" dirty="0" smtClean="0">
              <a:latin typeface="+mj-ea"/>
              <a:ea typeface="+mj-ea"/>
            </a:endParaRPr>
          </a:p>
          <a:p>
            <a:pPr marL="0" indent="0">
              <a:buNone/>
            </a:pPr>
            <a:r>
              <a:rPr lang="ja-JP" altLang="en-US" sz="1800" b="1" dirty="0" smtClean="0">
                <a:latin typeface="+mj-ea"/>
                <a:ea typeface="+mj-ea"/>
              </a:rPr>
              <a:t>今回の注目ポイントに関する資料</a:t>
            </a:r>
            <a:endParaRPr lang="en-US" altLang="ja-JP" sz="1800" b="1" dirty="0" smtClean="0">
              <a:latin typeface="+mj-ea"/>
              <a:ea typeface="+mj-ea"/>
            </a:endParaRPr>
          </a:p>
          <a:p>
            <a:pPr marL="441325" indent="-441325">
              <a:buFont typeface="+mj-lt"/>
              <a:buAutoNum type="arabicPeriod"/>
            </a:pPr>
            <a:r>
              <a:rPr lang="ja-JP" altLang="en-US" sz="1800" dirty="0" smtClean="0">
                <a:latin typeface="+mj-ea"/>
                <a:ea typeface="+mj-ea"/>
                <a:hlinkClick r:id="rId8" action="ppaction://hlinksldjump"/>
              </a:rPr>
              <a:t>既存データの使用</a:t>
            </a:r>
            <a:endParaRPr lang="en-US" altLang="ja-JP" sz="1800" dirty="0" smtClean="0">
              <a:latin typeface="+mj-ea"/>
              <a:ea typeface="+mj-ea"/>
            </a:endParaRPr>
          </a:p>
          <a:p>
            <a:pPr marL="441325" indent="-441325">
              <a:buFont typeface="+mj-lt"/>
              <a:buAutoNum type="arabicPeriod"/>
            </a:pPr>
            <a:r>
              <a:rPr lang="ja-JP" altLang="en-US" sz="1800" dirty="0" smtClean="0">
                <a:latin typeface="+mj-ea"/>
                <a:ea typeface="+mj-ea"/>
                <a:hlinkClick r:id="rId9" action="ppaction://hlinksldjump"/>
              </a:rPr>
              <a:t>多角的な視点・包括的な評価</a:t>
            </a:r>
            <a:endParaRPr lang="en-US" altLang="ja-JP" sz="1800" dirty="0" smtClean="0">
              <a:latin typeface="+mj-ea"/>
              <a:ea typeface="+mj-ea"/>
            </a:endParaRPr>
          </a:p>
          <a:p>
            <a:pPr marL="441325" indent="-441325">
              <a:buFont typeface="+mj-lt"/>
              <a:buAutoNum type="arabicPeriod"/>
            </a:pPr>
            <a:r>
              <a:rPr lang="ja-JP" altLang="en-US" sz="1800" dirty="0" smtClean="0">
                <a:latin typeface="+mj-ea"/>
                <a:ea typeface="+mj-ea"/>
                <a:hlinkClick r:id="rId10" action="ppaction://hlinksldjump"/>
              </a:rPr>
              <a:t>理解しやすさ・使いやすさ</a:t>
            </a:r>
            <a:endParaRPr lang="en-US" altLang="ja-JP" sz="1800" dirty="0" smtClean="0">
              <a:latin typeface="+mj-ea"/>
              <a:ea typeface="+mj-ea"/>
            </a:endParaRPr>
          </a:p>
          <a:p>
            <a:pPr marL="441325" indent="-441325">
              <a:buFont typeface="+mj-lt"/>
              <a:buAutoNum type="arabicPeriod"/>
            </a:pPr>
            <a:endParaRPr lang="en-US" altLang="ja-JP" sz="1800" dirty="0">
              <a:latin typeface="+mj-ea"/>
              <a:ea typeface="+mj-ea"/>
            </a:endParaRPr>
          </a:p>
          <a:p>
            <a:pPr marL="0" indent="0">
              <a:buNone/>
            </a:pPr>
            <a:endParaRPr lang="en-US" altLang="ja-JP" sz="1800" dirty="0" smtClean="0">
              <a:latin typeface="+mj-ea"/>
              <a:ea typeface="+mj-ea"/>
            </a:endParaRPr>
          </a:p>
          <a:p>
            <a:pPr marL="457200" indent="-457200">
              <a:buFont typeface="+mj-lt"/>
              <a:buAutoNum type="arabicPeriod"/>
            </a:pPr>
            <a:endParaRPr kumimoji="1" lang="ja-JP" altLang="en-US" sz="1800" dirty="0">
              <a:latin typeface="+mj-ea"/>
              <a:ea typeface="+mj-ea"/>
            </a:endParaRPr>
          </a:p>
        </p:txBody>
      </p:sp>
      <p:sp>
        <p:nvSpPr>
          <p:cNvPr id="4" name="コンテンツ プレースホルダー 2"/>
          <p:cNvSpPr txBox="1">
            <a:spLocks/>
          </p:cNvSpPr>
          <p:nvPr/>
        </p:nvSpPr>
        <p:spPr>
          <a:xfrm>
            <a:off x="4729361" y="1600200"/>
            <a:ext cx="4119761"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Font typeface="Arial"/>
              <a:buNone/>
            </a:pPr>
            <a:r>
              <a:rPr lang="ja-JP" altLang="en-US" sz="1800" b="1" dirty="0" smtClean="0">
                <a:latin typeface="メイリオ"/>
                <a:ea typeface="メイリオ"/>
                <a:cs typeface="メイリオ"/>
              </a:rPr>
              <a:t>アプリの内容に関する資料</a:t>
            </a:r>
            <a:endParaRPr lang="en-US" altLang="ja-JP" sz="1800" b="1" dirty="0" smtClean="0">
              <a:latin typeface="メイリオ"/>
              <a:ea typeface="メイリオ"/>
              <a:cs typeface="メイリオ"/>
            </a:endParaRPr>
          </a:p>
          <a:p>
            <a:pPr marL="441325" indent="-441325">
              <a:buFont typeface="+mj-lt"/>
              <a:buAutoNum type="arabicPeriod"/>
            </a:pPr>
            <a:r>
              <a:rPr lang="ja-JP" altLang="en-US" sz="1800" dirty="0" smtClean="0">
                <a:latin typeface="メイリオ"/>
                <a:ea typeface="メイリオ"/>
                <a:cs typeface="メイリオ"/>
                <a:hlinkClick r:id="rId11" action="ppaction://hlinksldjump"/>
              </a:rPr>
              <a:t>評価項目について</a:t>
            </a:r>
            <a:endParaRPr lang="en-US" altLang="ja-JP" sz="1800" dirty="0" smtClean="0">
              <a:latin typeface="メイリオ"/>
              <a:ea typeface="メイリオ"/>
              <a:cs typeface="メイリオ"/>
            </a:endParaRPr>
          </a:p>
          <a:p>
            <a:pPr marL="441325" indent="-441325">
              <a:buFont typeface="+mj-lt"/>
              <a:buAutoNum type="arabicPeriod"/>
            </a:pPr>
            <a:r>
              <a:rPr lang="ja-JP" altLang="en-US" sz="1800" dirty="0" smtClean="0">
                <a:latin typeface="メイリオ"/>
                <a:ea typeface="メイリオ"/>
                <a:cs typeface="メイリオ"/>
                <a:hlinkClick r:id="rId12" action="ppaction://hlinksldjump"/>
              </a:rPr>
              <a:t>評価項目の計算方法</a:t>
            </a:r>
            <a:endParaRPr lang="en-US" altLang="ja-JP" sz="1800" dirty="0" smtClean="0">
              <a:latin typeface="メイリオ"/>
              <a:ea typeface="メイリオ"/>
              <a:cs typeface="メイリオ"/>
            </a:endParaRPr>
          </a:p>
          <a:p>
            <a:pPr marL="441325" indent="-441325">
              <a:buFont typeface="+mj-lt"/>
              <a:buAutoNum type="arabicPeriod"/>
            </a:pPr>
            <a:r>
              <a:rPr lang="ja-JP" altLang="en-US" sz="1800" dirty="0" smtClean="0">
                <a:latin typeface="メイリオ"/>
                <a:ea typeface="メイリオ"/>
                <a:cs typeface="メイリオ"/>
                <a:hlinkClick r:id="rId13" action="ppaction://hlinksldjump"/>
              </a:rPr>
              <a:t>使用した政府統計データ</a:t>
            </a:r>
            <a:endParaRPr lang="en-US" altLang="ja-JP" sz="1800" dirty="0" smtClean="0">
              <a:latin typeface="メイリオ"/>
              <a:ea typeface="メイリオ"/>
              <a:cs typeface="メイリオ"/>
            </a:endParaRPr>
          </a:p>
          <a:p>
            <a:pPr marL="0" indent="0">
              <a:buNone/>
            </a:pPr>
            <a:endParaRPr lang="en-US" altLang="ja-JP" sz="1800" dirty="0">
              <a:latin typeface="メイリオ"/>
              <a:ea typeface="メイリオ"/>
              <a:cs typeface="メイリオ"/>
            </a:endParaRPr>
          </a:p>
          <a:p>
            <a:pPr marL="0" indent="0">
              <a:buNone/>
            </a:pPr>
            <a:endParaRPr lang="en-US" altLang="ja-JP" sz="1800" dirty="0" smtClean="0">
              <a:latin typeface="メイリオ"/>
              <a:ea typeface="メイリオ"/>
              <a:cs typeface="メイリオ"/>
            </a:endParaRPr>
          </a:p>
          <a:p>
            <a:pPr marL="0" indent="0">
              <a:buNone/>
            </a:pPr>
            <a:endParaRPr lang="en-US" altLang="ja-JP" sz="1800" dirty="0">
              <a:latin typeface="メイリオ"/>
              <a:ea typeface="メイリオ"/>
              <a:cs typeface="メイリオ"/>
            </a:endParaRPr>
          </a:p>
          <a:p>
            <a:pPr marL="0" indent="0">
              <a:buNone/>
            </a:pPr>
            <a:endParaRPr lang="en-US" altLang="ja-JP" sz="1800" dirty="0" smtClean="0">
              <a:latin typeface="メイリオ"/>
              <a:ea typeface="メイリオ"/>
              <a:cs typeface="メイリオ"/>
            </a:endParaRPr>
          </a:p>
          <a:p>
            <a:pPr marL="0" indent="0">
              <a:buFont typeface="Arial"/>
              <a:buNone/>
            </a:pPr>
            <a:endParaRPr lang="en-US" altLang="ja-JP" sz="1800" dirty="0" smtClean="0">
              <a:latin typeface="メイリオ"/>
              <a:ea typeface="メイリオ"/>
              <a:cs typeface="メイリオ"/>
            </a:endParaRPr>
          </a:p>
          <a:p>
            <a:pPr marL="457200" indent="-457200">
              <a:buFont typeface="+mj-lt"/>
              <a:buAutoNum type="arabicPeriod"/>
            </a:pPr>
            <a:endParaRPr lang="ja-JP" altLang="en-US" sz="1800" dirty="0">
              <a:latin typeface="メイリオ"/>
              <a:ea typeface="メイリオ"/>
              <a:cs typeface="メイリオ"/>
            </a:endParaRPr>
          </a:p>
        </p:txBody>
      </p:sp>
      <p:grpSp>
        <p:nvGrpSpPr>
          <p:cNvPr id="5" name="図形グループ 4"/>
          <p:cNvGrpSpPr/>
          <p:nvPr/>
        </p:nvGrpSpPr>
        <p:grpSpPr>
          <a:xfrm>
            <a:off x="0" y="0"/>
            <a:ext cx="9144000" cy="292493"/>
            <a:chOff x="0" y="19189"/>
            <a:chExt cx="9144000" cy="292493"/>
          </a:xfrm>
        </p:grpSpPr>
        <p:sp>
          <p:nvSpPr>
            <p:cNvPr id="6" name="正方形/長方形 5"/>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8" name="図形グループ 7"/>
          <p:cNvGrpSpPr/>
          <p:nvPr/>
        </p:nvGrpSpPr>
        <p:grpSpPr>
          <a:xfrm>
            <a:off x="0" y="6581163"/>
            <a:ext cx="9144000" cy="276837"/>
            <a:chOff x="0" y="6054912"/>
            <a:chExt cx="9144000" cy="276837"/>
          </a:xfrm>
        </p:grpSpPr>
        <p:sp>
          <p:nvSpPr>
            <p:cNvPr id="9" name="正方形/長方形 8"/>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2938642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latin typeface="+mj-ea"/>
              </a:rPr>
              <a:t>医療・福祉</a:t>
            </a:r>
            <a:endParaRPr kumimoji="1" lang="ja-JP" altLang="en-US" sz="4000" b="1" dirty="0">
              <a:latin typeface="+mj-ea"/>
            </a:endParaRPr>
          </a:p>
        </p:txBody>
      </p:sp>
      <p:sp>
        <p:nvSpPr>
          <p:cNvPr id="3" name="コンテンツ プレースホルダー 2"/>
          <p:cNvSpPr>
            <a:spLocks noGrp="1"/>
          </p:cNvSpPr>
          <p:nvPr>
            <p:ph idx="1"/>
          </p:nvPr>
        </p:nvSpPr>
        <p:spPr/>
        <p:txBody>
          <a:bodyPr>
            <a:noAutofit/>
          </a:bodyPr>
          <a:lstStyle/>
          <a:p>
            <a:pPr marL="0" indent="0">
              <a:buNone/>
            </a:pPr>
            <a:r>
              <a:rPr kumimoji="1" lang="en-US" altLang="ja-JP" sz="1600" b="1" dirty="0" smtClean="0">
                <a:latin typeface="+mj-ea"/>
                <a:ea typeface="+mj-ea"/>
              </a:rPr>
              <a:t>BMI</a:t>
            </a:r>
          </a:p>
          <a:p>
            <a:pPr marL="0" indent="0">
              <a:buNone/>
            </a:pPr>
            <a:r>
              <a:rPr lang="ja-JP" altLang="en-US" sz="1400" dirty="0" smtClean="0">
                <a:latin typeface="+mj-ea"/>
                <a:ea typeface="+mj-ea"/>
              </a:rPr>
              <a:t>林ら（</a:t>
            </a:r>
            <a:r>
              <a:rPr lang="en-US" altLang="ja-JP" sz="1400" dirty="0" smtClean="0">
                <a:latin typeface="+mj-ea"/>
                <a:ea typeface="+mj-ea"/>
              </a:rPr>
              <a:t>2009</a:t>
            </a:r>
            <a:r>
              <a:rPr lang="ja-JP" altLang="en-US" sz="1400" dirty="0" smtClean="0">
                <a:latin typeface="+mj-ea"/>
                <a:ea typeface="+mj-ea"/>
              </a:rPr>
              <a:t>）「都道府県別にみた健康・栄養関連指標の状況と総死亡および疾患別死亡率」</a:t>
            </a:r>
            <a:endParaRPr lang="en-US" altLang="ja-JP" sz="1400" dirty="0" smtClean="0">
              <a:latin typeface="+mj-ea"/>
              <a:ea typeface="+mj-ea"/>
            </a:endParaRPr>
          </a:p>
          <a:p>
            <a:pPr marL="0" indent="0">
              <a:buNone/>
            </a:pPr>
            <a:r>
              <a:rPr lang="ja-JP" altLang="en-US" sz="1400" dirty="0">
                <a:latin typeface="+mj-ea"/>
              </a:rPr>
              <a:t>高ら（</a:t>
            </a:r>
            <a:r>
              <a:rPr lang="en-US" altLang="ja-JP" sz="1400" dirty="0">
                <a:latin typeface="+mj-ea"/>
              </a:rPr>
              <a:t>2006</a:t>
            </a:r>
            <a:r>
              <a:rPr lang="ja-JP" altLang="en-US" sz="1400" dirty="0">
                <a:latin typeface="+mj-ea"/>
              </a:rPr>
              <a:t>）「都道府県別の平均寿命と社会・経済指標および栄養指標との関係性」</a:t>
            </a:r>
            <a:endParaRPr lang="en-US" altLang="ja-JP" sz="1400" dirty="0">
              <a:latin typeface="+mj-ea"/>
            </a:endParaRPr>
          </a:p>
          <a:p>
            <a:pPr marL="0" indent="0">
              <a:buNone/>
            </a:pPr>
            <a:endParaRPr lang="en-US" altLang="ja-JP" sz="1400" dirty="0">
              <a:latin typeface="+mj-ea"/>
              <a:ea typeface="+mj-ea"/>
            </a:endParaRPr>
          </a:p>
          <a:p>
            <a:pPr marL="0" indent="0">
              <a:buNone/>
            </a:pPr>
            <a:r>
              <a:rPr lang="ja-JP" altLang="en-US" sz="1600" b="1" dirty="0" smtClean="0">
                <a:latin typeface="+mj-ea"/>
                <a:ea typeface="+mj-ea"/>
              </a:rPr>
              <a:t>医療費</a:t>
            </a:r>
            <a:endParaRPr lang="en-US" altLang="ja-JP" sz="1600" b="1" dirty="0" smtClean="0">
              <a:latin typeface="+mj-ea"/>
              <a:ea typeface="+mj-ea"/>
            </a:endParaRPr>
          </a:p>
          <a:p>
            <a:pPr marL="0" indent="0">
              <a:buNone/>
            </a:pPr>
            <a:r>
              <a:rPr lang="ja-JP" altLang="en-US" sz="1400" dirty="0">
                <a:latin typeface="+mj-ea"/>
              </a:rPr>
              <a:t>高ら（</a:t>
            </a:r>
            <a:r>
              <a:rPr lang="en-US" altLang="ja-JP" sz="1400" dirty="0">
                <a:latin typeface="+mj-ea"/>
              </a:rPr>
              <a:t>2006</a:t>
            </a:r>
            <a:r>
              <a:rPr lang="ja-JP" altLang="en-US" sz="1400" dirty="0">
                <a:latin typeface="+mj-ea"/>
              </a:rPr>
              <a:t>）「都道府県別の平均寿命と社会・経済指標および栄養指標との関係性</a:t>
            </a:r>
            <a:r>
              <a:rPr lang="ja-JP" altLang="en-US" sz="1400" dirty="0" smtClean="0">
                <a:latin typeface="+mj-ea"/>
              </a:rPr>
              <a:t>」</a:t>
            </a:r>
            <a:endParaRPr kumimoji="1" lang="en-US" altLang="ja-JP" sz="1400" dirty="0" smtClean="0">
              <a:latin typeface="+mj-ea"/>
              <a:ea typeface="+mj-ea"/>
            </a:endParaRPr>
          </a:p>
          <a:p>
            <a:pPr marL="0" indent="0">
              <a:buNone/>
            </a:pPr>
            <a:endParaRPr kumimoji="1" lang="en-US" altLang="ja-JP" sz="1400" dirty="0">
              <a:latin typeface="+mj-ea"/>
              <a:ea typeface="+mj-ea"/>
            </a:endParaRPr>
          </a:p>
          <a:p>
            <a:pPr marL="0" indent="0">
              <a:buNone/>
            </a:pPr>
            <a:r>
              <a:rPr lang="ja-JP" altLang="en-US" sz="1600" b="1" dirty="0" smtClean="0">
                <a:latin typeface="+mj-ea"/>
                <a:ea typeface="+mj-ea"/>
              </a:rPr>
              <a:t>病院数</a:t>
            </a:r>
            <a:endParaRPr lang="en-US" altLang="ja-JP" sz="1600" b="1" dirty="0" smtClean="0">
              <a:latin typeface="+mj-ea"/>
              <a:ea typeface="+mj-ea"/>
            </a:endParaRPr>
          </a:p>
          <a:p>
            <a:pPr marL="0" indent="0">
              <a:buNone/>
            </a:pPr>
            <a:r>
              <a:rPr lang="ja-JP" altLang="en-US" sz="1400" dirty="0" smtClean="0">
                <a:latin typeface="+mj-ea"/>
                <a:ea typeface="+mj-ea"/>
              </a:rPr>
              <a:t>高ら（</a:t>
            </a:r>
            <a:r>
              <a:rPr lang="en-US" altLang="ja-JP" sz="1400" dirty="0" smtClean="0">
                <a:latin typeface="+mj-ea"/>
                <a:ea typeface="+mj-ea"/>
              </a:rPr>
              <a:t>2006</a:t>
            </a:r>
            <a:r>
              <a:rPr lang="ja-JP" altLang="en-US" sz="1400" dirty="0" smtClean="0">
                <a:latin typeface="+mj-ea"/>
                <a:ea typeface="+mj-ea"/>
              </a:rPr>
              <a:t>）「都道府県別の平均寿命と社会・経済指標および栄養指標との関係性」</a:t>
            </a:r>
            <a:endParaRPr lang="en-US" altLang="ja-JP" sz="1400" dirty="0" smtClean="0">
              <a:latin typeface="+mj-ea"/>
              <a:ea typeface="+mj-ea"/>
            </a:endParaRPr>
          </a:p>
          <a:p>
            <a:pPr marL="0" indent="0">
              <a:buNone/>
            </a:pPr>
            <a:r>
              <a:rPr lang="ja-JP" altLang="en-US" sz="1400" dirty="0" smtClean="0">
                <a:latin typeface="+mj-ea"/>
                <a:ea typeface="+mj-ea"/>
              </a:rPr>
              <a:t>角南重夫（</a:t>
            </a:r>
            <a:r>
              <a:rPr lang="en-US" altLang="ja-JP" sz="1400" dirty="0" smtClean="0">
                <a:latin typeface="+mj-ea"/>
                <a:ea typeface="+mj-ea"/>
              </a:rPr>
              <a:t>1987</a:t>
            </a:r>
            <a:r>
              <a:rPr lang="ja-JP" altLang="en-US" sz="1400" dirty="0" smtClean="0">
                <a:latin typeface="+mj-ea"/>
                <a:ea typeface="+mj-ea"/>
              </a:rPr>
              <a:t>）「我が国の平均寿命と医療関係者数および医療機関数等との関係」</a:t>
            </a:r>
            <a:endParaRPr lang="en-US" altLang="ja-JP" sz="1400" dirty="0" smtClean="0">
              <a:latin typeface="+mj-ea"/>
              <a:ea typeface="+mj-ea"/>
            </a:endParaRPr>
          </a:p>
          <a:p>
            <a:pPr marL="0" indent="0">
              <a:buNone/>
            </a:pPr>
            <a:endParaRPr lang="en-US" altLang="ja-JP" sz="1400" dirty="0">
              <a:latin typeface="+mj-ea"/>
              <a:ea typeface="+mj-ea"/>
            </a:endParaRPr>
          </a:p>
          <a:p>
            <a:pPr marL="0" indent="0">
              <a:buNone/>
            </a:pPr>
            <a:r>
              <a:rPr kumimoji="1" lang="ja-JP" altLang="en-US" sz="1600" b="1" dirty="0" smtClean="0">
                <a:latin typeface="+mj-ea"/>
                <a:ea typeface="+mj-ea"/>
              </a:rPr>
              <a:t>生活保護被保護実人員</a:t>
            </a:r>
            <a:endParaRPr lang="en-US" altLang="ja-JP" sz="1600" b="1" dirty="0">
              <a:latin typeface="+mj-ea"/>
              <a:ea typeface="+mj-ea"/>
            </a:endParaRPr>
          </a:p>
          <a:p>
            <a:pPr marL="0" indent="0">
              <a:buNone/>
            </a:pPr>
            <a:r>
              <a:rPr lang="ja-JP" altLang="en-US" sz="1400" dirty="0" smtClean="0">
                <a:latin typeface="+mj-ea"/>
                <a:ea typeface="+mj-ea"/>
              </a:rPr>
              <a:t>田辺ら（</a:t>
            </a:r>
            <a:r>
              <a:rPr lang="en-US" altLang="ja-JP" sz="1400" dirty="0" smtClean="0">
                <a:latin typeface="+mj-ea"/>
                <a:ea typeface="+mj-ea"/>
              </a:rPr>
              <a:t>2015</a:t>
            </a:r>
            <a:r>
              <a:rPr lang="ja-JP" altLang="en-US" sz="1400" dirty="0" smtClean="0">
                <a:latin typeface="+mj-ea"/>
                <a:ea typeface="+mj-ea"/>
              </a:rPr>
              <a:t>）「</a:t>
            </a:r>
            <a:r>
              <a:rPr lang="ja-JP" altLang="en-US" sz="1400" dirty="0">
                <a:latin typeface="+mj-ea"/>
                <a:ea typeface="+mj-ea"/>
              </a:rPr>
              <a:t>平均寿命および健康寿命の都道府県格差の解析 </a:t>
            </a:r>
            <a:r>
              <a:rPr lang="en-US" altLang="ja-JP" sz="1400" dirty="0">
                <a:latin typeface="+mj-ea"/>
                <a:ea typeface="+mj-ea"/>
              </a:rPr>
              <a:t>: </a:t>
            </a:r>
            <a:r>
              <a:rPr lang="ja-JP" altLang="en-US" sz="1400" dirty="0">
                <a:latin typeface="+mj-ea"/>
                <a:ea typeface="+mj-ea"/>
              </a:rPr>
              <a:t>非線形回帰分析による決定要因の</a:t>
            </a:r>
            <a:r>
              <a:rPr lang="ja-JP" altLang="en-US" sz="1400" dirty="0" smtClean="0">
                <a:latin typeface="+mj-ea"/>
                <a:ea typeface="+mj-ea"/>
              </a:rPr>
              <a:t>探索」</a:t>
            </a:r>
            <a:endParaRPr lang="en-US" altLang="ja-JP" sz="1400" dirty="0">
              <a:latin typeface="+mj-ea"/>
              <a:ea typeface="+mj-ea"/>
            </a:endParaRPr>
          </a:p>
          <a:p>
            <a:pPr marL="0" indent="0">
              <a:buNone/>
            </a:pPr>
            <a:r>
              <a:rPr lang="ja-JP" altLang="en-US" sz="1400" dirty="0" smtClean="0">
                <a:latin typeface="+mj-ea"/>
                <a:ea typeface="+mj-ea"/>
              </a:rPr>
              <a:t>角南重夫（</a:t>
            </a:r>
            <a:r>
              <a:rPr lang="en-US" altLang="ja-JP" sz="1400" dirty="0" smtClean="0">
                <a:latin typeface="+mj-ea"/>
                <a:ea typeface="+mj-ea"/>
              </a:rPr>
              <a:t>1989</a:t>
            </a:r>
            <a:r>
              <a:rPr lang="ja-JP" altLang="en-US" sz="1400" dirty="0">
                <a:latin typeface="+mj-ea"/>
                <a:ea typeface="+mj-ea"/>
              </a:rPr>
              <a:t>）「</a:t>
            </a:r>
            <a:r>
              <a:rPr lang="ja-JP" altLang="en-US" sz="1400" dirty="0" smtClean="0">
                <a:latin typeface="+mj-ea"/>
                <a:ea typeface="+mj-ea"/>
              </a:rPr>
              <a:t>最近に</a:t>
            </a:r>
            <a:r>
              <a:rPr lang="ja-JP" altLang="en-US" sz="1400" dirty="0">
                <a:latin typeface="+mj-ea"/>
                <a:ea typeface="+mj-ea"/>
              </a:rPr>
              <a:t>おける我が国の平均</a:t>
            </a:r>
            <a:r>
              <a:rPr lang="ja-JP" altLang="en-US" sz="1400" dirty="0" smtClean="0">
                <a:latin typeface="+mj-ea"/>
                <a:ea typeface="+mj-ea"/>
              </a:rPr>
              <a:t>寿命と</a:t>
            </a:r>
            <a:r>
              <a:rPr lang="ja-JP" altLang="en-US" sz="1400" dirty="0">
                <a:latin typeface="+mj-ea"/>
                <a:ea typeface="+mj-ea"/>
              </a:rPr>
              <a:t>医療</a:t>
            </a:r>
            <a:r>
              <a:rPr lang="ja-JP" altLang="en-US" sz="1400" dirty="0" smtClean="0">
                <a:latin typeface="+mj-ea"/>
                <a:ea typeface="+mj-ea"/>
              </a:rPr>
              <a:t>および保健指標、食料等と</a:t>
            </a:r>
            <a:r>
              <a:rPr lang="ja-JP" altLang="en-US" sz="1400" dirty="0">
                <a:latin typeface="+mj-ea"/>
                <a:ea typeface="+mj-ea"/>
              </a:rPr>
              <a:t>の</a:t>
            </a:r>
            <a:r>
              <a:rPr lang="ja-JP" altLang="en-US" sz="1400" dirty="0" smtClean="0">
                <a:latin typeface="+mj-ea"/>
                <a:ea typeface="+mj-ea"/>
              </a:rPr>
              <a:t>関係」</a:t>
            </a:r>
            <a:endParaRPr lang="en-US" altLang="ja-JP" sz="1400" dirty="0" smtClean="0">
              <a:latin typeface="+mj-ea"/>
              <a:ea typeface="+mj-ea"/>
            </a:endParaRPr>
          </a:p>
          <a:p>
            <a:pPr marL="0" indent="0">
              <a:buNone/>
            </a:pPr>
            <a:endParaRPr lang="en-US" altLang="ja-JP" sz="1400" dirty="0">
              <a:latin typeface="+mj-ea"/>
              <a:ea typeface="+mj-ea"/>
            </a:endParaRPr>
          </a:p>
          <a:p>
            <a:pPr marL="0" indent="0">
              <a:buNone/>
            </a:pPr>
            <a:endParaRPr lang="en-US" altLang="ja-JP" sz="1400" dirty="0" smtClean="0">
              <a:latin typeface="+mj-ea"/>
              <a:ea typeface="+mj-ea"/>
            </a:endParaRPr>
          </a:p>
          <a:p>
            <a:pPr marL="0" indent="0">
              <a:buNone/>
            </a:pPr>
            <a:endParaRPr lang="en-US" altLang="ja-JP" sz="1400" dirty="0" smtClean="0">
              <a:latin typeface="+mj-ea"/>
              <a:ea typeface="+mj-ea"/>
            </a:endParaRPr>
          </a:p>
          <a:p>
            <a:pPr marL="0" indent="0">
              <a:buNone/>
            </a:pPr>
            <a:endParaRPr kumimoji="1" lang="en-US" altLang="ja-JP" sz="1400" dirty="0"/>
          </a:p>
          <a:p>
            <a:pPr marL="0" indent="0">
              <a:buNone/>
            </a:pPr>
            <a:endParaRPr kumimoji="1" lang="ja-JP" altLang="en-US" sz="1400" dirty="0"/>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793907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4000" b="1" dirty="0" smtClean="0">
                <a:latin typeface="+mj-ea"/>
              </a:rPr>
              <a:t>労働・雇用・経済</a:t>
            </a:r>
            <a:endParaRPr kumimoji="1" lang="ja-JP" altLang="en-US" sz="4000" b="1" dirty="0">
              <a:latin typeface="+mj-ea"/>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1800" b="1" dirty="0" smtClean="0">
                <a:latin typeface="+mj-ea"/>
                <a:ea typeface="+mj-ea"/>
              </a:rPr>
              <a:t>完全失業率</a:t>
            </a:r>
            <a:endParaRPr kumimoji="1" lang="en-US" altLang="ja-JP" sz="1800" b="1" dirty="0" smtClean="0">
              <a:latin typeface="+mj-ea"/>
              <a:ea typeface="+mj-ea"/>
            </a:endParaRPr>
          </a:p>
          <a:p>
            <a:pPr marL="0" indent="0">
              <a:buNone/>
            </a:pPr>
            <a:r>
              <a:rPr lang="ja-JP" altLang="en-US" sz="1400" dirty="0">
                <a:latin typeface="メイリオ"/>
                <a:ea typeface="メイリオ"/>
                <a:cs typeface="メイリオ"/>
              </a:rPr>
              <a:t>多門ら（</a:t>
            </a:r>
            <a:r>
              <a:rPr lang="en-US" altLang="ja-JP" sz="1400" dirty="0">
                <a:latin typeface="メイリオ"/>
                <a:ea typeface="メイリオ"/>
                <a:cs typeface="メイリオ"/>
              </a:rPr>
              <a:t>2011</a:t>
            </a:r>
            <a:r>
              <a:rPr lang="ja-JP" altLang="en-US" sz="1400" dirty="0">
                <a:latin typeface="メイリオ"/>
                <a:ea typeface="メイリオ"/>
                <a:cs typeface="メイリオ"/>
              </a:rPr>
              <a:t>）「地域行政基礎データを用いた健康格差に関する研究</a:t>
            </a:r>
            <a:r>
              <a:rPr lang="ja-JP" altLang="en-US" sz="1400" dirty="0" smtClean="0">
                <a:latin typeface="メイリオ"/>
                <a:ea typeface="メイリオ"/>
                <a:cs typeface="メイリオ"/>
              </a:rPr>
              <a:t>」</a:t>
            </a:r>
            <a:endParaRPr lang="en-US" altLang="ja-JP" sz="1400" dirty="0" smtClean="0">
              <a:latin typeface="メイリオ"/>
              <a:ea typeface="メイリオ"/>
              <a:cs typeface="メイリオ"/>
            </a:endParaRPr>
          </a:p>
          <a:p>
            <a:pPr marL="0" indent="0">
              <a:buNone/>
            </a:pPr>
            <a:r>
              <a:rPr lang="ja-JP" altLang="en-US" sz="1400" dirty="0">
                <a:latin typeface="+mj-ea"/>
              </a:rPr>
              <a:t>嘉手川ら（</a:t>
            </a:r>
            <a:r>
              <a:rPr lang="en-US" altLang="ja-JP" sz="1400" dirty="0">
                <a:latin typeface="+mj-ea"/>
              </a:rPr>
              <a:t>2003</a:t>
            </a:r>
            <a:r>
              <a:rPr lang="ja-JP" altLang="en-US" sz="1400" dirty="0">
                <a:latin typeface="+mj-ea"/>
              </a:rPr>
              <a:t>）「長寿・死亡に関する社会的・経済的要因の検討</a:t>
            </a:r>
            <a:r>
              <a:rPr lang="ja-JP" altLang="en-US" sz="1400" dirty="0" smtClean="0">
                <a:latin typeface="+mj-ea"/>
              </a:rPr>
              <a:t>」</a:t>
            </a:r>
            <a:endParaRPr lang="en-US" altLang="ja-JP" sz="1400" dirty="0">
              <a:latin typeface="メイリオ"/>
              <a:ea typeface="メイリオ"/>
              <a:cs typeface="メイリオ"/>
            </a:endParaRPr>
          </a:p>
          <a:p>
            <a:pPr marL="0" indent="0">
              <a:buNone/>
            </a:pPr>
            <a:endParaRPr kumimoji="1" lang="ja-JP" altLang="en-US" sz="1800" dirty="0">
              <a:latin typeface="+mj-ea"/>
              <a:ea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82754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4000" b="1" dirty="0" smtClean="0">
                <a:latin typeface="+mj-ea"/>
              </a:rPr>
              <a:t>生活習慣</a:t>
            </a:r>
            <a:endParaRPr kumimoji="1" lang="ja-JP" altLang="en-US" sz="4000" b="1" dirty="0">
              <a:latin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コンテンツ プレースホルダー 2"/>
          <p:cNvSpPr>
            <a:spLocks noGrp="1"/>
          </p:cNvSpPr>
          <p:nvPr>
            <p:ph idx="1"/>
          </p:nvPr>
        </p:nvSpPr>
        <p:spPr>
          <a:xfrm>
            <a:off x="457200" y="1600199"/>
            <a:ext cx="8229600" cy="4819469"/>
          </a:xfrm>
        </p:spPr>
        <p:txBody>
          <a:bodyPr>
            <a:normAutofit/>
          </a:bodyPr>
          <a:lstStyle/>
          <a:p>
            <a:pPr marL="0" indent="0">
              <a:buNone/>
            </a:pPr>
            <a:r>
              <a:rPr lang="ja-JP" altLang="en-US" sz="1800" b="1" dirty="0" smtClean="0">
                <a:latin typeface="メイリオ"/>
                <a:ea typeface="メイリオ"/>
                <a:cs typeface="メイリオ"/>
              </a:rPr>
              <a:t>野菜の摂取量</a:t>
            </a:r>
            <a:endParaRPr lang="en-US" altLang="ja-JP" sz="1800" b="1" dirty="0" smtClean="0">
              <a:latin typeface="メイリオ"/>
              <a:ea typeface="メイリオ"/>
              <a:cs typeface="メイリオ"/>
            </a:endParaRPr>
          </a:p>
          <a:p>
            <a:pPr marL="0" indent="0">
              <a:buNone/>
            </a:pPr>
            <a:r>
              <a:rPr kumimoji="1" lang="ja-JP" altLang="ja-JP" sz="1400" dirty="0" smtClean="0">
                <a:latin typeface="メイリオ"/>
                <a:ea typeface="メイリオ"/>
                <a:cs typeface="メイリオ"/>
              </a:rPr>
              <a:t>S</a:t>
            </a:r>
            <a:r>
              <a:rPr kumimoji="1" lang="en-US" altLang="ja-JP" sz="1400" dirty="0" err="1" smtClean="0">
                <a:latin typeface="メイリオ"/>
                <a:ea typeface="メイリオ"/>
                <a:cs typeface="メイリオ"/>
              </a:rPr>
              <a:t>himazu</a:t>
            </a:r>
            <a:r>
              <a:rPr kumimoji="1" lang="ja-JP" altLang="en-US" sz="1400" dirty="0" smtClean="0">
                <a:latin typeface="メイリオ"/>
                <a:ea typeface="メイリオ"/>
                <a:cs typeface="メイリオ"/>
              </a:rPr>
              <a:t> </a:t>
            </a:r>
            <a:r>
              <a:rPr kumimoji="1" lang="en-US" altLang="ja-JP" sz="1400" dirty="0" smtClean="0">
                <a:latin typeface="メイリオ"/>
                <a:ea typeface="メイリオ"/>
                <a:cs typeface="メイリオ"/>
              </a:rPr>
              <a:t>T,</a:t>
            </a:r>
            <a:r>
              <a:rPr kumimoji="1" lang="ja-JP" altLang="en-US" sz="1400" dirty="0" smtClean="0">
                <a:latin typeface="メイリオ"/>
                <a:ea typeface="メイリオ"/>
                <a:cs typeface="メイリオ"/>
              </a:rPr>
              <a:t> </a:t>
            </a:r>
            <a:r>
              <a:rPr kumimoji="1" lang="en-US" altLang="ja-JP" sz="1400" dirty="0" smtClean="0">
                <a:latin typeface="メイリオ"/>
                <a:ea typeface="メイリオ"/>
                <a:cs typeface="メイリオ"/>
              </a:rPr>
              <a:t>et</a:t>
            </a:r>
            <a:r>
              <a:rPr kumimoji="1" lang="ja-JP" altLang="en-US" sz="1400" dirty="0" smtClean="0">
                <a:latin typeface="メイリオ"/>
                <a:ea typeface="メイリオ"/>
                <a:cs typeface="メイリオ"/>
              </a:rPr>
              <a:t> </a:t>
            </a:r>
            <a:r>
              <a:rPr kumimoji="1" lang="en-US" altLang="ja-JP" sz="1400" dirty="0" smtClean="0">
                <a:latin typeface="メイリオ"/>
                <a:ea typeface="メイリオ"/>
                <a:cs typeface="メイリオ"/>
              </a:rPr>
              <a:t>al.</a:t>
            </a:r>
            <a:r>
              <a:rPr kumimoji="1" lang="ja-JP" altLang="en-US" sz="1400" dirty="0" smtClean="0">
                <a:latin typeface="メイリオ"/>
                <a:ea typeface="メイリオ"/>
                <a:cs typeface="メイリオ"/>
              </a:rPr>
              <a:t> </a:t>
            </a:r>
            <a:r>
              <a:rPr kumimoji="1" lang="en-US" altLang="ja-JP" sz="1400" dirty="0" smtClean="0">
                <a:latin typeface="メイリオ"/>
                <a:ea typeface="メイリオ"/>
                <a:cs typeface="メイリオ"/>
              </a:rPr>
              <a:t>(2014) Association of vegetable and fruit intake with gastric cancer risk among Japanese: a pooled analysis of four cohort studies.</a:t>
            </a:r>
          </a:p>
          <a:p>
            <a:pPr marL="0" indent="0">
              <a:buNone/>
            </a:pPr>
            <a:r>
              <a:rPr lang="ja-JP" altLang="en-US" sz="1400" dirty="0">
                <a:latin typeface="+mj-ea"/>
              </a:rPr>
              <a:t>嘉手川ら（</a:t>
            </a:r>
            <a:r>
              <a:rPr lang="en-US" altLang="ja-JP" sz="1400" dirty="0">
                <a:latin typeface="+mj-ea"/>
              </a:rPr>
              <a:t>2003</a:t>
            </a:r>
            <a:r>
              <a:rPr lang="ja-JP" altLang="en-US" sz="1400" dirty="0">
                <a:latin typeface="+mj-ea"/>
              </a:rPr>
              <a:t>）「長寿・死亡に関する社会的・経済的要因の検討」</a:t>
            </a:r>
            <a:endParaRPr lang="en-US" altLang="ja-JP" sz="1400" dirty="0">
              <a:latin typeface="+mj-ea"/>
            </a:endParaRPr>
          </a:p>
          <a:p>
            <a:pPr marL="0" indent="0">
              <a:buNone/>
            </a:pPr>
            <a:endParaRPr lang="en-US" altLang="ja-JP" sz="1400" dirty="0">
              <a:latin typeface="メイリオ"/>
              <a:ea typeface="メイリオ"/>
              <a:cs typeface="メイリオ"/>
            </a:endParaRPr>
          </a:p>
          <a:p>
            <a:pPr marL="0" indent="0">
              <a:buNone/>
            </a:pPr>
            <a:r>
              <a:rPr lang="ja-JP" altLang="en-US" sz="1800" b="1" dirty="0" smtClean="0">
                <a:latin typeface="メイリオ"/>
                <a:ea typeface="メイリオ"/>
                <a:cs typeface="メイリオ"/>
              </a:rPr>
              <a:t>食塩の摂取量</a:t>
            </a:r>
            <a:endParaRPr lang="en-US" altLang="ja-JP" sz="1800" b="1" dirty="0" smtClean="0">
              <a:latin typeface="メイリオ"/>
              <a:ea typeface="メイリオ"/>
              <a:cs typeface="メイリオ"/>
            </a:endParaRPr>
          </a:p>
          <a:p>
            <a:pPr marL="0" indent="0">
              <a:buNone/>
            </a:pPr>
            <a:r>
              <a:rPr lang="ja-JP" altLang="en-US" sz="1400" dirty="0">
                <a:latin typeface="メイリオ"/>
                <a:ea typeface="メイリオ"/>
                <a:cs typeface="メイリオ"/>
              </a:rPr>
              <a:t>林ら（</a:t>
            </a:r>
            <a:r>
              <a:rPr lang="en-US" altLang="ja-JP" sz="1400" dirty="0">
                <a:latin typeface="メイリオ"/>
                <a:ea typeface="メイリオ"/>
                <a:cs typeface="メイリオ"/>
              </a:rPr>
              <a:t>2009</a:t>
            </a:r>
            <a:r>
              <a:rPr lang="ja-JP" altLang="en-US" sz="1400" dirty="0">
                <a:latin typeface="メイリオ"/>
                <a:ea typeface="メイリオ"/>
                <a:cs typeface="メイリオ"/>
              </a:rPr>
              <a:t>）「都道府県別にみた健康・栄養関連指標の状況と総死亡および疾患別死亡率</a:t>
            </a:r>
            <a:r>
              <a:rPr lang="ja-JP" altLang="en-US" sz="1400" dirty="0" smtClean="0">
                <a:latin typeface="メイリオ"/>
                <a:ea typeface="メイリオ"/>
                <a:cs typeface="メイリオ"/>
              </a:rPr>
              <a:t>」</a:t>
            </a:r>
            <a:endParaRPr lang="en-US" altLang="ja-JP" sz="1400" dirty="0" smtClean="0">
              <a:latin typeface="メイリオ"/>
              <a:ea typeface="メイリオ"/>
              <a:cs typeface="メイリオ"/>
            </a:endParaRPr>
          </a:p>
          <a:p>
            <a:pPr marL="0" indent="0">
              <a:buNone/>
            </a:pPr>
            <a:r>
              <a:rPr lang="ja-JP" altLang="en-US" sz="1400" dirty="0">
                <a:latin typeface="+mj-ea"/>
              </a:rPr>
              <a:t>嘉手川ら（</a:t>
            </a:r>
            <a:r>
              <a:rPr lang="en-US" altLang="ja-JP" sz="1400" dirty="0">
                <a:latin typeface="+mj-ea"/>
              </a:rPr>
              <a:t>2003</a:t>
            </a:r>
            <a:r>
              <a:rPr lang="ja-JP" altLang="en-US" sz="1400" dirty="0">
                <a:latin typeface="+mj-ea"/>
              </a:rPr>
              <a:t>）「長寿・死亡に関する社会的・経済的要因の検討</a:t>
            </a:r>
            <a:r>
              <a:rPr lang="ja-JP" altLang="en-US" sz="1400" dirty="0" smtClean="0">
                <a:latin typeface="+mj-ea"/>
              </a:rPr>
              <a:t>」</a:t>
            </a:r>
            <a:endParaRPr kumimoji="1" lang="en-US" altLang="ja-JP" sz="1400" dirty="0" smtClean="0">
              <a:latin typeface="メイリオ"/>
              <a:ea typeface="メイリオ"/>
              <a:cs typeface="メイリオ"/>
            </a:endParaRPr>
          </a:p>
          <a:p>
            <a:pPr marL="0" indent="0">
              <a:buNone/>
            </a:pPr>
            <a:endParaRPr kumimoji="1" lang="en-US" altLang="ja-JP" sz="1400" dirty="0">
              <a:latin typeface="メイリオ"/>
              <a:ea typeface="メイリオ"/>
              <a:cs typeface="メイリオ"/>
            </a:endParaRPr>
          </a:p>
          <a:p>
            <a:pPr marL="0" indent="0">
              <a:buNone/>
            </a:pPr>
            <a:r>
              <a:rPr lang="ja-JP" altLang="en-US" sz="1800" b="1" dirty="0" smtClean="0">
                <a:latin typeface="メイリオ"/>
                <a:ea typeface="メイリオ"/>
                <a:cs typeface="メイリオ"/>
              </a:rPr>
              <a:t>歩数</a:t>
            </a:r>
            <a:endParaRPr lang="en-US" altLang="ja-JP" sz="1800" b="1" dirty="0" smtClean="0">
              <a:latin typeface="メイリオ"/>
              <a:ea typeface="メイリオ"/>
              <a:cs typeface="メイリオ"/>
            </a:endParaRPr>
          </a:p>
          <a:p>
            <a:pPr marL="0" indent="0">
              <a:buNone/>
            </a:pPr>
            <a:r>
              <a:rPr lang="ja-JP" altLang="en-US" sz="1400" dirty="0">
                <a:latin typeface="メイリオ"/>
                <a:ea typeface="メイリオ"/>
                <a:cs typeface="メイリオ"/>
              </a:rPr>
              <a:t>林ら（</a:t>
            </a:r>
            <a:r>
              <a:rPr lang="en-US" altLang="ja-JP" sz="1400" dirty="0">
                <a:latin typeface="メイリオ"/>
                <a:ea typeface="メイリオ"/>
                <a:cs typeface="メイリオ"/>
              </a:rPr>
              <a:t>2009</a:t>
            </a:r>
            <a:r>
              <a:rPr lang="ja-JP" altLang="en-US" sz="1400" dirty="0">
                <a:latin typeface="メイリオ"/>
                <a:ea typeface="メイリオ"/>
                <a:cs typeface="メイリオ"/>
              </a:rPr>
              <a:t>）「都道府県別にみた健康・栄養関連指標の状況と総死亡および疾患別死亡率</a:t>
            </a:r>
            <a:r>
              <a:rPr lang="ja-JP" altLang="en-US" sz="1400" dirty="0" smtClean="0">
                <a:latin typeface="メイリオ"/>
                <a:ea typeface="メイリオ"/>
                <a:cs typeface="メイリオ"/>
              </a:rPr>
              <a:t>」</a:t>
            </a:r>
            <a:endParaRPr lang="en-US" altLang="ja-JP" sz="1400" dirty="0" smtClean="0">
              <a:latin typeface="メイリオ"/>
              <a:ea typeface="メイリオ"/>
              <a:cs typeface="メイリオ"/>
            </a:endParaRPr>
          </a:p>
          <a:p>
            <a:pPr marL="0" indent="0">
              <a:buNone/>
            </a:pPr>
            <a:r>
              <a:rPr lang="ja-JP" altLang="en-US" sz="1400" dirty="0">
                <a:latin typeface="+mj-ea"/>
              </a:rPr>
              <a:t>高ら（</a:t>
            </a:r>
            <a:r>
              <a:rPr lang="en-US" altLang="ja-JP" sz="1400" dirty="0">
                <a:latin typeface="+mj-ea"/>
              </a:rPr>
              <a:t>2006</a:t>
            </a:r>
            <a:r>
              <a:rPr lang="ja-JP" altLang="en-US" sz="1400" dirty="0">
                <a:latin typeface="+mj-ea"/>
              </a:rPr>
              <a:t>）「都道府県別の平均寿命と社会・経済指標および栄養指標との関係性」</a:t>
            </a:r>
            <a:endParaRPr lang="en-US" altLang="ja-JP" sz="1400" dirty="0">
              <a:latin typeface="+mj-ea"/>
            </a:endParaRPr>
          </a:p>
          <a:p>
            <a:pPr marL="0" indent="0">
              <a:buNone/>
            </a:pPr>
            <a:endParaRPr lang="en-US" altLang="ja-JP" sz="1800" b="1" dirty="0" smtClean="0">
              <a:latin typeface="メイリオ"/>
              <a:ea typeface="メイリオ"/>
              <a:cs typeface="メイリオ"/>
            </a:endParaRPr>
          </a:p>
          <a:p>
            <a:pPr marL="0" indent="0">
              <a:buNone/>
            </a:pPr>
            <a:r>
              <a:rPr kumimoji="1" lang="ja-JP" altLang="en-US" sz="1800" b="1" dirty="0" smtClean="0">
                <a:latin typeface="メイリオ"/>
                <a:ea typeface="メイリオ"/>
                <a:cs typeface="メイリオ"/>
              </a:rPr>
              <a:t>喫煙</a:t>
            </a:r>
            <a:r>
              <a:rPr lang="ja-JP" altLang="en-US" sz="1800" b="1" dirty="0" smtClean="0">
                <a:latin typeface="メイリオ"/>
                <a:ea typeface="メイリオ"/>
                <a:cs typeface="メイリオ"/>
              </a:rPr>
              <a:t>・</a:t>
            </a:r>
            <a:r>
              <a:rPr lang="ja-JP" altLang="en-US" sz="1800" b="1" dirty="0" smtClean="0">
                <a:latin typeface="メイリオ"/>
                <a:cs typeface="メイリオ"/>
              </a:rPr>
              <a:t>飲酒者の割合</a:t>
            </a:r>
            <a:endParaRPr lang="en-US" altLang="ja-JP" sz="1800" b="1" dirty="0">
              <a:latin typeface="メイリオ"/>
              <a:ea typeface="メイリオ"/>
              <a:cs typeface="メイリオ"/>
            </a:endParaRPr>
          </a:p>
          <a:p>
            <a:pPr marL="0" indent="0">
              <a:buNone/>
            </a:pPr>
            <a:r>
              <a:rPr lang="ja-JP" altLang="en-US" sz="1400" dirty="0">
                <a:latin typeface="メイリオ"/>
                <a:ea typeface="メイリオ"/>
                <a:cs typeface="メイリオ"/>
              </a:rPr>
              <a:t>林ら（</a:t>
            </a:r>
            <a:r>
              <a:rPr lang="en-US" altLang="ja-JP" sz="1400" dirty="0">
                <a:latin typeface="メイリオ"/>
                <a:ea typeface="メイリオ"/>
                <a:cs typeface="メイリオ"/>
              </a:rPr>
              <a:t>2009</a:t>
            </a:r>
            <a:r>
              <a:rPr lang="ja-JP" altLang="en-US" sz="1400" dirty="0">
                <a:latin typeface="メイリオ"/>
                <a:ea typeface="メイリオ"/>
                <a:cs typeface="メイリオ"/>
              </a:rPr>
              <a:t>）「都道府県別にみた健康・栄養関連指標の状況と総死亡および疾患別死亡率</a:t>
            </a:r>
            <a:r>
              <a:rPr lang="ja-JP" altLang="en-US" sz="1400" dirty="0" smtClean="0">
                <a:latin typeface="メイリオ"/>
                <a:ea typeface="メイリオ"/>
                <a:cs typeface="メイリオ"/>
              </a:rPr>
              <a:t>」</a:t>
            </a:r>
            <a:endParaRPr lang="en-US" altLang="ja-JP" sz="1400" dirty="0" smtClean="0">
              <a:latin typeface="メイリオ"/>
              <a:ea typeface="メイリオ"/>
              <a:cs typeface="メイリオ"/>
            </a:endParaRPr>
          </a:p>
          <a:p>
            <a:pPr marL="0" indent="0">
              <a:buNone/>
            </a:pPr>
            <a:r>
              <a:rPr lang="ja-JP" altLang="en-US" sz="1400" dirty="0" smtClean="0">
                <a:latin typeface="メイリオ"/>
                <a:ea typeface="メイリオ"/>
                <a:cs typeface="メイリオ"/>
              </a:rPr>
              <a:t>旭ら（</a:t>
            </a:r>
            <a:r>
              <a:rPr lang="en-US" altLang="ja-JP" sz="1400" dirty="0" smtClean="0">
                <a:latin typeface="メイリオ"/>
                <a:ea typeface="メイリオ"/>
                <a:cs typeface="メイリオ"/>
              </a:rPr>
              <a:t>2003</a:t>
            </a:r>
            <a:r>
              <a:rPr lang="ja-JP" altLang="en-US" sz="1400" dirty="0" smtClean="0">
                <a:latin typeface="メイリオ"/>
                <a:ea typeface="メイリオ"/>
                <a:cs typeface="メイリオ"/>
              </a:rPr>
              <a:t>）「都道府県別喫煙率、飲酒率と疾患別死亡率の関係」</a:t>
            </a:r>
            <a:endParaRPr lang="en-US" altLang="ja-JP" sz="1400" dirty="0" smtClean="0">
              <a:latin typeface="メイリオ"/>
              <a:ea typeface="メイリオ"/>
              <a:cs typeface="メイリオ"/>
            </a:endParaRPr>
          </a:p>
          <a:p>
            <a:pPr marL="0" indent="0">
              <a:buNone/>
            </a:pPr>
            <a:r>
              <a:rPr lang="ja-JP" altLang="en-US" sz="1400" dirty="0">
                <a:latin typeface="+mj-ea"/>
              </a:rPr>
              <a:t>嘉手川ら（</a:t>
            </a:r>
            <a:r>
              <a:rPr lang="en-US" altLang="ja-JP" sz="1400" dirty="0">
                <a:latin typeface="+mj-ea"/>
              </a:rPr>
              <a:t>2003</a:t>
            </a:r>
            <a:r>
              <a:rPr lang="ja-JP" altLang="en-US" sz="1400" dirty="0">
                <a:latin typeface="+mj-ea"/>
              </a:rPr>
              <a:t>）「長寿・死亡に関する社会的・経済的要因の検討」</a:t>
            </a:r>
            <a:endParaRPr lang="en-US" altLang="ja-JP" sz="1400" dirty="0">
              <a:latin typeface="メイリオ"/>
              <a:cs typeface="メイリオ"/>
            </a:endParaRPr>
          </a:p>
          <a:p>
            <a:pPr marL="0" indent="0">
              <a:buNone/>
            </a:pPr>
            <a:endParaRPr lang="en-US" altLang="ja-JP" sz="1400" dirty="0">
              <a:latin typeface="メイリオ"/>
              <a:ea typeface="メイリオ"/>
              <a:cs typeface="メイリオ"/>
            </a:endParaRPr>
          </a:p>
        </p:txBody>
      </p:sp>
    </p:spTree>
    <p:extLst>
      <p:ext uri="{BB962C8B-B14F-4D97-AF65-F5344CB8AC3E}">
        <p14:creationId xmlns:p14="http://schemas.microsoft.com/office/powerpoint/2010/main" val="22226664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4000" b="1" dirty="0" smtClean="0">
                <a:latin typeface="+mj-ea"/>
              </a:rPr>
              <a:t>教育・ヘルスリテラシー</a:t>
            </a:r>
            <a:endParaRPr kumimoji="1" lang="ja-JP" altLang="en-US" sz="4000" b="1" dirty="0">
              <a:latin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コンテンツ プレースホルダー 2"/>
          <p:cNvSpPr>
            <a:spLocks noGrp="1"/>
          </p:cNvSpPr>
          <p:nvPr>
            <p:ph idx="1"/>
          </p:nvPr>
        </p:nvSpPr>
        <p:spPr>
          <a:xfrm>
            <a:off x="457200" y="1600200"/>
            <a:ext cx="8229600" cy="4525963"/>
          </a:xfrm>
        </p:spPr>
        <p:txBody>
          <a:bodyPr>
            <a:normAutofit/>
          </a:bodyPr>
          <a:lstStyle/>
          <a:p>
            <a:pPr marL="0" indent="0">
              <a:buNone/>
            </a:pPr>
            <a:r>
              <a:rPr lang="ja-JP" altLang="en-US" sz="1800" b="1" dirty="0" smtClean="0">
                <a:latin typeface="+mj-ea"/>
                <a:ea typeface="+mj-ea"/>
              </a:rPr>
              <a:t>最終学歴人口</a:t>
            </a:r>
            <a:endParaRPr kumimoji="1" lang="en-US" altLang="ja-JP" sz="1800" b="1" dirty="0" smtClean="0">
              <a:latin typeface="+mj-ea"/>
              <a:ea typeface="+mj-ea"/>
            </a:endParaRPr>
          </a:p>
          <a:p>
            <a:pPr marL="0" indent="0">
              <a:buNone/>
            </a:pPr>
            <a:r>
              <a:rPr lang="ja-JP" altLang="en-US" sz="1400" dirty="0" smtClean="0">
                <a:latin typeface="+mj-ea"/>
                <a:ea typeface="+mj-ea"/>
              </a:rPr>
              <a:t>多門ら（</a:t>
            </a:r>
            <a:r>
              <a:rPr lang="en-US" altLang="ja-JP" sz="1400" dirty="0" smtClean="0">
                <a:latin typeface="+mj-ea"/>
                <a:ea typeface="+mj-ea"/>
              </a:rPr>
              <a:t>2011</a:t>
            </a:r>
            <a:r>
              <a:rPr lang="ja-JP" altLang="en-US" sz="1400" dirty="0" smtClean="0">
                <a:latin typeface="+mj-ea"/>
                <a:ea typeface="+mj-ea"/>
              </a:rPr>
              <a:t>）「地域行政基礎データを用いた健康格差に関する研究」</a:t>
            </a:r>
            <a:endParaRPr lang="en-US" altLang="ja-JP" sz="1400" dirty="0">
              <a:latin typeface="+mj-ea"/>
              <a:ea typeface="+mj-ea"/>
            </a:endParaRPr>
          </a:p>
          <a:p>
            <a:pPr marL="0" indent="0">
              <a:buNone/>
            </a:pPr>
            <a:endParaRPr lang="en-US" altLang="ja-JP" sz="1400" dirty="0" smtClean="0">
              <a:latin typeface="+mj-ea"/>
              <a:ea typeface="+mj-ea"/>
            </a:endParaRPr>
          </a:p>
          <a:p>
            <a:pPr marL="0" indent="0">
              <a:buNone/>
            </a:pPr>
            <a:r>
              <a:rPr lang="ja-JP" altLang="en-US" sz="1800" b="1" dirty="0" smtClean="0">
                <a:latin typeface="+mj-ea"/>
                <a:ea typeface="+mj-ea"/>
              </a:rPr>
              <a:t>医療や健康サービスに関係したボランティア活動行動率</a:t>
            </a:r>
            <a:endParaRPr lang="en-US" altLang="ja-JP" sz="1800" b="1" dirty="0" smtClean="0">
              <a:latin typeface="+mj-ea"/>
              <a:ea typeface="+mj-ea"/>
            </a:endParaRPr>
          </a:p>
          <a:p>
            <a:pPr marL="0" indent="0">
              <a:buNone/>
            </a:pPr>
            <a:r>
              <a:rPr lang="ja-JP" altLang="en-US" sz="1400" dirty="0">
                <a:latin typeface="+mj-ea"/>
              </a:rPr>
              <a:t>多門ら（</a:t>
            </a:r>
            <a:r>
              <a:rPr lang="en-US" altLang="ja-JP" sz="1400" dirty="0">
                <a:latin typeface="+mj-ea"/>
              </a:rPr>
              <a:t>2011</a:t>
            </a:r>
            <a:r>
              <a:rPr lang="ja-JP" altLang="en-US" sz="1400" dirty="0">
                <a:latin typeface="+mj-ea"/>
              </a:rPr>
              <a:t>）「地域行政基礎データを用いた健康格差に関する研究」</a:t>
            </a:r>
            <a:endParaRPr lang="en-US" altLang="ja-JP" sz="1400" dirty="0">
              <a:latin typeface="+mj-ea"/>
            </a:endParaRPr>
          </a:p>
          <a:p>
            <a:endParaRPr lang="en-US" altLang="ja-JP" sz="1400" dirty="0">
              <a:latin typeface="+mj-ea"/>
              <a:ea typeface="+mj-ea"/>
            </a:endParaRPr>
          </a:p>
          <a:p>
            <a:pPr marL="0" indent="0">
              <a:buNone/>
            </a:pPr>
            <a:endParaRPr lang="en-US" altLang="ja-JP" sz="1400" dirty="0" smtClean="0">
              <a:latin typeface="+mj-ea"/>
              <a:ea typeface="+mj-ea"/>
            </a:endParaRPr>
          </a:p>
          <a:p>
            <a:pPr marL="0" indent="0">
              <a:buNone/>
            </a:pPr>
            <a:endParaRPr lang="en-US" altLang="ja-JP" sz="1400" dirty="0" smtClean="0">
              <a:latin typeface="+mj-ea"/>
              <a:ea typeface="+mj-ea"/>
            </a:endParaRPr>
          </a:p>
          <a:p>
            <a:pPr marL="0" indent="0">
              <a:buNone/>
            </a:pPr>
            <a:endParaRPr kumimoji="1" lang="en-US" altLang="ja-JP" sz="1400" dirty="0"/>
          </a:p>
          <a:p>
            <a:pPr marL="0" indent="0">
              <a:buNone/>
            </a:pPr>
            <a:endParaRPr kumimoji="1" lang="ja-JP" altLang="en-US" sz="1400" dirty="0"/>
          </a:p>
        </p:txBody>
      </p:sp>
    </p:spTree>
    <p:extLst>
      <p:ext uri="{BB962C8B-B14F-4D97-AF65-F5344CB8AC3E}">
        <p14:creationId xmlns:p14="http://schemas.microsoft.com/office/powerpoint/2010/main" val="40614658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latin typeface="+mj-ea"/>
              </a:rPr>
              <a:t>所得・社会的地位</a:t>
            </a:r>
            <a:endParaRPr kumimoji="1" lang="ja-JP" altLang="en-US" sz="4000" b="1" dirty="0">
              <a:latin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コンテンツ プレースホルダー 2"/>
          <p:cNvSpPr>
            <a:spLocks noGrp="1"/>
          </p:cNvSpPr>
          <p:nvPr>
            <p:ph idx="1"/>
          </p:nvPr>
        </p:nvSpPr>
        <p:spPr>
          <a:xfrm>
            <a:off x="457200" y="1600200"/>
            <a:ext cx="8229600" cy="4525963"/>
          </a:xfrm>
        </p:spPr>
        <p:txBody>
          <a:bodyPr>
            <a:normAutofit/>
          </a:bodyPr>
          <a:lstStyle/>
          <a:p>
            <a:pPr marL="0" indent="0">
              <a:buNone/>
            </a:pPr>
            <a:r>
              <a:rPr lang="ja-JP" altLang="en-US" sz="1800" b="1" dirty="0" smtClean="0">
                <a:latin typeface="+mj-ea"/>
                <a:ea typeface="+mj-ea"/>
              </a:rPr>
              <a:t>県民所得</a:t>
            </a:r>
            <a:endParaRPr lang="en-US" altLang="ja-JP" sz="1800" b="1" dirty="0" smtClean="0">
              <a:latin typeface="+mj-ea"/>
              <a:ea typeface="+mj-ea"/>
            </a:endParaRPr>
          </a:p>
          <a:p>
            <a:pPr marL="0" indent="0">
              <a:buNone/>
            </a:pPr>
            <a:r>
              <a:rPr lang="ja-JP" altLang="en-US" sz="1400" dirty="0">
                <a:latin typeface="+mj-ea"/>
              </a:rPr>
              <a:t>多門ら（</a:t>
            </a:r>
            <a:r>
              <a:rPr lang="en-US" altLang="ja-JP" sz="1400" dirty="0">
                <a:latin typeface="+mj-ea"/>
              </a:rPr>
              <a:t>2011</a:t>
            </a:r>
            <a:r>
              <a:rPr lang="ja-JP" altLang="en-US" sz="1400" dirty="0">
                <a:latin typeface="+mj-ea"/>
              </a:rPr>
              <a:t>）「地域行政基礎データを用いた健康格差に関する研究」</a:t>
            </a:r>
            <a:endParaRPr lang="en-US" altLang="ja-JP" sz="1400" dirty="0">
              <a:latin typeface="+mj-ea"/>
            </a:endParaRPr>
          </a:p>
          <a:p>
            <a:pPr marL="0" indent="0">
              <a:buNone/>
            </a:pPr>
            <a:r>
              <a:rPr lang="ja-JP" altLang="en-US" sz="1400" dirty="0">
                <a:latin typeface="+mj-ea"/>
              </a:rPr>
              <a:t>嘉手川ら（</a:t>
            </a:r>
            <a:r>
              <a:rPr lang="en-US" altLang="ja-JP" sz="1400" dirty="0">
                <a:latin typeface="+mj-ea"/>
              </a:rPr>
              <a:t>2003</a:t>
            </a:r>
            <a:r>
              <a:rPr lang="ja-JP" altLang="en-US" sz="1400" dirty="0">
                <a:latin typeface="+mj-ea"/>
              </a:rPr>
              <a:t>）「長寿・死亡に関する社会的・経済的要因の検討」</a:t>
            </a:r>
            <a:endParaRPr lang="en-US" altLang="ja-JP" sz="1400" dirty="0">
              <a:latin typeface="+mj-ea"/>
            </a:endParaRPr>
          </a:p>
          <a:p>
            <a:pPr marL="0" indent="0">
              <a:buNone/>
            </a:pPr>
            <a:endParaRPr kumimoji="1" lang="en-US" altLang="ja-JP" sz="1800" b="1" dirty="0">
              <a:latin typeface="+mj-ea"/>
              <a:ea typeface="+mj-ea"/>
            </a:endParaRPr>
          </a:p>
          <a:p>
            <a:pPr marL="0" indent="0">
              <a:buNone/>
            </a:pPr>
            <a:r>
              <a:rPr lang="ja-JP" altLang="en-US" sz="1800" b="1" dirty="0" smtClean="0">
                <a:latin typeface="+mj-ea"/>
                <a:ea typeface="+mj-ea"/>
              </a:rPr>
              <a:t>母子もしくは父子家庭の割合</a:t>
            </a:r>
            <a:endParaRPr lang="en-US" altLang="ja-JP" sz="1800" b="1" dirty="0" smtClean="0">
              <a:latin typeface="+mj-ea"/>
              <a:ea typeface="+mj-ea"/>
            </a:endParaRPr>
          </a:p>
          <a:p>
            <a:pPr marL="0" indent="0">
              <a:buNone/>
            </a:pPr>
            <a:r>
              <a:rPr kumimoji="1" lang="ja-JP" altLang="en-US" sz="1400" dirty="0" smtClean="0">
                <a:latin typeface="+mj-ea"/>
                <a:ea typeface="+mj-ea"/>
              </a:rPr>
              <a:t>有本晃子</a:t>
            </a:r>
            <a:r>
              <a:rPr lang="ja-JP" altLang="en-US" sz="1400" dirty="0" smtClean="0">
                <a:latin typeface="+mj-ea"/>
                <a:ea typeface="+mj-ea"/>
              </a:rPr>
              <a:t>（</a:t>
            </a:r>
            <a:r>
              <a:rPr lang="en-US" altLang="ja-JP" sz="1400" dirty="0" smtClean="0">
                <a:latin typeface="+mj-ea"/>
                <a:ea typeface="+mj-ea"/>
              </a:rPr>
              <a:t>2008</a:t>
            </a:r>
            <a:r>
              <a:rPr lang="ja-JP" altLang="en-US" sz="1400" dirty="0" smtClean="0">
                <a:latin typeface="+mj-ea"/>
                <a:ea typeface="+mj-ea"/>
              </a:rPr>
              <a:t>）「母子・父子家庭の健康問題と支援活動」</a:t>
            </a:r>
            <a:endParaRPr kumimoji="1" lang="en-US" altLang="ja-JP" sz="1400" dirty="0">
              <a:latin typeface="+mj-ea"/>
              <a:ea typeface="+mj-ea"/>
            </a:endParaRPr>
          </a:p>
          <a:p>
            <a:pPr marL="0" indent="0">
              <a:buNone/>
            </a:pPr>
            <a:endParaRPr kumimoji="1" lang="en-US" altLang="ja-JP" sz="1400" dirty="0"/>
          </a:p>
          <a:p>
            <a:pPr marL="0" indent="0">
              <a:buNone/>
            </a:pPr>
            <a:endParaRPr kumimoji="1" lang="ja-JP" altLang="en-US" sz="1400" dirty="0"/>
          </a:p>
        </p:txBody>
      </p:sp>
    </p:spTree>
    <p:extLst>
      <p:ext uri="{BB962C8B-B14F-4D97-AF65-F5344CB8AC3E}">
        <p14:creationId xmlns:p14="http://schemas.microsoft.com/office/powerpoint/2010/main" val="21734554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527174" y="2551837"/>
            <a:ext cx="8089653" cy="1754327"/>
          </a:xfrm>
          <a:prstGeom prst="rect">
            <a:avLst/>
          </a:prstGeom>
          <a:noFill/>
          <a:ln>
            <a:noFill/>
          </a:ln>
        </p:spPr>
        <p:txBody>
          <a:bodyPr wrap="square" rtlCol="0">
            <a:spAutoFit/>
          </a:bodyPr>
          <a:lstStyle/>
          <a:p>
            <a:pPr algn="ctr"/>
            <a:r>
              <a:rPr lang="ja-JP" altLang="en-US" sz="3600" b="1" dirty="0" smtClean="0">
                <a:latin typeface="+mj-ea"/>
                <a:ea typeface="+mj-ea"/>
              </a:rPr>
              <a:t>分野横断的な評価</a:t>
            </a:r>
            <a:r>
              <a:rPr lang="ja-JP" altLang="ja-JP" sz="3600" b="1" dirty="0" smtClean="0">
                <a:latin typeface="+mj-ea"/>
                <a:ea typeface="+mj-ea"/>
              </a:rPr>
              <a:t>を組み込んだ</a:t>
            </a:r>
            <a:endParaRPr lang="en-US" altLang="ja-JP" sz="3600" b="1" dirty="0" smtClean="0">
              <a:latin typeface="+mj-ea"/>
              <a:ea typeface="+mj-ea"/>
            </a:endParaRPr>
          </a:p>
          <a:p>
            <a:pPr algn="ctr"/>
            <a:r>
              <a:rPr lang="ja-JP" altLang="ja-JP" sz="3600" b="1" dirty="0" smtClean="0">
                <a:latin typeface="+mj-ea"/>
                <a:ea typeface="+mj-ea"/>
              </a:rPr>
              <a:t>地域</a:t>
            </a:r>
            <a:r>
              <a:rPr lang="ja-JP" altLang="ja-JP" sz="3600" b="1" dirty="0">
                <a:latin typeface="+mj-ea"/>
                <a:ea typeface="+mj-ea"/>
              </a:rPr>
              <a:t>特有の疾患リスク要因</a:t>
            </a:r>
            <a:r>
              <a:rPr lang="ja-JP" altLang="ja-JP" sz="3600" b="1" dirty="0" smtClean="0">
                <a:latin typeface="+mj-ea"/>
                <a:ea typeface="+mj-ea"/>
              </a:rPr>
              <a:t>を</a:t>
            </a:r>
            <a:endParaRPr lang="en-US" altLang="ja-JP" sz="3600" b="1" dirty="0" smtClean="0">
              <a:latin typeface="+mj-ea"/>
              <a:ea typeface="+mj-ea"/>
            </a:endParaRPr>
          </a:p>
          <a:p>
            <a:pPr algn="ctr"/>
            <a:r>
              <a:rPr lang="ja-JP" altLang="ja-JP" sz="3600" b="1" dirty="0" smtClean="0">
                <a:latin typeface="+mj-ea"/>
                <a:ea typeface="+mj-ea"/>
              </a:rPr>
              <a:t>可視化</a:t>
            </a:r>
            <a:r>
              <a:rPr lang="ja-JP" altLang="en-US" sz="3600" b="1" dirty="0" smtClean="0">
                <a:latin typeface="+mj-ea"/>
                <a:ea typeface="+mj-ea"/>
              </a:rPr>
              <a:t>する</a:t>
            </a:r>
            <a:r>
              <a:rPr lang="en-US" altLang="ja-JP" sz="3600" b="1" dirty="0" smtClean="0">
                <a:latin typeface="+mj-ea"/>
                <a:ea typeface="+mj-ea"/>
              </a:rPr>
              <a:t>web</a:t>
            </a:r>
            <a:r>
              <a:rPr lang="ja-JP" altLang="en-US" sz="3600" b="1" dirty="0" smtClean="0">
                <a:latin typeface="+mj-ea"/>
                <a:ea typeface="+mj-ea"/>
              </a:rPr>
              <a:t>アプリ</a:t>
            </a:r>
            <a:r>
              <a:rPr lang="ja-JP" altLang="ja-JP" sz="3600" b="1" dirty="0" smtClean="0">
                <a:latin typeface="+mj-ea"/>
                <a:ea typeface="+mj-ea"/>
              </a:rPr>
              <a:t> </a:t>
            </a:r>
            <a:endParaRPr kumimoji="1" lang="ja-JP" altLang="en-US" sz="3600" b="1" dirty="0">
              <a:latin typeface="+mj-ea"/>
              <a:ea typeface="+mj-ea"/>
            </a:endParaRPr>
          </a:p>
        </p:txBody>
      </p:sp>
    </p:spTree>
    <p:extLst>
      <p:ext uri="{BB962C8B-B14F-4D97-AF65-F5344CB8AC3E}">
        <p14:creationId xmlns:p14="http://schemas.microsoft.com/office/powerpoint/2010/main" val="421607723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latin typeface="+mj-ea"/>
              </a:rPr>
              <a:t>生活時間・ストレス</a:t>
            </a:r>
            <a:endParaRPr kumimoji="1" lang="ja-JP" altLang="en-US" sz="4000" b="1" dirty="0">
              <a:latin typeface="+mj-ea"/>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コンテンツ プレースホルダー 2"/>
          <p:cNvSpPr>
            <a:spLocks noGrp="1"/>
          </p:cNvSpPr>
          <p:nvPr>
            <p:ph idx="1"/>
          </p:nvPr>
        </p:nvSpPr>
        <p:spPr>
          <a:xfrm>
            <a:off x="457200" y="1600200"/>
            <a:ext cx="8229600" cy="4750439"/>
          </a:xfrm>
        </p:spPr>
        <p:txBody>
          <a:bodyPr>
            <a:normAutofit lnSpcReduction="10000"/>
          </a:bodyPr>
          <a:lstStyle/>
          <a:p>
            <a:pPr marL="0" indent="0">
              <a:buNone/>
            </a:pPr>
            <a:r>
              <a:rPr lang="ja-JP" altLang="en-US" sz="1800" b="1" dirty="0" smtClean="0">
                <a:latin typeface="+mj-ea"/>
                <a:ea typeface="+mj-ea"/>
              </a:rPr>
              <a:t>一次活動</a:t>
            </a:r>
            <a:r>
              <a:rPr lang="en-US" altLang="ja-JP" sz="1800" b="1" dirty="0" smtClean="0">
                <a:latin typeface="+mj-ea"/>
                <a:ea typeface="+mj-ea"/>
              </a:rPr>
              <a:t>+</a:t>
            </a:r>
            <a:r>
              <a:rPr lang="ja-JP" altLang="en-US" sz="1800" b="1" dirty="0" smtClean="0">
                <a:latin typeface="+mj-ea"/>
                <a:ea typeface="+mj-ea"/>
              </a:rPr>
              <a:t>二次活動に対する三次活動の比</a:t>
            </a:r>
            <a:endParaRPr kumimoji="1" lang="en-US" altLang="ja-JP" sz="1800" b="1" dirty="0" smtClean="0">
              <a:latin typeface="+mj-ea"/>
              <a:ea typeface="+mj-ea"/>
            </a:endParaRPr>
          </a:p>
          <a:p>
            <a:pPr marL="0" indent="0">
              <a:buNone/>
            </a:pPr>
            <a:r>
              <a:rPr lang="ja-JP" altLang="en-US" sz="1400" dirty="0" smtClean="0">
                <a:latin typeface="+mj-ea"/>
                <a:ea typeface="+mj-ea"/>
              </a:rPr>
              <a:t>嘉手川ら（</a:t>
            </a:r>
            <a:r>
              <a:rPr lang="en-US" altLang="ja-JP" sz="1400" dirty="0" smtClean="0">
                <a:latin typeface="+mj-ea"/>
                <a:ea typeface="+mj-ea"/>
              </a:rPr>
              <a:t>2003</a:t>
            </a:r>
            <a:r>
              <a:rPr lang="ja-JP" altLang="en-US" sz="1400" dirty="0" smtClean="0">
                <a:latin typeface="+mj-ea"/>
                <a:ea typeface="+mj-ea"/>
              </a:rPr>
              <a:t>）「長寿・死亡に関する社会的・経済的要因の検討」</a:t>
            </a:r>
            <a:endParaRPr lang="en-US" altLang="ja-JP" sz="1400" dirty="0" smtClean="0">
              <a:latin typeface="+mj-ea"/>
              <a:ea typeface="+mj-ea"/>
            </a:endParaRPr>
          </a:p>
          <a:p>
            <a:pPr marL="0" indent="0">
              <a:buNone/>
            </a:pPr>
            <a:endParaRPr lang="en-US" altLang="ja-JP" sz="1800" dirty="0">
              <a:latin typeface="+mj-ea"/>
              <a:ea typeface="+mj-ea"/>
            </a:endParaRPr>
          </a:p>
          <a:p>
            <a:pPr marL="0" indent="0">
              <a:buNone/>
            </a:pPr>
            <a:r>
              <a:rPr lang="ja-JP" altLang="en-US" sz="1800" b="1" dirty="0" smtClean="0">
                <a:latin typeface="+mj-ea"/>
                <a:ea typeface="+mj-ea"/>
              </a:rPr>
              <a:t>通勤・通学時間</a:t>
            </a:r>
            <a:endParaRPr lang="en-US" altLang="ja-JP" sz="1800" b="1" dirty="0" smtClean="0">
              <a:latin typeface="+mj-ea"/>
              <a:ea typeface="+mj-ea"/>
            </a:endParaRPr>
          </a:p>
          <a:p>
            <a:pPr marL="0" indent="0">
              <a:buNone/>
            </a:pPr>
            <a:r>
              <a:rPr lang="ja-JP" altLang="en-US" sz="1400" dirty="0" smtClean="0">
                <a:latin typeface="+mj-ea"/>
                <a:ea typeface="+mj-ea"/>
              </a:rPr>
              <a:t>竹森（</a:t>
            </a:r>
            <a:r>
              <a:rPr lang="en-US" altLang="ja-JP" sz="1400" dirty="0" smtClean="0">
                <a:latin typeface="+mj-ea"/>
                <a:ea typeface="+mj-ea"/>
              </a:rPr>
              <a:t>2003</a:t>
            </a:r>
            <a:r>
              <a:rPr lang="ja-JP" altLang="en-US" sz="1400" dirty="0" smtClean="0">
                <a:latin typeface="+mj-ea"/>
                <a:ea typeface="+mj-ea"/>
              </a:rPr>
              <a:t>）「生命表による青森県の死亡構造の解析」</a:t>
            </a:r>
            <a:endParaRPr lang="en-US" altLang="ja-JP" sz="1400" dirty="0" smtClean="0">
              <a:latin typeface="+mj-ea"/>
              <a:ea typeface="+mj-ea"/>
            </a:endParaRPr>
          </a:p>
          <a:p>
            <a:pPr marL="0" indent="0">
              <a:buNone/>
            </a:pPr>
            <a:endParaRPr kumimoji="1" lang="en-US" altLang="ja-JP" sz="1800" b="1" dirty="0">
              <a:latin typeface="+mj-ea"/>
              <a:ea typeface="+mj-ea"/>
            </a:endParaRPr>
          </a:p>
          <a:p>
            <a:pPr marL="0" indent="0">
              <a:buNone/>
            </a:pPr>
            <a:r>
              <a:rPr lang="ja-JP" altLang="en-US" sz="1800" b="1" dirty="0" smtClean="0">
                <a:latin typeface="+mj-ea"/>
                <a:ea typeface="+mj-ea"/>
              </a:rPr>
              <a:t>介護・看護・育児の時間</a:t>
            </a:r>
            <a:endParaRPr lang="en-US" altLang="ja-JP" sz="1800" b="1" dirty="0" smtClean="0">
              <a:latin typeface="+mj-ea"/>
              <a:ea typeface="+mj-ea"/>
            </a:endParaRPr>
          </a:p>
          <a:p>
            <a:pPr marL="0" indent="0">
              <a:buNone/>
            </a:pPr>
            <a:r>
              <a:rPr lang="en-US" altLang="ja-JP" sz="1400" dirty="0" err="1" smtClean="0">
                <a:latin typeface="メイリオ"/>
                <a:ea typeface="メイリオ"/>
                <a:cs typeface="メイリオ"/>
              </a:rPr>
              <a:t>Torimoto-Sasai</a:t>
            </a:r>
            <a:r>
              <a:rPr lang="en-US" altLang="ja-JP" sz="1400" dirty="0" smtClean="0">
                <a:latin typeface="メイリオ"/>
                <a:ea typeface="メイリオ"/>
                <a:cs typeface="メイリオ"/>
              </a:rPr>
              <a:t> Y, et al. (2015) Female </a:t>
            </a:r>
            <a:r>
              <a:rPr lang="en-US" altLang="ja-JP" sz="1400" dirty="0">
                <a:latin typeface="メイリオ"/>
                <a:ea typeface="メイリオ"/>
                <a:cs typeface="メイリオ"/>
              </a:rPr>
              <a:t>family caregivers face a higher risk of hypertension and lowered estimated glomerular filtration rates</a:t>
            </a:r>
            <a:r>
              <a:rPr lang="ja-JP" altLang="en-US" sz="1400" dirty="0">
                <a:latin typeface="メイリオ"/>
                <a:ea typeface="メイリオ"/>
                <a:cs typeface="メイリオ"/>
              </a:rPr>
              <a:t>： </a:t>
            </a:r>
            <a:r>
              <a:rPr lang="en-US" altLang="ja-JP" sz="1400" dirty="0">
                <a:latin typeface="メイリオ"/>
                <a:ea typeface="メイリオ"/>
                <a:cs typeface="メイリオ"/>
              </a:rPr>
              <a:t>a cross-sectional, comparative </a:t>
            </a:r>
            <a:r>
              <a:rPr lang="en-US" altLang="ja-JP" sz="1400" dirty="0" smtClean="0">
                <a:latin typeface="メイリオ"/>
                <a:ea typeface="メイリオ"/>
                <a:cs typeface="メイリオ"/>
              </a:rPr>
              <a:t>study</a:t>
            </a:r>
            <a:endParaRPr lang="en-US" altLang="ja-JP" sz="1400" b="1" dirty="0">
              <a:latin typeface="メイリオ"/>
              <a:ea typeface="メイリオ"/>
              <a:cs typeface="メイリオ"/>
            </a:endParaRPr>
          </a:p>
          <a:p>
            <a:pPr marL="0" indent="0">
              <a:buNone/>
            </a:pPr>
            <a:endParaRPr kumimoji="1" lang="en-US" altLang="ja-JP" sz="1800" b="1" dirty="0" smtClean="0">
              <a:latin typeface="メイリオ"/>
              <a:ea typeface="メイリオ"/>
              <a:cs typeface="メイリオ"/>
            </a:endParaRPr>
          </a:p>
          <a:p>
            <a:pPr marL="0" indent="0">
              <a:buNone/>
            </a:pPr>
            <a:r>
              <a:rPr lang="ja-JP" altLang="en-US" sz="1800" b="1" dirty="0" smtClean="0">
                <a:latin typeface="+mj-ea"/>
                <a:ea typeface="+mj-ea"/>
              </a:rPr>
              <a:t>休養・趣味の時間</a:t>
            </a:r>
            <a:endParaRPr lang="en-US" altLang="ja-JP" sz="1800" b="1" dirty="0" smtClean="0">
              <a:latin typeface="+mj-ea"/>
              <a:ea typeface="+mj-ea"/>
            </a:endParaRPr>
          </a:p>
          <a:p>
            <a:pPr marL="0" indent="0">
              <a:buNone/>
            </a:pPr>
            <a:r>
              <a:rPr lang="ja-JP" altLang="en-US" sz="1400" dirty="0">
                <a:latin typeface="+mj-ea"/>
              </a:rPr>
              <a:t>嘉手川ら</a:t>
            </a:r>
            <a:r>
              <a:rPr lang="ja-JP" altLang="en-US" sz="1400" dirty="0" smtClean="0">
                <a:latin typeface="+mj-ea"/>
              </a:rPr>
              <a:t>（</a:t>
            </a:r>
            <a:r>
              <a:rPr lang="en-US" altLang="ja-JP" sz="1400" dirty="0" smtClean="0">
                <a:latin typeface="+mj-ea"/>
              </a:rPr>
              <a:t>2003</a:t>
            </a:r>
            <a:r>
              <a:rPr lang="ja-JP" altLang="en-US" sz="1400" dirty="0" smtClean="0">
                <a:latin typeface="+mj-ea"/>
              </a:rPr>
              <a:t>）</a:t>
            </a:r>
            <a:r>
              <a:rPr lang="ja-JP" altLang="en-US" sz="1400" dirty="0">
                <a:latin typeface="+mj-ea"/>
              </a:rPr>
              <a:t>「長寿・死亡に関する社会的・経済的要因の検討</a:t>
            </a:r>
            <a:r>
              <a:rPr lang="ja-JP" altLang="en-US" sz="1400" dirty="0" smtClean="0">
                <a:latin typeface="+mj-ea"/>
              </a:rPr>
              <a:t>」</a:t>
            </a:r>
            <a:endParaRPr lang="en-US" altLang="ja-JP" sz="1400" dirty="0" smtClean="0">
              <a:latin typeface="+mj-ea"/>
            </a:endParaRPr>
          </a:p>
          <a:p>
            <a:pPr marL="0" indent="0">
              <a:buNone/>
            </a:pPr>
            <a:r>
              <a:rPr lang="ja-JP" altLang="en-US" sz="1400" dirty="0">
                <a:latin typeface="+mj-ea"/>
              </a:rPr>
              <a:t>竹森（</a:t>
            </a:r>
            <a:r>
              <a:rPr lang="en-US" altLang="ja-JP" sz="1400" dirty="0">
                <a:latin typeface="+mj-ea"/>
              </a:rPr>
              <a:t>2003</a:t>
            </a:r>
            <a:r>
              <a:rPr lang="ja-JP" altLang="en-US" sz="1400" dirty="0">
                <a:latin typeface="+mj-ea"/>
              </a:rPr>
              <a:t>）「生命表による青森県の死亡構造の解析</a:t>
            </a:r>
            <a:r>
              <a:rPr lang="ja-JP" altLang="en-US" sz="1400" dirty="0" smtClean="0">
                <a:latin typeface="+mj-ea"/>
              </a:rPr>
              <a:t>」</a:t>
            </a:r>
            <a:endParaRPr lang="en-US" altLang="ja-JP" sz="1400" dirty="0">
              <a:latin typeface="+mj-ea"/>
            </a:endParaRPr>
          </a:p>
          <a:p>
            <a:pPr marL="0" indent="0">
              <a:buNone/>
            </a:pPr>
            <a:endParaRPr kumimoji="1" lang="en-US" altLang="ja-JP" sz="1800" dirty="0" smtClean="0">
              <a:latin typeface="+mj-ea"/>
              <a:ea typeface="+mj-ea"/>
            </a:endParaRPr>
          </a:p>
          <a:p>
            <a:pPr marL="0" indent="0">
              <a:buNone/>
            </a:pPr>
            <a:r>
              <a:rPr lang="ja-JP" altLang="en-US" sz="1800" b="1" dirty="0" smtClean="0">
                <a:latin typeface="+mj-ea"/>
                <a:ea typeface="+mj-ea"/>
              </a:rPr>
              <a:t>悩みやストレスの保有率</a:t>
            </a:r>
            <a:endParaRPr lang="en-US" altLang="ja-JP" sz="1800" b="1" dirty="0">
              <a:latin typeface="+mj-ea"/>
              <a:ea typeface="+mj-ea"/>
            </a:endParaRPr>
          </a:p>
          <a:p>
            <a:pPr marL="0" indent="0">
              <a:buNone/>
            </a:pPr>
            <a:r>
              <a:rPr lang="ja-JP" altLang="en-US" sz="1400" dirty="0" smtClean="0">
                <a:latin typeface="+mj-ea"/>
              </a:rPr>
              <a:t>田辺ら（</a:t>
            </a:r>
            <a:r>
              <a:rPr lang="en-US" altLang="ja-JP" sz="1400" dirty="0">
                <a:latin typeface="+mj-ea"/>
              </a:rPr>
              <a:t>2015</a:t>
            </a:r>
            <a:r>
              <a:rPr lang="ja-JP" altLang="en-US" sz="1400" dirty="0">
                <a:latin typeface="+mj-ea"/>
              </a:rPr>
              <a:t>）「平均寿命および健康寿命の都道府県格差の解析 </a:t>
            </a:r>
            <a:r>
              <a:rPr lang="en-US" altLang="ja-JP" sz="1400" dirty="0">
                <a:latin typeface="+mj-ea"/>
              </a:rPr>
              <a:t>: </a:t>
            </a:r>
            <a:r>
              <a:rPr lang="ja-JP" altLang="en-US" sz="1400" dirty="0">
                <a:latin typeface="+mj-ea"/>
              </a:rPr>
              <a:t>非線形回帰分析による決定要因の探索</a:t>
            </a:r>
            <a:r>
              <a:rPr lang="ja-JP" altLang="en-US" sz="1400" dirty="0" smtClean="0">
                <a:latin typeface="+mj-ea"/>
              </a:rPr>
              <a:t>」</a:t>
            </a:r>
            <a:endParaRPr lang="en-US" altLang="ja-JP" sz="1400" dirty="0" smtClean="0">
              <a:latin typeface="+mj-ea"/>
            </a:endParaRPr>
          </a:p>
        </p:txBody>
      </p:sp>
    </p:spTree>
    <p:extLst>
      <p:ext uri="{BB962C8B-B14F-4D97-AF65-F5344CB8AC3E}">
        <p14:creationId xmlns:p14="http://schemas.microsoft.com/office/powerpoint/2010/main" val="34829504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en-US" altLang="ja-JP" sz="4000" b="1" dirty="0" smtClean="0">
                <a:latin typeface="+mj-ea"/>
              </a:rPr>
              <a:t>①</a:t>
            </a:r>
            <a:r>
              <a:rPr kumimoji="1" lang="ja-JP" altLang="en-US" sz="4000" b="1" dirty="0" smtClean="0">
                <a:latin typeface="+mj-ea"/>
              </a:rPr>
              <a:t>既存データの活用</a:t>
            </a:r>
            <a:endParaRPr kumimoji="1" lang="ja-JP" altLang="en-US" sz="4000" b="1" dirty="0">
              <a:latin typeface="+mj-ea"/>
            </a:endParaRPr>
          </a:p>
        </p:txBody>
      </p:sp>
      <p:sp>
        <p:nvSpPr>
          <p:cNvPr id="3" name="コンテンツ プレースホルダー 2"/>
          <p:cNvSpPr>
            <a:spLocks noGrp="1"/>
          </p:cNvSpPr>
          <p:nvPr>
            <p:ph idx="1"/>
          </p:nvPr>
        </p:nvSpPr>
        <p:spPr>
          <a:xfrm>
            <a:off x="457200" y="1600200"/>
            <a:ext cx="8229600" cy="4778051"/>
          </a:xfrm>
        </p:spPr>
        <p:txBody>
          <a:bodyPr>
            <a:normAutofit/>
          </a:bodyPr>
          <a:lstStyle/>
          <a:p>
            <a:r>
              <a:rPr kumimoji="1" lang="ja-JP" altLang="en-US" sz="2800" b="1" dirty="0" smtClean="0">
                <a:latin typeface="メイリオ"/>
                <a:ea typeface="メイリオ"/>
                <a:cs typeface="メイリオ"/>
              </a:rPr>
              <a:t>全国規模での</a:t>
            </a:r>
            <a:r>
              <a:rPr lang="ja-JP" altLang="en-US" sz="2800" b="1" dirty="0" smtClean="0">
                <a:latin typeface="メイリオ"/>
                <a:ea typeface="メイリオ"/>
                <a:cs typeface="メイリオ"/>
              </a:rPr>
              <a:t>比較・検討を可能にする</a:t>
            </a:r>
            <a:endParaRPr kumimoji="1" lang="en-US" altLang="ja-JP" sz="2800" b="1" dirty="0" smtClean="0">
              <a:latin typeface="メイリオ"/>
              <a:ea typeface="メイリオ"/>
              <a:cs typeface="メイリオ"/>
            </a:endParaRPr>
          </a:p>
          <a:p>
            <a:pPr lvl="1"/>
            <a:r>
              <a:rPr kumimoji="1" lang="ja-JP" altLang="en-US" sz="2000" dirty="0" smtClean="0">
                <a:latin typeface="メイリオ"/>
                <a:ea typeface="メイリオ"/>
                <a:cs typeface="メイリオ"/>
              </a:rPr>
              <a:t>全国平均との比較</a:t>
            </a:r>
            <a:endParaRPr kumimoji="1" lang="en-US" altLang="ja-JP" sz="2000" dirty="0" smtClean="0">
              <a:latin typeface="メイリオ"/>
              <a:ea typeface="メイリオ"/>
              <a:cs typeface="メイリオ"/>
            </a:endParaRPr>
          </a:p>
          <a:p>
            <a:pPr lvl="1"/>
            <a:r>
              <a:rPr kumimoji="1" lang="ja-JP" altLang="en-US" sz="2000" dirty="0" smtClean="0">
                <a:latin typeface="メイリオ"/>
                <a:ea typeface="メイリオ"/>
                <a:cs typeface="メイリオ"/>
              </a:rPr>
              <a:t>人口規模、産業構造の似た自治体との比較</a:t>
            </a:r>
            <a:endParaRPr kumimoji="1" lang="en-US" altLang="ja-JP" sz="2000" dirty="0" smtClean="0">
              <a:latin typeface="メイリオ"/>
              <a:ea typeface="メイリオ"/>
              <a:cs typeface="メイリオ"/>
            </a:endParaRPr>
          </a:p>
          <a:p>
            <a:pPr lvl="1"/>
            <a:endParaRPr lang="en-US" altLang="ja-JP" sz="1400" dirty="0">
              <a:latin typeface="メイリオ"/>
              <a:ea typeface="メイリオ"/>
              <a:cs typeface="メイリオ"/>
            </a:endParaRPr>
          </a:p>
          <a:p>
            <a:pPr marL="400050"/>
            <a:r>
              <a:rPr kumimoji="1" lang="ja-JP" altLang="en-US" sz="2800" b="1" dirty="0" smtClean="0">
                <a:latin typeface="メイリオ"/>
                <a:ea typeface="メイリオ"/>
                <a:cs typeface="メイリオ"/>
              </a:rPr>
              <a:t>現状の把握・分析をスピーディに実行できる</a:t>
            </a:r>
            <a:endParaRPr kumimoji="1" lang="en-US" altLang="ja-JP" sz="2800" b="1" dirty="0" smtClean="0">
              <a:latin typeface="メイリオ"/>
              <a:ea typeface="メイリオ"/>
              <a:cs typeface="メイリオ"/>
            </a:endParaRPr>
          </a:p>
          <a:p>
            <a:pPr marL="800100" lvl="1"/>
            <a:r>
              <a:rPr lang="ja-JP" altLang="en-US" sz="2000" dirty="0" smtClean="0">
                <a:latin typeface="メイリオ"/>
                <a:ea typeface="メイリオ"/>
                <a:cs typeface="メイリオ"/>
              </a:rPr>
              <a:t>調査やアンケート、インタビュー等のデータ収集のプロセスを経ることなく、確証の高いデータを扱うことができる。</a:t>
            </a:r>
            <a:endParaRPr lang="en-US" altLang="ja-JP" sz="2000" dirty="0" smtClean="0">
              <a:latin typeface="メイリオ"/>
              <a:ea typeface="メイリオ"/>
              <a:cs typeface="メイリオ"/>
            </a:endParaRPr>
          </a:p>
          <a:p>
            <a:pPr marL="114300" indent="0">
              <a:buNone/>
            </a:pPr>
            <a:endParaRPr lang="en-US" altLang="ja-JP" sz="1400" dirty="0" smtClean="0">
              <a:latin typeface="メイリオ"/>
              <a:ea typeface="メイリオ"/>
              <a:cs typeface="メイリオ"/>
            </a:endParaRPr>
          </a:p>
          <a:p>
            <a:pPr marL="457200"/>
            <a:r>
              <a:rPr lang="ja-JP" altLang="en-US" sz="2800" b="1" dirty="0" smtClean="0">
                <a:latin typeface="メイリオ"/>
                <a:ea typeface="メイリオ"/>
                <a:cs typeface="メイリオ"/>
              </a:rPr>
              <a:t>広い分野からの新たな発想・切り口を生む</a:t>
            </a:r>
            <a:endParaRPr lang="en-US" altLang="ja-JP" sz="2800" b="1" dirty="0" smtClean="0">
              <a:latin typeface="メイリオ"/>
              <a:ea typeface="メイリオ"/>
              <a:cs typeface="メイリオ"/>
            </a:endParaRPr>
          </a:p>
          <a:p>
            <a:pPr marL="857250" lvl="1" indent="-342900"/>
            <a:r>
              <a:rPr lang="ja-JP" altLang="en-US" sz="2000" dirty="0" smtClean="0">
                <a:latin typeface="メイリオ"/>
                <a:ea typeface="メイリオ"/>
                <a:cs typeface="メイリオ"/>
              </a:rPr>
              <a:t>昨今のデータアクセスのオープン化により、データを自治体や市民が自由に扱う機会が増え、新たな発見や切り口によるデータ分析が実践できる。</a:t>
            </a:r>
            <a:endParaRPr lang="en-US" altLang="ja-JP" sz="2000" dirty="0">
              <a:latin typeface="メイリオ"/>
              <a:ea typeface="メイリオ"/>
              <a:cs typeface="メイリオ"/>
            </a:endParaRPr>
          </a:p>
          <a:p>
            <a:pPr marL="457200"/>
            <a:endParaRPr kumimoji="1" lang="en-US" altLang="ja-JP" sz="2400" dirty="0">
              <a:latin typeface="メイリオ"/>
              <a:ea typeface="メイリオ"/>
              <a:cs typeface="メイリオ"/>
            </a:endParaRPr>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657319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en-US" altLang="ja-JP" sz="4000" b="1" dirty="0" smtClean="0">
                <a:latin typeface="+mj-ea"/>
              </a:rPr>
              <a:t>②</a:t>
            </a:r>
            <a:r>
              <a:rPr lang="ja-JP" altLang="en-US" sz="4000" b="1" dirty="0" smtClean="0">
                <a:latin typeface="+mj-ea"/>
              </a:rPr>
              <a:t>多角的な視点・包括的な評価</a:t>
            </a:r>
            <a:endParaRPr kumimoji="1" lang="ja-JP" altLang="en-US" sz="4000" b="1" dirty="0">
              <a:latin typeface="+mj-ea"/>
            </a:endParaRPr>
          </a:p>
        </p:txBody>
      </p:sp>
      <p:sp>
        <p:nvSpPr>
          <p:cNvPr id="3" name="コンテンツ プレースホルダー 2"/>
          <p:cNvSpPr>
            <a:spLocks noGrp="1"/>
          </p:cNvSpPr>
          <p:nvPr>
            <p:ph idx="1"/>
          </p:nvPr>
        </p:nvSpPr>
        <p:spPr>
          <a:xfrm>
            <a:off x="457200" y="1600200"/>
            <a:ext cx="8229600" cy="4730969"/>
          </a:xfrm>
        </p:spPr>
        <p:txBody>
          <a:bodyPr>
            <a:normAutofit/>
          </a:bodyPr>
          <a:lstStyle/>
          <a:p>
            <a:r>
              <a:rPr kumimoji="1" lang="ja-JP" altLang="en-US" sz="2800" b="1" dirty="0" smtClean="0"/>
              <a:t>固定概念に捉われない思考・新しい発見を生む</a:t>
            </a:r>
            <a:endParaRPr kumimoji="1" lang="en-US" altLang="ja-JP" sz="2800" b="1" dirty="0" smtClean="0"/>
          </a:p>
          <a:p>
            <a:pPr lvl="1" indent="-342900"/>
            <a:r>
              <a:rPr lang="ja-JP" altLang="en-US" sz="2000" dirty="0" smtClean="0">
                <a:latin typeface="+mj-ea"/>
                <a:ea typeface="+mj-ea"/>
              </a:rPr>
              <a:t>問題に関与していると考えていた要因だけでなく、多角的に評価することでそれ以外の要因が実は大きな影響を与えていることを発見する。</a:t>
            </a:r>
            <a:endParaRPr lang="en-US" altLang="ja-JP" sz="2000" dirty="0" smtClean="0">
              <a:latin typeface="+mj-ea"/>
              <a:ea typeface="+mj-ea"/>
            </a:endParaRPr>
          </a:p>
          <a:p>
            <a:endParaRPr lang="en-US" altLang="ja-JP" sz="2000" dirty="0"/>
          </a:p>
          <a:p>
            <a:r>
              <a:rPr lang="ja-JP" altLang="en-US" sz="2800" b="1" dirty="0" smtClean="0"/>
              <a:t>一つの問題に寄与する複数の分野における課題を抽出できる</a:t>
            </a:r>
            <a:endParaRPr lang="en-US" altLang="ja-JP" sz="2800" b="1" dirty="0" smtClean="0"/>
          </a:p>
          <a:p>
            <a:pPr lvl="1"/>
            <a:r>
              <a:rPr lang="ja-JP" altLang="en-US" sz="2000" dirty="0" smtClean="0"/>
              <a:t>複雑化している現代社会の問題には、専門家や担当者が協力して、解決することが必要不可欠である。その際に、包括的な評価を用いることでどの分野の専門家が問題解決に当たるべきか明示できる。</a:t>
            </a:r>
            <a:endParaRPr lang="en-US" altLang="ja-JP" sz="2000" dirty="0"/>
          </a:p>
          <a:p>
            <a:endParaRPr kumimoji="1" lang="en-US" altLang="ja-JP" sz="2800" b="1" dirty="0" smtClean="0"/>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95588128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sz="4000" b="1" dirty="0" smtClean="0">
                <a:latin typeface="+mj-ea"/>
              </a:rPr>
              <a:t>③</a:t>
            </a:r>
            <a:r>
              <a:rPr lang="ja-JP" altLang="en-US" sz="4000" b="1" dirty="0" smtClean="0">
                <a:latin typeface="+mj-ea"/>
              </a:rPr>
              <a:t>理解しやすい可視化</a:t>
            </a:r>
            <a:endParaRPr kumimoji="1" lang="ja-JP" altLang="en-US" sz="4000" b="1" dirty="0">
              <a:latin typeface="+mj-ea"/>
            </a:endParaRPr>
          </a:p>
        </p:txBody>
      </p:sp>
      <p:sp>
        <p:nvSpPr>
          <p:cNvPr id="3" name="コンテンツ プレースホルダー 2"/>
          <p:cNvSpPr>
            <a:spLocks noGrp="1"/>
          </p:cNvSpPr>
          <p:nvPr>
            <p:ph idx="1"/>
          </p:nvPr>
        </p:nvSpPr>
        <p:spPr/>
        <p:txBody>
          <a:bodyPr>
            <a:normAutofit/>
          </a:bodyPr>
          <a:lstStyle/>
          <a:p>
            <a:r>
              <a:rPr lang="ja-JP" altLang="en-US" sz="2800" b="1" dirty="0">
                <a:latin typeface="メイリオ"/>
                <a:ea typeface="メイリオ"/>
                <a:cs typeface="メイリオ"/>
              </a:rPr>
              <a:t>行動・目標設定の指針と</a:t>
            </a:r>
            <a:r>
              <a:rPr lang="ja-JP" altLang="en-US" sz="2800" b="1" dirty="0" smtClean="0">
                <a:latin typeface="メイリオ"/>
                <a:ea typeface="メイリオ"/>
                <a:cs typeface="メイリオ"/>
              </a:rPr>
              <a:t>なる</a:t>
            </a:r>
            <a:r>
              <a:rPr kumimoji="1" lang="ja-JP" altLang="en-US" sz="2800" b="1" dirty="0" smtClean="0">
                <a:latin typeface="メイリオ"/>
                <a:ea typeface="メイリオ"/>
                <a:cs typeface="メイリオ"/>
              </a:rPr>
              <a:t>問題点や傾向を抽出する</a:t>
            </a:r>
            <a:endParaRPr kumimoji="1" lang="en-US" altLang="ja-JP" sz="2800" b="1" dirty="0" smtClean="0">
              <a:latin typeface="メイリオ"/>
              <a:ea typeface="メイリオ"/>
              <a:cs typeface="メイリオ"/>
            </a:endParaRPr>
          </a:p>
          <a:p>
            <a:pPr lvl="1"/>
            <a:r>
              <a:rPr lang="ja-JP" altLang="en-US" sz="2000" dirty="0" smtClean="0">
                <a:latin typeface="メイリオ"/>
                <a:ea typeface="メイリオ"/>
                <a:cs typeface="メイリオ"/>
              </a:rPr>
              <a:t>数値の羅列を直接眺めるだけでは分からない問題や傾向をグラフ化などの可視化技術によって抽出できる。データの情報量が多い近年はこれがスタンダードになりつつある。</a:t>
            </a:r>
            <a:endParaRPr kumimoji="1" lang="en-US" altLang="ja-JP" sz="2000" dirty="0" smtClean="0">
              <a:latin typeface="メイリオ"/>
              <a:ea typeface="メイリオ"/>
              <a:cs typeface="メイリオ"/>
            </a:endParaRPr>
          </a:p>
          <a:p>
            <a:endParaRPr kumimoji="1" lang="en-US" altLang="ja-JP" sz="2000" dirty="0" smtClean="0"/>
          </a:p>
          <a:p>
            <a:r>
              <a:rPr lang="ja-JP" altLang="en-US" sz="2800" b="1" dirty="0" smtClean="0">
                <a:latin typeface="メイリオ"/>
                <a:ea typeface="メイリオ"/>
                <a:cs typeface="メイリオ"/>
              </a:rPr>
              <a:t>新たな気づき・発見を与える</a:t>
            </a:r>
            <a:endParaRPr lang="en-US" altLang="ja-JP" sz="2800" b="1" dirty="0" smtClean="0">
              <a:latin typeface="メイリオ"/>
              <a:ea typeface="メイリオ"/>
              <a:cs typeface="メイリオ"/>
            </a:endParaRPr>
          </a:p>
          <a:p>
            <a:pPr lvl="1"/>
            <a:r>
              <a:rPr lang="ja-JP" altLang="en-US" sz="2000" dirty="0" smtClean="0">
                <a:latin typeface="メイリオ"/>
                <a:ea typeface="メイリオ"/>
                <a:cs typeface="メイリオ"/>
              </a:rPr>
              <a:t>可視化することにより、これまで従来考えている特徴とは異なるものを発見する機会となる。</a:t>
            </a:r>
            <a:endParaRPr lang="en-US" altLang="ja-JP" sz="2000" dirty="0">
              <a:latin typeface="メイリオ"/>
              <a:ea typeface="メイリオ"/>
              <a:cs typeface="メイリオ"/>
            </a:endParaRPr>
          </a:p>
          <a:p>
            <a:pPr marL="0" indent="0">
              <a:buNone/>
            </a:pPr>
            <a:endParaRPr lang="en-US" altLang="ja-JP" dirty="0"/>
          </a:p>
          <a:p>
            <a:pPr marL="0" indent="0">
              <a:buNone/>
            </a:pPr>
            <a:endParaRPr kumimoji="1" lang="en-US" altLang="ja-JP" dirty="0" smtClean="0"/>
          </a:p>
        </p:txBody>
      </p:sp>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30896282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a:spLocks noGrp="1"/>
          </p:cNvSpPr>
          <p:nvPr>
            <p:ph type="title"/>
          </p:nvPr>
        </p:nvSpPr>
        <p:spPr>
          <a:xfrm>
            <a:off x="457200" y="378691"/>
            <a:ext cx="8229600" cy="737850"/>
          </a:xfrm>
        </p:spPr>
        <p:txBody>
          <a:bodyPr>
            <a:normAutofit/>
          </a:bodyPr>
          <a:lstStyle/>
          <a:p>
            <a:pPr algn="l"/>
            <a:r>
              <a:rPr lang="ja-JP" altLang="en-US" sz="4000" dirty="0" smtClean="0">
                <a:solidFill>
                  <a:srgbClr val="000000"/>
                </a:solidFill>
                <a:latin typeface="ヒラギノ角ゴ Pro W6"/>
                <a:ea typeface="ヒラギノ角ゴ Pro W6"/>
                <a:cs typeface="ヒラギノ角ゴ Pro W6"/>
              </a:rPr>
              <a:t>本アプリケーションの評価項目</a:t>
            </a:r>
            <a:endParaRPr kumimoji="1" lang="ja-JP" altLang="en-US" sz="4000" dirty="0">
              <a:solidFill>
                <a:srgbClr val="000000"/>
              </a:solidFill>
              <a:latin typeface="ヒラギノ角ゴ Pro W6"/>
              <a:ea typeface="ヒラギノ角ゴ Pro W6"/>
              <a:cs typeface="ヒラギノ角ゴ Pro W6"/>
            </a:endParaRPr>
          </a:p>
        </p:txBody>
      </p:sp>
      <p:sp>
        <p:nvSpPr>
          <p:cNvPr id="3" name="テキスト ボックス 2"/>
          <p:cNvSpPr txBox="1"/>
          <p:nvPr/>
        </p:nvSpPr>
        <p:spPr>
          <a:xfrm>
            <a:off x="457201" y="1297978"/>
            <a:ext cx="8229600" cy="4832092"/>
          </a:xfrm>
          <a:prstGeom prst="rect">
            <a:avLst/>
          </a:prstGeom>
          <a:noFill/>
        </p:spPr>
        <p:txBody>
          <a:bodyPr wrap="square" rtlCol="0">
            <a:spAutoFit/>
          </a:bodyPr>
          <a:lstStyle/>
          <a:p>
            <a:r>
              <a:rPr kumimoji="1" lang="en-US" altLang="ja-JP" b="1" dirty="0" smtClean="0">
                <a:solidFill>
                  <a:srgbClr val="000000"/>
                </a:solidFill>
                <a:latin typeface="メイリオ"/>
                <a:ea typeface="メイリオ"/>
                <a:cs typeface="メイリオ"/>
              </a:rPr>
              <a:t>① </a:t>
            </a:r>
            <a:r>
              <a:rPr kumimoji="1" lang="ja-JP" altLang="en-US" b="1" dirty="0" smtClean="0">
                <a:solidFill>
                  <a:srgbClr val="000000"/>
                </a:solidFill>
                <a:latin typeface="メイリオ"/>
                <a:ea typeface="メイリオ"/>
                <a:cs typeface="メイリオ"/>
              </a:rPr>
              <a:t>医療・福祉</a:t>
            </a:r>
            <a:endParaRPr kumimoji="1" lang="en-US" altLang="ja-JP" b="1" dirty="0" smtClean="0">
              <a:solidFill>
                <a:srgbClr val="000000"/>
              </a:solidFill>
              <a:latin typeface="メイリオ"/>
              <a:ea typeface="メイリオ"/>
              <a:cs typeface="メイリオ"/>
            </a:endParaRPr>
          </a:p>
          <a:p>
            <a:r>
              <a:rPr kumimoji="1" lang="en-US" altLang="ja-JP" sz="1400" dirty="0" smtClean="0">
                <a:solidFill>
                  <a:srgbClr val="000000"/>
                </a:solidFill>
                <a:latin typeface="メイリオ"/>
                <a:ea typeface="メイリオ"/>
                <a:cs typeface="メイリオ"/>
              </a:rPr>
              <a:t>BMI</a:t>
            </a:r>
            <a:r>
              <a:rPr kumimoji="1" lang="ja-JP" altLang="en-US" sz="1400" dirty="0" smtClean="0">
                <a:solidFill>
                  <a:srgbClr val="000000"/>
                </a:solidFill>
                <a:latin typeface="メイリオ"/>
                <a:ea typeface="メイリオ"/>
                <a:cs typeface="メイリオ"/>
              </a:rPr>
              <a:t>の平均値（男女別）、人口</a:t>
            </a:r>
            <a:r>
              <a:rPr kumimoji="1" lang="en-US" altLang="ja-JP" sz="1400" dirty="0" smtClean="0">
                <a:solidFill>
                  <a:srgbClr val="000000"/>
                </a:solidFill>
                <a:latin typeface="メイリオ"/>
                <a:ea typeface="メイリオ"/>
                <a:cs typeface="メイリオ"/>
              </a:rPr>
              <a:t>10</a:t>
            </a:r>
            <a:r>
              <a:rPr kumimoji="1" lang="ja-JP" altLang="en-US" sz="1400" dirty="0" smtClean="0">
                <a:solidFill>
                  <a:srgbClr val="000000"/>
                </a:solidFill>
                <a:latin typeface="メイリオ"/>
                <a:ea typeface="メイリオ"/>
                <a:cs typeface="メイリオ"/>
              </a:rPr>
              <a:t>万人対病院数、一人当たり医療費、人口</a:t>
            </a:r>
            <a:r>
              <a:rPr kumimoji="1" lang="en-US" altLang="ja-JP" sz="1400" dirty="0" smtClean="0">
                <a:solidFill>
                  <a:srgbClr val="000000"/>
                </a:solidFill>
                <a:latin typeface="メイリオ"/>
                <a:ea typeface="メイリオ"/>
                <a:cs typeface="メイリオ"/>
              </a:rPr>
              <a:t>10</a:t>
            </a:r>
            <a:r>
              <a:rPr kumimoji="1" lang="ja-JP" altLang="en-US" sz="1400" dirty="0" smtClean="0">
                <a:solidFill>
                  <a:srgbClr val="000000"/>
                </a:solidFill>
                <a:latin typeface="メイリオ"/>
                <a:ea typeface="メイリオ"/>
                <a:cs typeface="メイリオ"/>
              </a:rPr>
              <a:t>万人対生活費保護実人員</a:t>
            </a:r>
            <a:endParaRPr kumimoji="1" lang="en-US" altLang="ja-JP" sz="1400" dirty="0" smtClean="0">
              <a:solidFill>
                <a:srgbClr val="000000"/>
              </a:solidFill>
              <a:latin typeface="メイリオ"/>
              <a:ea typeface="メイリオ"/>
              <a:cs typeface="メイリオ"/>
            </a:endParaRPr>
          </a:p>
          <a:p>
            <a:endParaRPr kumimoji="1" lang="en-US" altLang="ja-JP" sz="1200" dirty="0" smtClean="0">
              <a:solidFill>
                <a:srgbClr val="000000"/>
              </a:solidFill>
              <a:latin typeface="メイリオ"/>
              <a:ea typeface="メイリオ"/>
              <a:cs typeface="メイリオ"/>
            </a:endParaRPr>
          </a:p>
          <a:p>
            <a:r>
              <a:rPr kumimoji="1" lang="en-US" altLang="ja-JP" b="1" dirty="0" smtClean="0">
                <a:solidFill>
                  <a:srgbClr val="000000"/>
                </a:solidFill>
                <a:latin typeface="メイリオ"/>
                <a:ea typeface="メイリオ"/>
                <a:cs typeface="メイリオ"/>
              </a:rPr>
              <a:t>② </a:t>
            </a:r>
            <a:r>
              <a:rPr kumimoji="1" lang="ja-JP" altLang="en-US" b="1" dirty="0" smtClean="0">
                <a:solidFill>
                  <a:srgbClr val="000000"/>
                </a:solidFill>
                <a:latin typeface="メイリオ"/>
                <a:ea typeface="メイリオ"/>
                <a:cs typeface="メイリオ"/>
              </a:rPr>
              <a:t>労働・雇用・経済</a:t>
            </a:r>
            <a:endParaRPr kumimoji="1" lang="en-US" altLang="ja-JP" b="1" dirty="0" smtClean="0">
              <a:solidFill>
                <a:srgbClr val="000000"/>
              </a:solidFill>
              <a:latin typeface="メイリオ"/>
              <a:ea typeface="メイリオ"/>
              <a:cs typeface="メイリオ"/>
            </a:endParaRPr>
          </a:p>
          <a:p>
            <a:r>
              <a:rPr lang="ja-JP" altLang="en-US" sz="1400" dirty="0" smtClean="0">
                <a:solidFill>
                  <a:srgbClr val="000000"/>
                </a:solidFill>
                <a:latin typeface="メイリオ"/>
                <a:ea typeface="メイリオ"/>
                <a:cs typeface="メイリオ"/>
              </a:rPr>
              <a:t>完全失業率、最低賃金</a:t>
            </a:r>
            <a:endParaRPr lang="en-US" altLang="ja-JP" sz="1400" dirty="0">
              <a:solidFill>
                <a:srgbClr val="000000"/>
              </a:solidFill>
              <a:latin typeface="メイリオ"/>
              <a:ea typeface="メイリオ"/>
              <a:cs typeface="メイリオ"/>
            </a:endParaRPr>
          </a:p>
          <a:p>
            <a:endParaRPr kumimoji="1" lang="en-US" altLang="ja-JP" sz="1200" dirty="0" smtClean="0">
              <a:solidFill>
                <a:srgbClr val="000000"/>
              </a:solidFill>
              <a:latin typeface="メイリオ"/>
              <a:ea typeface="メイリオ"/>
              <a:cs typeface="メイリオ"/>
            </a:endParaRPr>
          </a:p>
          <a:p>
            <a:r>
              <a:rPr kumimoji="1" lang="en-US" altLang="ja-JP" b="1" dirty="0" smtClean="0">
                <a:solidFill>
                  <a:srgbClr val="000000"/>
                </a:solidFill>
                <a:latin typeface="メイリオ"/>
                <a:ea typeface="メイリオ"/>
                <a:cs typeface="メイリオ"/>
              </a:rPr>
              <a:t>③ </a:t>
            </a:r>
            <a:r>
              <a:rPr kumimoji="1" lang="ja-JP" altLang="en-US" b="1" dirty="0" smtClean="0">
                <a:solidFill>
                  <a:srgbClr val="000000"/>
                </a:solidFill>
                <a:latin typeface="メイリオ"/>
                <a:ea typeface="メイリオ"/>
                <a:cs typeface="メイリオ"/>
              </a:rPr>
              <a:t>生活習慣</a:t>
            </a:r>
            <a:endParaRPr kumimoji="1" lang="en-US" altLang="ja-JP" b="1" dirty="0" smtClean="0">
              <a:solidFill>
                <a:srgbClr val="000000"/>
              </a:solidFill>
              <a:latin typeface="メイリオ"/>
              <a:ea typeface="メイリオ"/>
              <a:cs typeface="メイリオ"/>
            </a:endParaRPr>
          </a:p>
          <a:p>
            <a:r>
              <a:rPr lang="ja-JP" altLang="en-US" sz="1400" dirty="0" smtClean="0">
                <a:solidFill>
                  <a:srgbClr val="000000"/>
                </a:solidFill>
                <a:latin typeface="メイリオ"/>
                <a:ea typeface="メイリオ"/>
                <a:cs typeface="メイリオ"/>
              </a:rPr>
              <a:t>野菜の平均摂取量（男女別）、食塩の平均摂取量（男女別）、歩数の平均、喫煙者の割合、習慣的な飲酒者の割合（男性のみ）</a:t>
            </a:r>
            <a:endParaRPr lang="en-US" altLang="ja-JP" sz="1400" dirty="0">
              <a:solidFill>
                <a:srgbClr val="000000"/>
              </a:solidFill>
              <a:latin typeface="メイリオ"/>
              <a:ea typeface="メイリオ"/>
              <a:cs typeface="メイリオ"/>
            </a:endParaRPr>
          </a:p>
          <a:p>
            <a:endParaRPr kumimoji="1" lang="en-US" altLang="ja-JP" sz="1200" dirty="0" smtClean="0">
              <a:solidFill>
                <a:srgbClr val="000000"/>
              </a:solidFill>
              <a:latin typeface="メイリオ"/>
              <a:ea typeface="メイリオ"/>
              <a:cs typeface="メイリオ"/>
            </a:endParaRPr>
          </a:p>
          <a:p>
            <a:r>
              <a:rPr kumimoji="1" lang="en-US" altLang="ja-JP" b="1" dirty="0" smtClean="0">
                <a:solidFill>
                  <a:srgbClr val="000000"/>
                </a:solidFill>
                <a:latin typeface="メイリオ"/>
                <a:ea typeface="メイリオ"/>
                <a:cs typeface="メイリオ"/>
              </a:rPr>
              <a:t>④ </a:t>
            </a:r>
            <a:r>
              <a:rPr kumimoji="1" lang="ja-JP" altLang="en-US" b="1" dirty="0" smtClean="0">
                <a:solidFill>
                  <a:srgbClr val="000000"/>
                </a:solidFill>
                <a:latin typeface="メイリオ"/>
                <a:ea typeface="メイリオ"/>
                <a:cs typeface="メイリオ"/>
              </a:rPr>
              <a:t>教育・ヘルスリテラシー</a:t>
            </a:r>
            <a:endParaRPr kumimoji="1" lang="en-US" altLang="ja-JP" b="1" dirty="0" smtClean="0">
              <a:solidFill>
                <a:srgbClr val="000000"/>
              </a:solidFill>
              <a:latin typeface="メイリオ"/>
              <a:ea typeface="メイリオ"/>
              <a:cs typeface="メイリオ"/>
            </a:endParaRPr>
          </a:p>
          <a:p>
            <a:r>
              <a:rPr kumimoji="1" lang="ja-JP" altLang="en-US" sz="1400" dirty="0" smtClean="0">
                <a:solidFill>
                  <a:srgbClr val="000000"/>
                </a:solidFill>
                <a:latin typeface="メイリオ"/>
                <a:ea typeface="メイリオ"/>
                <a:cs typeface="メイリオ"/>
              </a:rPr>
              <a:t>人口</a:t>
            </a:r>
            <a:r>
              <a:rPr kumimoji="1" lang="en-US" altLang="ja-JP" sz="1400" dirty="0" smtClean="0">
                <a:solidFill>
                  <a:srgbClr val="000000"/>
                </a:solidFill>
                <a:latin typeface="メイリオ"/>
                <a:ea typeface="メイリオ"/>
                <a:cs typeface="メイリオ"/>
              </a:rPr>
              <a:t>10</a:t>
            </a:r>
            <a:r>
              <a:rPr kumimoji="1" lang="ja-JP" altLang="en-US" sz="1400" dirty="0" smtClean="0">
                <a:solidFill>
                  <a:srgbClr val="000000"/>
                </a:solidFill>
                <a:latin typeface="メイリオ"/>
                <a:ea typeface="メイリオ"/>
                <a:cs typeface="メイリオ"/>
              </a:rPr>
              <a:t>万人対最終学歴人口（大学・大学院）、未就学人口</a:t>
            </a:r>
            <a:r>
              <a:rPr lang="ja-JP" altLang="en-US" sz="1400" dirty="0">
                <a:solidFill>
                  <a:srgbClr val="000000"/>
                </a:solidFill>
                <a:latin typeface="メイリオ"/>
                <a:cs typeface="メイリオ"/>
              </a:rPr>
              <a:t>、医療や健康サービスに関連したボランティア活動</a:t>
            </a:r>
            <a:r>
              <a:rPr lang="ja-JP" altLang="en-US" sz="1400" dirty="0" smtClean="0">
                <a:solidFill>
                  <a:srgbClr val="000000"/>
                </a:solidFill>
                <a:latin typeface="メイリオ"/>
                <a:cs typeface="メイリオ"/>
              </a:rPr>
              <a:t>行動率</a:t>
            </a:r>
            <a:endParaRPr kumimoji="1" lang="en-US" altLang="ja-JP" sz="1400" dirty="0" smtClean="0">
              <a:solidFill>
                <a:srgbClr val="000000"/>
              </a:solidFill>
              <a:latin typeface="メイリオ"/>
              <a:ea typeface="メイリオ"/>
              <a:cs typeface="メイリオ"/>
            </a:endParaRPr>
          </a:p>
          <a:p>
            <a:endParaRPr lang="en-US" altLang="ja-JP" sz="1200" dirty="0">
              <a:solidFill>
                <a:srgbClr val="000000"/>
              </a:solidFill>
              <a:latin typeface="メイリオ"/>
              <a:ea typeface="メイリオ"/>
              <a:cs typeface="メイリオ"/>
            </a:endParaRPr>
          </a:p>
          <a:p>
            <a:r>
              <a:rPr kumimoji="1" lang="en-US" altLang="ja-JP" b="1" dirty="0" smtClean="0">
                <a:solidFill>
                  <a:srgbClr val="000000"/>
                </a:solidFill>
                <a:latin typeface="メイリオ"/>
                <a:ea typeface="メイリオ"/>
                <a:cs typeface="メイリオ"/>
              </a:rPr>
              <a:t>⑤ </a:t>
            </a:r>
            <a:r>
              <a:rPr kumimoji="1" lang="ja-JP" altLang="en-US" b="1" dirty="0" smtClean="0">
                <a:solidFill>
                  <a:srgbClr val="000000"/>
                </a:solidFill>
                <a:latin typeface="メイリオ"/>
                <a:ea typeface="メイリオ"/>
                <a:cs typeface="メイリオ"/>
              </a:rPr>
              <a:t>所得・社会</a:t>
            </a:r>
            <a:r>
              <a:rPr lang="ja-JP" altLang="en-US" b="1" dirty="0" smtClean="0">
                <a:solidFill>
                  <a:srgbClr val="000000"/>
                </a:solidFill>
                <a:latin typeface="メイリオ"/>
                <a:ea typeface="メイリオ"/>
                <a:cs typeface="メイリオ"/>
              </a:rPr>
              <a:t>的地位</a:t>
            </a:r>
            <a:endParaRPr lang="en-US" altLang="ja-JP" b="1" dirty="0" smtClean="0">
              <a:solidFill>
                <a:srgbClr val="000000"/>
              </a:solidFill>
              <a:latin typeface="メイリオ"/>
              <a:ea typeface="メイリオ"/>
              <a:cs typeface="メイリオ"/>
            </a:endParaRPr>
          </a:p>
          <a:p>
            <a:r>
              <a:rPr lang="ja-JP" altLang="en-US" sz="1400" dirty="0" smtClean="0">
                <a:solidFill>
                  <a:srgbClr val="000000"/>
                </a:solidFill>
                <a:latin typeface="メイリオ"/>
                <a:ea typeface="メイリオ"/>
                <a:cs typeface="メイリオ"/>
              </a:rPr>
              <a:t>一人当たり県民所得、未婚人口率、母子もしくは父子家庭世帯率</a:t>
            </a:r>
            <a:endParaRPr lang="en-US" altLang="ja-JP" sz="1400" dirty="0" smtClean="0">
              <a:solidFill>
                <a:srgbClr val="000000"/>
              </a:solidFill>
              <a:latin typeface="メイリオ"/>
              <a:ea typeface="メイリオ"/>
              <a:cs typeface="メイリオ"/>
            </a:endParaRPr>
          </a:p>
          <a:p>
            <a:endParaRPr kumimoji="1" lang="en-US" altLang="ja-JP" sz="1200" dirty="0">
              <a:solidFill>
                <a:srgbClr val="000000"/>
              </a:solidFill>
              <a:latin typeface="メイリオ"/>
              <a:ea typeface="メイリオ"/>
              <a:cs typeface="メイリオ"/>
            </a:endParaRPr>
          </a:p>
          <a:p>
            <a:r>
              <a:rPr kumimoji="1" lang="en-US" altLang="ja-JP" b="1" dirty="0" smtClean="0">
                <a:solidFill>
                  <a:srgbClr val="000000"/>
                </a:solidFill>
                <a:latin typeface="メイリオ"/>
                <a:ea typeface="メイリオ"/>
                <a:cs typeface="メイリオ"/>
              </a:rPr>
              <a:t>⑥</a:t>
            </a:r>
            <a:r>
              <a:rPr lang="en-US" altLang="en-US" b="1" dirty="0">
                <a:solidFill>
                  <a:srgbClr val="000000"/>
                </a:solidFill>
                <a:latin typeface="メイリオ"/>
                <a:ea typeface="メイリオ"/>
                <a:cs typeface="メイリオ"/>
              </a:rPr>
              <a:t> </a:t>
            </a:r>
            <a:r>
              <a:rPr kumimoji="1" lang="ja-JP" altLang="en-US" b="1" dirty="0" smtClean="0">
                <a:solidFill>
                  <a:srgbClr val="000000"/>
                </a:solidFill>
                <a:latin typeface="メイリオ"/>
                <a:ea typeface="メイリオ"/>
                <a:cs typeface="メイリオ"/>
              </a:rPr>
              <a:t>生活時間・ストレス</a:t>
            </a:r>
            <a:endParaRPr kumimoji="1" lang="en-US" altLang="ja-JP" b="1" dirty="0" smtClean="0">
              <a:solidFill>
                <a:srgbClr val="000000"/>
              </a:solidFill>
              <a:latin typeface="メイリオ"/>
              <a:ea typeface="メイリオ"/>
              <a:cs typeface="メイリオ"/>
            </a:endParaRPr>
          </a:p>
          <a:p>
            <a:r>
              <a:rPr lang="ja-JP" altLang="en-US" sz="1400" dirty="0" smtClean="0">
                <a:solidFill>
                  <a:srgbClr val="000000"/>
                </a:solidFill>
                <a:latin typeface="メイリオ"/>
                <a:ea typeface="メイリオ"/>
                <a:cs typeface="メイリオ"/>
              </a:rPr>
              <a:t>一次生活</a:t>
            </a:r>
            <a:r>
              <a:rPr lang="en-US" altLang="ja-JP" sz="1400" dirty="0" smtClean="0">
                <a:solidFill>
                  <a:srgbClr val="000000"/>
                </a:solidFill>
                <a:latin typeface="メイリオ"/>
                <a:ea typeface="メイリオ"/>
                <a:cs typeface="メイリオ"/>
              </a:rPr>
              <a:t>+</a:t>
            </a:r>
            <a:r>
              <a:rPr lang="ja-JP" altLang="en-US" sz="1400" dirty="0" smtClean="0">
                <a:solidFill>
                  <a:srgbClr val="000000"/>
                </a:solidFill>
                <a:latin typeface="メイリオ"/>
                <a:ea typeface="メイリオ"/>
                <a:cs typeface="メイリオ"/>
              </a:rPr>
              <a:t>二次生活と三次生活の比（男女別）、通勤・通学の平均時間（男女別）、介護・看護の平均時間（男女別）、休養・趣味の平均時間（男女別）、</a:t>
            </a:r>
            <a:r>
              <a:rPr lang="en-US" altLang="ja-JP" sz="1400" dirty="0" smtClean="0">
                <a:solidFill>
                  <a:srgbClr val="000000"/>
                </a:solidFill>
                <a:latin typeface="メイリオ"/>
                <a:ea typeface="メイリオ"/>
                <a:cs typeface="メイリオ"/>
              </a:rPr>
              <a:t>12</a:t>
            </a:r>
            <a:r>
              <a:rPr lang="ja-JP" altLang="en-US" sz="1400" dirty="0" smtClean="0">
                <a:solidFill>
                  <a:srgbClr val="000000"/>
                </a:solidFill>
                <a:latin typeface="メイリオ"/>
                <a:ea typeface="メイリオ"/>
                <a:cs typeface="メイリオ"/>
              </a:rPr>
              <a:t>歳以上のストレス保有率</a:t>
            </a:r>
            <a:endParaRPr lang="en-US" altLang="ja-JP" sz="1400" dirty="0" smtClean="0">
              <a:solidFill>
                <a:srgbClr val="000000"/>
              </a:solidFill>
              <a:latin typeface="メイリオ"/>
              <a:ea typeface="メイリオ"/>
              <a:cs typeface="メイリオ"/>
            </a:endParaRPr>
          </a:p>
        </p:txBody>
      </p:sp>
      <p:grpSp>
        <p:nvGrpSpPr>
          <p:cNvPr id="8" name="図形グループ 7"/>
          <p:cNvGrpSpPr/>
          <p:nvPr/>
        </p:nvGrpSpPr>
        <p:grpSpPr>
          <a:xfrm>
            <a:off x="0" y="0"/>
            <a:ext cx="9144000" cy="292493"/>
            <a:chOff x="0" y="19189"/>
            <a:chExt cx="9144000" cy="292493"/>
          </a:xfrm>
        </p:grpSpPr>
        <p:sp>
          <p:nvSpPr>
            <p:cNvPr id="9" name="正方形/長方形 8"/>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2" name="図形グループ 11"/>
          <p:cNvGrpSpPr/>
          <p:nvPr/>
        </p:nvGrpSpPr>
        <p:grpSpPr>
          <a:xfrm>
            <a:off x="0" y="6581163"/>
            <a:ext cx="9144000" cy="276837"/>
            <a:chOff x="0" y="6054912"/>
            <a:chExt cx="9144000" cy="276837"/>
          </a:xfrm>
        </p:grpSpPr>
        <p:sp>
          <p:nvSpPr>
            <p:cNvPr id="13" name="正方形/長方形 12"/>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1967798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a:spLocks noGrp="1"/>
          </p:cNvSpPr>
          <p:nvPr>
            <p:ph type="title"/>
          </p:nvPr>
        </p:nvSpPr>
        <p:spPr>
          <a:xfrm>
            <a:off x="457200" y="378691"/>
            <a:ext cx="8229600" cy="737850"/>
          </a:xfrm>
        </p:spPr>
        <p:txBody>
          <a:bodyPr>
            <a:normAutofit/>
          </a:bodyPr>
          <a:lstStyle/>
          <a:p>
            <a:pPr algn="l"/>
            <a:r>
              <a:rPr lang="ja-JP" altLang="en-US" sz="4000" b="1" dirty="0" smtClean="0">
                <a:solidFill>
                  <a:srgbClr val="000000"/>
                </a:solidFill>
                <a:latin typeface="メイリオ"/>
                <a:ea typeface="メイリオ"/>
                <a:cs typeface="メイリオ"/>
              </a:rPr>
              <a:t>評価項目に関して計算方法（</a:t>
            </a:r>
            <a:r>
              <a:rPr lang="en-US" altLang="ja-JP" sz="4000" b="1" dirty="0" smtClean="0">
                <a:solidFill>
                  <a:srgbClr val="000000"/>
                </a:solidFill>
                <a:latin typeface="メイリオ"/>
                <a:ea typeface="メイリオ"/>
                <a:cs typeface="メイリオ"/>
              </a:rPr>
              <a:t>1</a:t>
            </a:r>
            <a:r>
              <a:rPr lang="ja-JP" altLang="en-US" sz="4000" b="1" dirty="0" smtClean="0">
                <a:solidFill>
                  <a:srgbClr val="000000"/>
                </a:solidFill>
                <a:latin typeface="メイリオ"/>
                <a:ea typeface="メイリオ"/>
                <a:cs typeface="メイリオ"/>
              </a:rPr>
              <a:t>）</a:t>
            </a:r>
            <a:endParaRPr kumimoji="1" lang="ja-JP" altLang="en-US" sz="4000" b="1" dirty="0">
              <a:solidFill>
                <a:srgbClr val="000000"/>
              </a:solidFill>
              <a:latin typeface="メイリオ"/>
              <a:ea typeface="メイリオ"/>
              <a:cs typeface="メイリオ"/>
            </a:endParaRPr>
          </a:p>
        </p:txBody>
      </p:sp>
      <p:sp>
        <p:nvSpPr>
          <p:cNvPr id="8" name="テキスト ボックス 7"/>
          <p:cNvSpPr txBox="1"/>
          <p:nvPr/>
        </p:nvSpPr>
        <p:spPr>
          <a:xfrm>
            <a:off x="457200" y="1176689"/>
            <a:ext cx="8229600" cy="707886"/>
          </a:xfrm>
          <a:prstGeom prst="rect">
            <a:avLst/>
          </a:prstGeom>
          <a:noFill/>
        </p:spPr>
        <p:txBody>
          <a:bodyPr wrap="square" rtlCol="0">
            <a:spAutoFit/>
          </a:bodyPr>
          <a:lstStyle/>
          <a:p>
            <a:r>
              <a:rPr lang="ja-JP" altLang="en-US" sz="2000" dirty="0" smtClean="0">
                <a:solidFill>
                  <a:srgbClr val="000000"/>
                </a:solidFill>
                <a:latin typeface="メイリオ"/>
                <a:ea typeface="メイリオ"/>
                <a:cs typeface="メイリオ"/>
              </a:rPr>
              <a:t>例として</a:t>
            </a:r>
            <a:r>
              <a:rPr lang="en-US" altLang="ja-JP" sz="2000" dirty="0" smtClean="0">
                <a:solidFill>
                  <a:srgbClr val="000000"/>
                </a:solidFill>
                <a:latin typeface="メイリオ"/>
                <a:ea typeface="メイリオ"/>
                <a:cs typeface="メイリオ"/>
              </a:rPr>
              <a:t>BMI</a:t>
            </a:r>
            <a:r>
              <a:rPr lang="ja-JP" altLang="en-US" sz="2000" dirty="0" smtClean="0">
                <a:solidFill>
                  <a:srgbClr val="000000"/>
                </a:solidFill>
                <a:latin typeface="メイリオ"/>
                <a:ea typeface="メイリオ"/>
                <a:cs typeface="メイリオ"/>
              </a:rPr>
              <a:t>（値が大きければ健康にマイナスな指標）と人口</a:t>
            </a:r>
            <a:r>
              <a:rPr lang="en-US" altLang="ja-JP" sz="2000" dirty="0" smtClean="0">
                <a:solidFill>
                  <a:srgbClr val="000000"/>
                </a:solidFill>
                <a:latin typeface="メイリオ"/>
                <a:ea typeface="メイリオ"/>
                <a:cs typeface="メイリオ"/>
              </a:rPr>
              <a:t>10</a:t>
            </a:r>
            <a:r>
              <a:rPr lang="ja-JP" altLang="en-US" sz="2000" dirty="0" smtClean="0">
                <a:solidFill>
                  <a:srgbClr val="000000"/>
                </a:solidFill>
                <a:latin typeface="メイリオ"/>
                <a:ea typeface="メイリオ"/>
                <a:cs typeface="メイリオ"/>
              </a:rPr>
              <a:t>万人対病院数（</a:t>
            </a:r>
            <a:r>
              <a:rPr lang="ja-JP" altLang="en-US" sz="2000" dirty="0">
                <a:solidFill>
                  <a:srgbClr val="000000"/>
                </a:solidFill>
                <a:latin typeface="メイリオ"/>
                <a:ea typeface="メイリオ"/>
                <a:cs typeface="メイリオ"/>
              </a:rPr>
              <a:t>値が大きければ健康</a:t>
            </a:r>
            <a:r>
              <a:rPr lang="ja-JP" altLang="en-US" sz="2000" dirty="0" smtClean="0">
                <a:solidFill>
                  <a:srgbClr val="000000"/>
                </a:solidFill>
                <a:latin typeface="メイリオ"/>
                <a:ea typeface="メイリオ"/>
                <a:cs typeface="メイリオ"/>
              </a:rPr>
              <a:t>にプラスな</a:t>
            </a:r>
            <a:r>
              <a:rPr lang="ja-JP" altLang="en-US" sz="2000" dirty="0">
                <a:solidFill>
                  <a:srgbClr val="000000"/>
                </a:solidFill>
                <a:latin typeface="メイリオ"/>
                <a:ea typeface="メイリオ"/>
                <a:cs typeface="メイリオ"/>
              </a:rPr>
              <a:t>指標</a:t>
            </a:r>
            <a:r>
              <a:rPr lang="ja-JP" altLang="en-US" sz="2000" dirty="0" smtClean="0">
                <a:solidFill>
                  <a:srgbClr val="000000"/>
                </a:solidFill>
                <a:latin typeface="メイリオ"/>
                <a:ea typeface="メイリオ"/>
                <a:cs typeface="メイリオ"/>
              </a:rPr>
              <a:t>）を用いる。</a:t>
            </a:r>
            <a:endParaRPr kumimoji="1" lang="ja-JP" altLang="en-US" sz="2000" dirty="0">
              <a:solidFill>
                <a:srgbClr val="000000"/>
              </a:solidFill>
              <a:latin typeface="メイリオ"/>
              <a:ea typeface="メイリオ"/>
              <a:cs typeface="メイリオ"/>
            </a:endParaRPr>
          </a:p>
        </p:txBody>
      </p:sp>
      <p:graphicFrame>
        <p:nvGraphicFramePr>
          <p:cNvPr id="11" name="表 10"/>
          <p:cNvGraphicFramePr>
            <a:graphicFrameLocks noGrp="1"/>
          </p:cNvGraphicFramePr>
          <p:nvPr>
            <p:extLst>
              <p:ext uri="{D42A27DB-BD31-4B8C-83A1-F6EECF244321}">
                <p14:modId xmlns:p14="http://schemas.microsoft.com/office/powerpoint/2010/main" val="3532022238"/>
              </p:ext>
            </p:extLst>
          </p:nvPr>
        </p:nvGraphicFramePr>
        <p:xfrm>
          <a:off x="457200" y="3825474"/>
          <a:ext cx="3896754" cy="2225040"/>
        </p:xfrm>
        <a:graphic>
          <a:graphicData uri="http://schemas.openxmlformats.org/drawingml/2006/table">
            <a:tbl>
              <a:tblPr firstRow="1" bandRow="1">
                <a:tableStyleId>{5C22544A-7EE6-4342-B048-85BDC9FD1C3A}</a:tableStyleId>
              </a:tblPr>
              <a:tblGrid>
                <a:gridCol w="1948377"/>
                <a:gridCol w="1948377"/>
              </a:tblGrid>
              <a:tr h="370840">
                <a:tc>
                  <a:txBody>
                    <a:bodyPr/>
                    <a:lstStyle/>
                    <a:p>
                      <a:pPr algn="ctr"/>
                      <a:r>
                        <a:rPr kumimoji="1" lang="ja-JP" altLang="en-US" dirty="0" smtClean="0">
                          <a:latin typeface="ヒラギノ角ゴ Pro W3"/>
                          <a:ea typeface="ヒラギノ角ゴ Pro W3"/>
                          <a:cs typeface="ヒラギノ角ゴ Pro W3"/>
                        </a:rPr>
                        <a:t>順位（昇順）</a:t>
                      </a:r>
                      <a:endParaRPr kumimoji="1" lang="ja-JP" altLang="en-US" dirty="0">
                        <a:latin typeface="ヒラギノ角ゴ Pro W3"/>
                        <a:ea typeface="ヒラギノ角ゴ Pro W3"/>
                        <a:cs typeface="ヒラギノ角ゴ Pro W3"/>
                      </a:endParaRPr>
                    </a:p>
                  </a:txBody>
                  <a:tcPr>
                    <a:solidFill>
                      <a:schemeClr val="accent1">
                        <a:lumMod val="75000"/>
                      </a:schemeClr>
                    </a:solidFill>
                  </a:tcPr>
                </a:tc>
                <a:tc>
                  <a:txBody>
                    <a:bodyPr/>
                    <a:lstStyle/>
                    <a:p>
                      <a:pPr algn="ctr"/>
                      <a:r>
                        <a:rPr kumimoji="1" lang="ja-JP" altLang="en-US" dirty="0" smtClean="0">
                          <a:latin typeface="ヒラギノ角ゴ Pro W3"/>
                          <a:ea typeface="ヒラギノ角ゴ Pro W3"/>
                          <a:cs typeface="ヒラギノ角ゴ Pro W3"/>
                        </a:rPr>
                        <a:t>ポイント</a:t>
                      </a:r>
                      <a:endParaRPr kumimoji="1" lang="ja-JP" altLang="en-US" dirty="0">
                        <a:latin typeface="ヒラギノ角ゴ Pro W3"/>
                        <a:ea typeface="ヒラギノ角ゴ Pro W3"/>
                        <a:cs typeface="ヒラギノ角ゴ Pro W3"/>
                      </a:endParaRPr>
                    </a:p>
                  </a:txBody>
                  <a:tcPr>
                    <a:solidFill>
                      <a:schemeClr val="accent1">
                        <a:lumMod val="75000"/>
                      </a:schemeClr>
                    </a:solidFill>
                  </a:tcPr>
                </a:tc>
              </a:tr>
              <a:tr h="370840">
                <a:tc>
                  <a:txBody>
                    <a:bodyPr/>
                    <a:lstStyle/>
                    <a:p>
                      <a:pPr algn="ctr"/>
                      <a:r>
                        <a:rPr kumimoji="1" lang="en-US" altLang="ja-JP" dirty="0" smtClean="0">
                          <a:latin typeface="ヒラギノ角ゴ Pro W3"/>
                          <a:ea typeface="ヒラギノ角ゴ Pro W3"/>
                          <a:cs typeface="ヒラギノ角ゴ Pro W3"/>
                        </a:rPr>
                        <a:t>1 〜 4</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5</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5 〜 17</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4</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18 〜 30</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3</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31 〜 43</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2</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44 〜 47</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1</a:t>
                      </a:r>
                      <a:endParaRPr kumimoji="1" lang="ja-JP" altLang="en-US" dirty="0">
                        <a:latin typeface="ヒラギノ角ゴ Pro W3"/>
                        <a:ea typeface="ヒラギノ角ゴ Pro W3"/>
                        <a:cs typeface="ヒラギノ角ゴ Pro W3"/>
                      </a:endParaRPr>
                    </a:p>
                  </a:txBody>
                  <a:tcPr/>
                </a:tc>
              </a:tr>
            </a:tbl>
          </a:graphicData>
        </a:graphic>
      </p:graphicFrame>
      <p:sp>
        <p:nvSpPr>
          <p:cNvPr id="13" name="テキスト ボックス 12"/>
          <p:cNvSpPr txBox="1"/>
          <p:nvPr/>
        </p:nvSpPr>
        <p:spPr>
          <a:xfrm>
            <a:off x="457200" y="2149340"/>
            <a:ext cx="8229600" cy="646331"/>
          </a:xfrm>
          <a:prstGeom prst="rect">
            <a:avLst/>
          </a:prstGeom>
          <a:noFill/>
        </p:spPr>
        <p:txBody>
          <a:bodyPr wrap="square" rtlCol="0">
            <a:spAutoFit/>
          </a:bodyPr>
          <a:lstStyle/>
          <a:p>
            <a:r>
              <a:rPr kumimoji="1" lang="ja-JP" altLang="en-US" sz="2000" b="1" dirty="0" smtClean="0">
                <a:solidFill>
                  <a:srgbClr val="000000"/>
                </a:solidFill>
                <a:latin typeface="メイリオ"/>
                <a:ea typeface="メイリオ"/>
                <a:cs typeface="メイリオ"/>
              </a:rPr>
              <a:t>それぞれの項目の値を順位付けし、ポイントに置き換える。</a:t>
            </a:r>
            <a:endParaRPr kumimoji="1" lang="en-US" altLang="ja-JP" sz="2000" b="1" dirty="0" smtClean="0">
              <a:solidFill>
                <a:srgbClr val="000000"/>
              </a:solidFill>
              <a:latin typeface="メイリオ"/>
              <a:ea typeface="メイリオ"/>
              <a:cs typeface="メイリオ"/>
            </a:endParaRPr>
          </a:p>
          <a:p>
            <a:r>
              <a:rPr lang="ja-JP" altLang="en-US" sz="1600" dirty="0" smtClean="0">
                <a:solidFill>
                  <a:srgbClr val="000000"/>
                </a:solidFill>
                <a:latin typeface="メイリオ"/>
                <a:ea typeface="メイリオ"/>
                <a:cs typeface="メイリオ"/>
              </a:rPr>
              <a:t>（値の大きさと健康への影響の関係性によってデータを降順・昇順に扱うので注意）</a:t>
            </a:r>
            <a:endParaRPr kumimoji="1" lang="ja-JP" altLang="en-US" sz="1600" dirty="0">
              <a:solidFill>
                <a:srgbClr val="000000"/>
              </a:solidFill>
              <a:latin typeface="メイリオ"/>
              <a:ea typeface="メイリオ"/>
              <a:cs typeface="メイリオ"/>
            </a:endParaRPr>
          </a:p>
        </p:txBody>
      </p:sp>
      <p:graphicFrame>
        <p:nvGraphicFramePr>
          <p:cNvPr id="14" name="表 13"/>
          <p:cNvGraphicFramePr>
            <a:graphicFrameLocks noGrp="1"/>
          </p:cNvGraphicFramePr>
          <p:nvPr>
            <p:extLst>
              <p:ext uri="{D42A27DB-BD31-4B8C-83A1-F6EECF244321}">
                <p14:modId xmlns:p14="http://schemas.microsoft.com/office/powerpoint/2010/main" val="2322617570"/>
              </p:ext>
            </p:extLst>
          </p:nvPr>
        </p:nvGraphicFramePr>
        <p:xfrm>
          <a:off x="4790046" y="3825474"/>
          <a:ext cx="3896754" cy="2225040"/>
        </p:xfrm>
        <a:graphic>
          <a:graphicData uri="http://schemas.openxmlformats.org/drawingml/2006/table">
            <a:tbl>
              <a:tblPr firstRow="1" bandRow="1">
                <a:tableStyleId>{21E4AEA4-8DFA-4A89-87EB-49C32662AFE0}</a:tableStyleId>
              </a:tblPr>
              <a:tblGrid>
                <a:gridCol w="1948377"/>
                <a:gridCol w="1948377"/>
              </a:tblGrid>
              <a:tr h="370840">
                <a:tc>
                  <a:txBody>
                    <a:bodyPr/>
                    <a:lstStyle/>
                    <a:p>
                      <a:pPr algn="ctr"/>
                      <a:r>
                        <a:rPr kumimoji="1" lang="ja-JP" altLang="en-US" dirty="0" smtClean="0">
                          <a:latin typeface="ヒラギノ角ゴ Pro W3"/>
                          <a:ea typeface="ヒラギノ角ゴ Pro W3"/>
                          <a:cs typeface="ヒラギノ角ゴ Pro W3"/>
                        </a:rPr>
                        <a:t>順位（降順）</a:t>
                      </a:r>
                      <a:endParaRPr kumimoji="1" lang="ja-JP" altLang="en-US" dirty="0">
                        <a:latin typeface="ヒラギノ角ゴ Pro W3"/>
                        <a:ea typeface="ヒラギノ角ゴ Pro W3"/>
                        <a:cs typeface="ヒラギノ角ゴ Pro W3"/>
                      </a:endParaRPr>
                    </a:p>
                  </a:txBody>
                  <a:tcPr/>
                </a:tc>
                <a:tc>
                  <a:txBody>
                    <a:bodyPr/>
                    <a:lstStyle/>
                    <a:p>
                      <a:pPr algn="ctr"/>
                      <a:r>
                        <a:rPr kumimoji="1" lang="ja-JP" altLang="en-US" dirty="0" smtClean="0">
                          <a:latin typeface="ヒラギノ角ゴ Pro W3"/>
                          <a:ea typeface="ヒラギノ角ゴ Pro W3"/>
                          <a:cs typeface="ヒラギノ角ゴ Pro W3"/>
                        </a:rPr>
                        <a:t>ポイント</a:t>
                      </a:r>
                      <a:endParaRPr kumimoji="1" lang="ja-JP" altLang="en-US" dirty="0">
                        <a:latin typeface="ヒラギノ角ゴ Pro W3"/>
                        <a:ea typeface="ヒラギノ角ゴ Pro W3"/>
                        <a:cs typeface="ヒラギノ角ゴ Pro W3"/>
                      </a:endParaRPr>
                    </a:p>
                  </a:txBody>
                  <a:tcPr/>
                </a:tc>
              </a:tr>
              <a:tr h="370840">
                <a:tc>
                  <a:txBody>
                    <a:bodyPr/>
                    <a:lstStyle/>
                    <a:p>
                      <a:pPr algn="ctr"/>
                      <a:r>
                        <a:rPr kumimoji="1" lang="en-US" altLang="ja-JP" dirty="0" smtClean="0">
                          <a:latin typeface="ヒラギノ角ゴ Pro W3"/>
                          <a:ea typeface="ヒラギノ角ゴ Pro W3"/>
                          <a:cs typeface="ヒラギノ角ゴ Pro W3"/>
                        </a:rPr>
                        <a:t>1 〜 4</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5</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5 〜 17</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4</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18 〜 30</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3</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31 〜 43</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2</a:t>
                      </a:r>
                      <a:endParaRPr kumimoji="1" lang="ja-JP" altLang="en-US" dirty="0">
                        <a:latin typeface="ヒラギノ角ゴ Pro W3"/>
                        <a:ea typeface="ヒラギノ角ゴ Pro W3"/>
                        <a:cs typeface="ヒラギノ角ゴ Pro W3"/>
                      </a:endParaRPr>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ヒラギノ角ゴ Pro W3"/>
                          <a:ea typeface="ヒラギノ角ゴ Pro W3"/>
                          <a:cs typeface="ヒラギノ角ゴ Pro W3"/>
                        </a:rPr>
                        <a:t>44 〜 47</a:t>
                      </a:r>
                      <a:r>
                        <a:rPr kumimoji="1" lang="ja-JP" altLang="en-US" dirty="0" smtClean="0">
                          <a:latin typeface="ヒラギノ角ゴ Pro W3"/>
                          <a:ea typeface="ヒラギノ角ゴ Pro W3"/>
                          <a:cs typeface="ヒラギノ角ゴ Pro W3"/>
                        </a:rPr>
                        <a:t>位</a:t>
                      </a:r>
                      <a:r>
                        <a:rPr kumimoji="1" lang="en-US" altLang="ja-JP" dirty="0" smtClean="0">
                          <a:latin typeface="ヒラギノ角ゴ Pro W3"/>
                          <a:ea typeface="ヒラギノ角ゴ Pro W3"/>
                          <a:cs typeface="ヒラギノ角ゴ Pro W3"/>
                        </a:rPr>
                        <a:t> </a:t>
                      </a:r>
                      <a:endParaRPr kumimoji="1" lang="ja-JP" altLang="en-US" dirty="0" smtClean="0">
                        <a:latin typeface="ヒラギノ角ゴ Pro W3"/>
                        <a:ea typeface="ヒラギノ角ゴ Pro W3"/>
                        <a:cs typeface="ヒラギノ角ゴ Pro W3"/>
                      </a:endParaRPr>
                    </a:p>
                  </a:txBody>
                  <a:tcPr/>
                </a:tc>
                <a:tc>
                  <a:txBody>
                    <a:bodyPr/>
                    <a:lstStyle/>
                    <a:p>
                      <a:pPr algn="ctr"/>
                      <a:r>
                        <a:rPr kumimoji="1" lang="en-US" altLang="ja-JP" dirty="0" smtClean="0">
                          <a:latin typeface="ヒラギノ角ゴ Pro W3"/>
                          <a:ea typeface="ヒラギノ角ゴ Pro W3"/>
                          <a:cs typeface="ヒラギノ角ゴ Pro W3"/>
                        </a:rPr>
                        <a:t>1</a:t>
                      </a:r>
                      <a:endParaRPr kumimoji="1" lang="ja-JP" altLang="en-US" dirty="0">
                        <a:latin typeface="ヒラギノ角ゴ Pro W3"/>
                        <a:ea typeface="ヒラギノ角ゴ Pro W3"/>
                        <a:cs typeface="ヒラギノ角ゴ Pro W3"/>
                      </a:endParaRPr>
                    </a:p>
                  </a:txBody>
                  <a:tcPr/>
                </a:tc>
              </a:tr>
            </a:tbl>
          </a:graphicData>
        </a:graphic>
      </p:graphicFrame>
      <p:sp>
        <p:nvSpPr>
          <p:cNvPr id="15" name="テキスト ボックス 14"/>
          <p:cNvSpPr txBox="1"/>
          <p:nvPr/>
        </p:nvSpPr>
        <p:spPr>
          <a:xfrm>
            <a:off x="4790046" y="3086515"/>
            <a:ext cx="3896754" cy="584776"/>
          </a:xfrm>
          <a:prstGeom prst="rect">
            <a:avLst/>
          </a:prstGeom>
          <a:noFill/>
        </p:spPr>
        <p:txBody>
          <a:bodyPr wrap="square" rtlCol="0">
            <a:spAutoFit/>
          </a:bodyPr>
          <a:lstStyle/>
          <a:p>
            <a:r>
              <a:rPr lang="ja-JP" altLang="en-US" sz="1600" dirty="0" smtClean="0">
                <a:solidFill>
                  <a:srgbClr val="000000"/>
                </a:solidFill>
                <a:latin typeface="メイリオ"/>
                <a:ea typeface="メイリオ"/>
                <a:cs typeface="メイリオ"/>
              </a:rPr>
              <a:t>人口</a:t>
            </a:r>
            <a:r>
              <a:rPr lang="en-US" altLang="ja-JP" sz="1600" dirty="0" smtClean="0">
                <a:solidFill>
                  <a:srgbClr val="000000"/>
                </a:solidFill>
                <a:latin typeface="メイリオ"/>
                <a:ea typeface="メイリオ"/>
                <a:cs typeface="メイリオ"/>
              </a:rPr>
              <a:t>10</a:t>
            </a:r>
            <a:r>
              <a:rPr lang="ja-JP" altLang="en-US" sz="1600" dirty="0" smtClean="0">
                <a:solidFill>
                  <a:srgbClr val="000000"/>
                </a:solidFill>
                <a:latin typeface="メイリオ"/>
                <a:ea typeface="メイリオ"/>
                <a:cs typeface="メイリオ"/>
              </a:rPr>
              <a:t>万人対病院数（</a:t>
            </a:r>
            <a:r>
              <a:rPr lang="ja-JP" altLang="en-US" sz="1600" dirty="0">
                <a:solidFill>
                  <a:srgbClr val="000000"/>
                </a:solidFill>
                <a:latin typeface="メイリオ"/>
                <a:ea typeface="メイリオ"/>
                <a:cs typeface="メイリオ"/>
              </a:rPr>
              <a:t>値が大きければ健康</a:t>
            </a:r>
            <a:r>
              <a:rPr lang="ja-JP" altLang="en-US" sz="1600" dirty="0" smtClean="0">
                <a:solidFill>
                  <a:srgbClr val="000000"/>
                </a:solidFill>
                <a:latin typeface="メイリオ"/>
                <a:ea typeface="メイリオ"/>
                <a:cs typeface="メイリオ"/>
              </a:rPr>
              <a:t>にプラスな</a:t>
            </a:r>
            <a:r>
              <a:rPr lang="ja-JP" altLang="en-US" sz="1600" dirty="0">
                <a:solidFill>
                  <a:srgbClr val="000000"/>
                </a:solidFill>
                <a:latin typeface="メイリオ"/>
                <a:ea typeface="メイリオ"/>
                <a:cs typeface="メイリオ"/>
              </a:rPr>
              <a:t>指標</a:t>
            </a:r>
            <a:r>
              <a:rPr lang="ja-JP" altLang="en-US" sz="1600" dirty="0" smtClean="0">
                <a:solidFill>
                  <a:srgbClr val="000000"/>
                </a:solidFill>
                <a:latin typeface="メイリオ"/>
                <a:ea typeface="メイリオ"/>
                <a:cs typeface="メイリオ"/>
              </a:rPr>
              <a:t>）の場合</a:t>
            </a:r>
            <a:endParaRPr kumimoji="1" lang="ja-JP" altLang="en-US" sz="1600" dirty="0">
              <a:solidFill>
                <a:srgbClr val="000000"/>
              </a:solidFill>
              <a:latin typeface="メイリオ"/>
              <a:ea typeface="メイリオ"/>
              <a:cs typeface="メイリオ"/>
            </a:endParaRPr>
          </a:p>
        </p:txBody>
      </p:sp>
      <p:sp>
        <p:nvSpPr>
          <p:cNvPr id="16" name="テキスト ボックス 15"/>
          <p:cNvSpPr txBox="1"/>
          <p:nvPr/>
        </p:nvSpPr>
        <p:spPr>
          <a:xfrm>
            <a:off x="457200" y="3086515"/>
            <a:ext cx="3896754" cy="584776"/>
          </a:xfrm>
          <a:prstGeom prst="rect">
            <a:avLst/>
          </a:prstGeom>
          <a:noFill/>
        </p:spPr>
        <p:txBody>
          <a:bodyPr wrap="square" rtlCol="0">
            <a:spAutoFit/>
          </a:bodyPr>
          <a:lstStyle/>
          <a:p>
            <a:r>
              <a:rPr lang="en-US" altLang="ja-JP" sz="1600" dirty="0" smtClean="0">
                <a:solidFill>
                  <a:srgbClr val="000000"/>
                </a:solidFill>
                <a:latin typeface="メイリオ"/>
                <a:ea typeface="メイリオ"/>
                <a:cs typeface="メイリオ"/>
              </a:rPr>
              <a:t>BMI</a:t>
            </a:r>
            <a:r>
              <a:rPr lang="ja-JP" altLang="en-US" sz="1600" dirty="0" smtClean="0">
                <a:solidFill>
                  <a:srgbClr val="000000"/>
                </a:solidFill>
                <a:latin typeface="メイリオ"/>
                <a:ea typeface="メイリオ"/>
                <a:cs typeface="メイリオ"/>
              </a:rPr>
              <a:t>（値が大きければ健康にマイナスな指標）の場合</a:t>
            </a:r>
            <a:endParaRPr kumimoji="1" lang="ja-JP" altLang="en-US" sz="1600" dirty="0">
              <a:solidFill>
                <a:srgbClr val="000000"/>
              </a:solidFill>
              <a:latin typeface="メイリオ"/>
              <a:ea typeface="メイリオ"/>
              <a:cs typeface="メイリオ"/>
            </a:endParaRPr>
          </a:p>
        </p:txBody>
      </p:sp>
      <p:grpSp>
        <p:nvGrpSpPr>
          <p:cNvPr id="17" name="図形グループ 16"/>
          <p:cNvGrpSpPr/>
          <p:nvPr/>
        </p:nvGrpSpPr>
        <p:grpSpPr>
          <a:xfrm>
            <a:off x="0" y="0"/>
            <a:ext cx="9144000" cy="292493"/>
            <a:chOff x="0" y="19189"/>
            <a:chExt cx="9144000" cy="292493"/>
          </a:xfrm>
        </p:grpSpPr>
        <p:sp>
          <p:nvSpPr>
            <p:cNvPr id="18" name="正方形/長方形 17"/>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0" name="図形グループ 19"/>
          <p:cNvGrpSpPr/>
          <p:nvPr/>
        </p:nvGrpSpPr>
        <p:grpSpPr>
          <a:xfrm>
            <a:off x="0" y="6581163"/>
            <a:ext cx="9144000" cy="276837"/>
            <a:chOff x="0" y="6054912"/>
            <a:chExt cx="9144000" cy="276837"/>
          </a:xfrm>
        </p:grpSpPr>
        <p:sp>
          <p:nvSpPr>
            <p:cNvPr id="21" name="正方形/長方形 20"/>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6986552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a:spLocks noGrp="1"/>
          </p:cNvSpPr>
          <p:nvPr>
            <p:ph type="title"/>
          </p:nvPr>
        </p:nvSpPr>
        <p:spPr>
          <a:xfrm>
            <a:off x="457200" y="378691"/>
            <a:ext cx="8229600" cy="737850"/>
          </a:xfrm>
        </p:spPr>
        <p:txBody>
          <a:bodyPr>
            <a:normAutofit/>
          </a:bodyPr>
          <a:lstStyle/>
          <a:p>
            <a:pPr algn="l"/>
            <a:r>
              <a:rPr lang="ja-JP" altLang="en-US" sz="4000" b="1" dirty="0" smtClean="0">
                <a:solidFill>
                  <a:srgbClr val="000000"/>
                </a:solidFill>
                <a:latin typeface="メイリオ"/>
                <a:ea typeface="メイリオ"/>
                <a:cs typeface="メイリオ"/>
              </a:rPr>
              <a:t>評価項目に関して計算方法（</a:t>
            </a:r>
            <a:r>
              <a:rPr lang="ja-JP" altLang="ja-JP" sz="4000" b="1" dirty="0">
                <a:solidFill>
                  <a:srgbClr val="000000"/>
                </a:solidFill>
                <a:latin typeface="メイリオ"/>
                <a:ea typeface="メイリオ"/>
                <a:cs typeface="メイリオ"/>
              </a:rPr>
              <a:t>2</a:t>
            </a:r>
            <a:r>
              <a:rPr lang="ja-JP" altLang="en-US" sz="4000" b="1" dirty="0" smtClean="0">
                <a:solidFill>
                  <a:srgbClr val="000000"/>
                </a:solidFill>
                <a:latin typeface="メイリオ"/>
                <a:ea typeface="メイリオ"/>
                <a:cs typeface="メイリオ"/>
              </a:rPr>
              <a:t>）</a:t>
            </a:r>
            <a:endParaRPr kumimoji="1" lang="ja-JP" altLang="en-US" sz="4000" b="1" dirty="0">
              <a:solidFill>
                <a:srgbClr val="000000"/>
              </a:solidFill>
              <a:latin typeface="メイリオ"/>
              <a:ea typeface="メイリオ"/>
              <a:cs typeface="メイリオ"/>
            </a:endParaRPr>
          </a:p>
        </p:txBody>
      </p:sp>
      <p:sp>
        <p:nvSpPr>
          <p:cNvPr id="8" name="テキスト ボックス 7"/>
          <p:cNvSpPr txBox="1"/>
          <p:nvPr/>
        </p:nvSpPr>
        <p:spPr>
          <a:xfrm>
            <a:off x="457200" y="1176689"/>
            <a:ext cx="8229600" cy="707886"/>
          </a:xfrm>
          <a:prstGeom prst="rect">
            <a:avLst/>
          </a:prstGeom>
          <a:noFill/>
        </p:spPr>
        <p:txBody>
          <a:bodyPr wrap="square" rtlCol="0">
            <a:spAutoFit/>
          </a:bodyPr>
          <a:lstStyle/>
          <a:p>
            <a:r>
              <a:rPr lang="ja-JP" altLang="en-US" sz="2000" dirty="0" smtClean="0">
                <a:solidFill>
                  <a:srgbClr val="000000"/>
                </a:solidFill>
                <a:latin typeface="メイリオ"/>
                <a:ea typeface="メイリオ"/>
                <a:cs typeface="メイリオ"/>
              </a:rPr>
              <a:t>例として</a:t>
            </a:r>
            <a:r>
              <a:rPr lang="en-US" altLang="ja-JP" sz="2000" dirty="0" smtClean="0">
                <a:solidFill>
                  <a:srgbClr val="000000"/>
                </a:solidFill>
                <a:latin typeface="メイリオ"/>
                <a:ea typeface="メイリオ"/>
                <a:cs typeface="メイリオ"/>
              </a:rPr>
              <a:t>BMI</a:t>
            </a:r>
            <a:r>
              <a:rPr lang="ja-JP" altLang="en-US" sz="2000" dirty="0" smtClean="0">
                <a:solidFill>
                  <a:srgbClr val="000000"/>
                </a:solidFill>
                <a:latin typeface="メイリオ"/>
                <a:ea typeface="メイリオ"/>
                <a:cs typeface="メイリオ"/>
              </a:rPr>
              <a:t>（値が大きければ健康にマイナスな指標）と人口</a:t>
            </a:r>
            <a:r>
              <a:rPr lang="en-US" altLang="ja-JP" sz="2000" dirty="0" smtClean="0">
                <a:solidFill>
                  <a:srgbClr val="000000"/>
                </a:solidFill>
                <a:latin typeface="メイリオ"/>
                <a:ea typeface="メイリオ"/>
                <a:cs typeface="メイリオ"/>
              </a:rPr>
              <a:t>10</a:t>
            </a:r>
            <a:r>
              <a:rPr lang="ja-JP" altLang="en-US" sz="2000" dirty="0" smtClean="0">
                <a:solidFill>
                  <a:srgbClr val="000000"/>
                </a:solidFill>
                <a:latin typeface="メイリオ"/>
                <a:ea typeface="メイリオ"/>
                <a:cs typeface="メイリオ"/>
              </a:rPr>
              <a:t>万人対病院数（</a:t>
            </a:r>
            <a:r>
              <a:rPr lang="ja-JP" altLang="en-US" sz="2000" dirty="0">
                <a:solidFill>
                  <a:srgbClr val="000000"/>
                </a:solidFill>
                <a:latin typeface="メイリオ"/>
                <a:ea typeface="メイリオ"/>
                <a:cs typeface="メイリオ"/>
              </a:rPr>
              <a:t>値が大きければ健康</a:t>
            </a:r>
            <a:r>
              <a:rPr lang="ja-JP" altLang="en-US" sz="2000" dirty="0" smtClean="0">
                <a:solidFill>
                  <a:srgbClr val="000000"/>
                </a:solidFill>
                <a:latin typeface="メイリオ"/>
                <a:ea typeface="メイリオ"/>
                <a:cs typeface="メイリオ"/>
              </a:rPr>
              <a:t>にプラスな</a:t>
            </a:r>
            <a:r>
              <a:rPr lang="ja-JP" altLang="en-US" sz="2000" dirty="0">
                <a:solidFill>
                  <a:srgbClr val="000000"/>
                </a:solidFill>
                <a:latin typeface="メイリオ"/>
                <a:ea typeface="メイリオ"/>
                <a:cs typeface="メイリオ"/>
              </a:rPr>
              <a:t>指標</a:t>
            </a:r>
            <a:r>
              <a:rPr lang="ja-JP" altLang="en-US" sz="2000" dirty="0" smtClean="0">
                <a:solidFill>
                  <a:srgbClr val="000000"/>
                </a:solidFill>
                <a:latin typeface="メイリオ"/>
                <a:ea typeface="メイリオ"/>
                <a:cs typeface="メイリオ"/>
              </a:rPr>
              <a:t>）を用いる。</a:t>
            </a:r>
            <a:endParaRPr kumimoji="1" lang="ja-JP" altLang="en-US" sz="2000" dirty="0">
              <a:solidFill>
                <a:srgbClr val="000000"/>
              </a:solidFill>
              <a:latin typeface="メイリオ"/>
              <a:ea typeface="メイリオ"/>
              <a:cs typeface="メイリオ"/>
            </a:endParaRPr>
          </a:p>
        </p:txBody>
      </p:sp>
      <p:sp>
        <p:nvSpPr>
          <p:cNvPr id="9" name="テキスト ボックス 8"/>
          <p:cNvSpPr txBox="1"/>
          <p:nvPr/>
        </p:nvSpPr>
        <p:spPr>
          <a:xfrm>
            <a:off x="457200" y="2149340"/>
            <a:ext cx="8229600" cy="400110"/>
          </a:xfrm>
          <a:prstGeom prst="rect">
            <a:avLst/>
          </a:prstGeom>
          <a:noFill/>
        </p:spPr>
        <p:txBody>
          <a:bodyPr wrap="square" rtlCol="0">
            <a:spAutoFit/>
          </a:bodyPr>
          <a:lstStyle/>
          <a:p>
            <a:r>
              <a:rPr kumimoji="1" lang="ja-JP" altLang="en-US" sz="2000" b="1" dirty="0" smtClean="0">
                <a:solidFill>
                  <a:srgbClr val="000000"/>
                </a:solidFill>
                <a:latin typeface="メイリオ"/>
                <a:ea typeface="メイリオ"/>
                <a:cs typeface="メイリオ"/>
              </a:rPr>
              <a:t>ステップ</a:t>
            </a:r>
            <a:r>
              <a:rPr lang="ja-JP" altLang="ja-JP" sz="2000" b="1" dirty="0">
                <a:solidFill>
                  <a:srgbClr val="000000"/>
                </a:solidFill>
                <a:latin typeface="メイリオ"/>
                <a:ea typeface="メイリオ"/>
                <a:cs typeface="メイリオ"/>
              </a:rPr>
              <a:t>2</a:t>
            </a:r>
            <a:r>
              <a:rPr kumimoji="1" lang="en-US" altLang="ja-JP" sz="2000" b="1" dirty="0" smtClean="0">
                <a:solidFill>
                  <a:srgbClr val="000000"/>
                </a:solidFill>
                <a:latin typeface="メイリオ"/>
                <a:ea typeface="メイリオ"/>
                <a:cs typeface="メイリオ"/>
              </a:rPr>
              <a:t>. </a:t>
            </a:r>
            <a:r>
              <a:rPr kumimoji="1" lang="ja-JP" altLang="en-US" sz="2000" b="1" dirty="0" smtClean="0">
                <a:solidFill>
                  <a:srgbClr val="000000"/>
                </a:solidFill>
                <a:latin typeface="メイリオ"/>
                <a:ea typeface="メイリオ"/>
                <a:cs typeface="メイリオ"/>
              </a:rPr>
              <a:t>小項目のスコアを大項目の中で合計する。</a:t>
            </a:r>
            <a:endParaRPr kumimoji="1" lang="en-US" altLang="ja-JP" sz="2000" b="1" dirty="0" smtClean="0">
              <a:solidFill>
                <a:srgbClr val="000000"/>
              </a:solidFill>
              <a:latin typeface="メイリオ"/>
              <a:ea typeface="メイリオ"/>
              <a:cs typeface="メイリオ"/>
            </a:endParaRPr>
          </a:p>
        </p:txBody>
      </p:sp>
      <p:sp>
        <p:nvSpPr>
          <p:cNvPr id="12" name="テキスト ボックス 11"/>
          <p:cNvSpPr txBox="1"/>
          <p:nvPr/>
        </p:nvSpPr>
        <p:spPr>
          <a:xfrm>
            <a:off x="457200" y="2888959"/>
            <a:ext cx="8229600" cy="707886"/>
          </a:xfrm>
          <a:prstGeom prst="rect">
            <a:avLst/>
          </a:prstGeom>
          <a:noFill/>
        </p:spPr>
        <p:txBody>
          <a:bodyPr wrap="square" rtlCol="0">
            <a:spAutoFit/>
          </a:bodyPr>
          <a:lstStyle/>
          <a:p>
            <a:r>
              <a:rPr kumimoji="1" lang="ja-JP" altLang="en-US" sz="2000" b="1" dirty="0" smtClean="0">
                <a:solidFill>
                  <a:srgbClr val="000000"/>
                </a:solidFill>
                <a:latin typeface="メイリオ"/>
                <a:ea typeface="メイリオ"/>
                <a:cs typeface="メイリオ"/>
              </a:rPr>
              <a:t>ステップ</a:t>
            </a:r>
            <a:r>
              <a:rPr lang="en-US" altLang="ja-JP" sz="2000" b="1" dirty="0">
                <a:solidFill>
                  <a:srgbClr val="000000"/>
                </a:solidFill>
                <a:latin typeface="メイリオ"/>
                <a:ea typeface="メイリオ"/>
                <a:cs typeface="メイリオ"/>
              </a:rPr>
              <a:t>3</a:t>
            </a:r>
            <a:r>
              <a:rPr kumimoji="1" lang="en-US" altLang="ja-JP" sz="2000" b="1" dirty="0" smtClean="0">
                <a:solidFill>
                  <a:srgbClr val="000000"/>
                </a:solidFill>
                <a:latin typeface="メイリオ"/>
                <a:ea typeface="メイリオ"/>
                <a:cs typeface="メイリオ"/>
              </a:rPr>
              <a:t>. </a:t>
            </a:r>
            <a:r>
              <a:rPr kumimoji="1" lang="ja-JP" altLang="en-US" sz="2000" b="1" dirty="0" smtClean="0">
                <a:solidFill>
                  <a:srgbClr val="000000"/>
                </a:solidFill>
                <a:latin typeface="メイリオ"/>
                <a:ea typeface="メイリオ"/>
                <a:cs typeface="メイリオ"/>
              </a:rPr>
              <a:t>大項目の全国平均値を</a:t>
            </a:r>
            <a:r>
              <a:rPr kumimoji="1" lang="en-US" altLang="ja-JP" sz="2000" b="1" dirty="0" smtClean="0">
                <a:solidFill>
                  <a:srgbClr val="000000"/>
                </a:solidFill>
                <a:latin typeface="メイリオ"/>
                <a:ea typeface="メイリオ"/>
                <a:cs typeface="メイリオ"/>
              </a:rPr>
              <a:t>50</a:t>
            </a:r>
            <a:r>
              <a:rPr kumimoji="1" lang="ja-JP" altLang="en-US" sz="2000" b="1" dirty="0" smtClean="0">
                <a:solidFill>
                  <a:srgbClr val="000000"/>
                </a:solidFill>
                <a:latin typeface="メイリオ"/>
                <a:ea typeface="メイリオ"/>
                <a:cs typeface="メイリオ"/>
              </a:rPr>
              <a:t>として、以下の式によって都道府県ごとの偏差値を求める。</a:t>
            </a:r>
            <a:endParaRPr kumimoji="1" lang="ja-JP" altLang="en-US" sz="1600" b="1" dirty="0">
              <a:solidFill>
                <a:srgbClr val="000000"/>
              </a:solidFill>
              <a:latin typeface="メイリオ"/>
              <a:ea typeface="メイリオ"/>
              <a:cs typeface="メイリオ"/>
            </a:endParaRPr>
          </a:p>
        </p:txBody>
      </p:sp>
      <p:sp>
        <p:nvSpPr>
          <p:cNvPr id="13" name="テキスト ボックス 12"/>
          <p:cNvSpPr txBox="1"/>
          <p:nvPr/>
        </p:nvSpPr>
        <p:spPr>
          <a:xfrm>
            <a:off x="457200" y="5317523"/>
            <a:ext cx="8229600" cy="707886"/>
          </a:xfrm>
          <a:prstGeom prst="rect">
            <a:avLst/>
          </a:prstGeom>
          <a:noFill/>
        </p:spPr>
        <p:txBody>
          <a:bodyPr wrap="square" rtlCol="0">
            <a:spAutoFit/>
          </a:bodyPr>
          <a:lstStyle/>
          <a:p>
            <a:r>
              <a:rPr kumimoji="1" lang="ja-JP" altLang="en-US" sz="2000" b="1" dirty="0" smtClean="0">
                <a:solidFill>
                  <a:srgbClr val="000000"/>
                </a:solidFill>
                <a:latin typeface="メイリオ"/>
                <a:ea typeface="メイリオ"/>
                <a:cs typeface="メイリオ"/>
              </a:rPr>
              <a:t>ステップ</a:t>
            </a:r>
            <a:r>
              <a:rPr lang="ja-JP" altLang="ja-JP" sz="2000" b="1" dirty="0" smtClean="0">
                <a:solidFill>
                  <a:srgbClr val="000000"/>
                </a:solidFill>
                <a:latin typeface="メイリオ"/>
                <a:ea typeface="メイリオ"/>
                <a:cs typeface="メイリオ"/>
              </a:rPr>
              <a:t>4</a:t>
            </a:r>
            <a:r>
              <a:rPr kumimoji="1" lang="en-US" altLang="ja-JP" sz="2000" b="1" dirty="0" smtClean="0">
                <a:solidFill>
                  <a:srgbClr val="000000"/>
                </a:solidFill>
                <a:latin typeface="メイリオ"/>
                <a:ea typeface="メイリオ"/>
                <a:cs typeface="メイリオ"/>
              </a:rPr>
              <a:t>. </a:t>
            </a:r>
            <a:r>
              <a:rPr kumimoji="1" lang="ja-JP" altLang="en-US" sz="2000" b="1" dirty="0" smtClean="0">
                <a:solidFill>
                  <a:srgbClr val="000000"/>
                </a:solidFill>
                <a:latin typeface="メイリオ"/>
                <a:ea typeface="メイリオ"/>
                <a:cs typeface="メイリオ"/>
              </a:rPr>
              <a:t>ステップ</a:t>
            </a:r>
            <a:r>
              <a:rPr lang="en-US" altLang="ja-JP" sz="2000" b="1" dirty="0" smtClean="0">
                <a:solidFill>
                  <a:srgbClr val="000000"/>
                </a:solidFill>
                <a:latin typeface="メイリオ"/>
                <a:ea typeface="メイリオ"/>
                <a:cs typeface="メイリオ"/>
              </a:rPr>
              <a:t>3</a:t>
            </a:r>
            <a:r>
              <a:rPr lang="ja-JP" altLang="en-US" sz="2000" b="1" dirty="0" smtClean="0">
                <a:solidFill>
                  <a:srgbClr val="000000"/>
                </a:solidFill>
                <a:latin typeface="メイリオ"/>
                <a:ea typeface="メイリオ"/>
                <a:cs typeface="メイリオ"/>
              </a:rPr>
              <a:t>で求めた大項目ごとの偏差値をレーダーチャートに描画がする。</a:t>
            </a:r>
            <a:endParaRPr kumimoji="1" lang="ja-JP" altLang="en-US" sz="1600" b="1" dirty="0">
              <a:solidFill>
                <a:srgbClr val="000000"/>
              </a:solidFill>
              <a:latin typeface="メイリオ"/>
              <a:ea typeface="メイリオ"/>
              <a:cs typeface="メイリオ"/>
            </a:endParaRPr>
          </a:p>
        </p:txBody>
      </p:sp>
      <p:pic>
        <p:nvPicPr>
          <p:cNvPr id="3" name="図 2" descr="stat_標準偏差.pdf"/>
          <p:cNvPicPr>
            <a:picLocks noChangeAspect="1"/>
          </p:cNvPicPr>
          <p:nvPr/>
        </p:nvPicPr>
        <p:blipFill rotWithShape="1">
          <a:blip r:embed="rId2">
            <a:extLst>
              <a:ext uri="{28A0092B-C50C-407E-A947-70E740481C1C}">
                <a14:useLocalDpi xmlns:a14="http://schemas.microsoft.com/office/drawing/2010/main" val="0"/>
              </a:ext>
            </a:extLst>
          </a:blip>
          <a:srcRect l="4484" r="7768"/>
          <a:stretch/>
        </p:blipFill>
        <p:spPr>
          <a:xfrm>
            <a:off x="685539" y="3736997"/>
            <a:ext cx="7772923" cy="1507454"/>
          </a:xfrm>
          <a:prstGeom prst="rect">
            <a:avLst/>
          </a:prstGeom>
        </p:spPr>
      </p:pic>
      <p:sp>
        <p:nvSpPr>
          <p:cNvPr id="14" name="正方形/長方形 13"/>
          <p:cNvSpPr/>
          <p:nvPr/>
        </p:nvSpPr>
        <p:spPr>
          <a:xfrm>
            <a:off x="685539" y="3736997"/>
            <a:ext cx="7772923" cy="1385132"/>
          </a:xfrm>
          <a:prstGeom prst="rect">
            <a:avLst/>
          </a:prstGeom>
          <a:noFill/>
          <a:ln>
            <a:solidFill>
              <a:srgbClr val="10253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15" name="図形グループ 14"/>
          <p:cNvGrpSpPr/>
          <p:nvPr/>
        </p:nvGrpSpPr>
        <p:grpSpPr>
          <a:xfrm>
            <a:off x="0" y="0"/>
            <a:ext cx="9144000" cy="292493"/>
            <a:chOff x="0" y="19189"/>
            <a:chExt cx="9144000" cy="292493"/>
          </a:xfrm>
        </p:grpSpPr>
        <p:sp>
          <p:nvSpPr>
            <p:cNvPr id="16" name="正方形/長方形 15"/>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8" name="図形グループ 17"/>
          <p:cNvGrpSpPr/>
          <p:nvPr/>
        </p:nvGrpSpPr>
        <p:grpSpPr>
          <a:xfrm>
            <a:off x="0" y="6581163"/>
            <a:ext cx="9144000" cy="276837"/>
            <a:chOff x="0" y="6054912"/>
            <a:chExt cx="9144000" cy="276837"/>
          </a:xfrm>
        </p:grpSpPr>
        <p:sp>
          <p:nvSpPr>
            <p:cNvPr id="19" name="正方形/長方形 18"/>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5415578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latin typeface="+mj-ea"/>
              </a:rPr>
              <a:t>使用した政府統計データ</a:t>
            </a:r>
            <a:endParaRPr kumimoji="1" lang="ja-JP" altLang="en-US" sz="4000" b="1" dirty="0">
              <a:latin typeface="+mj-ea"/>
            </a:endParaRPr>
          </a:p>
        </p:txBody>
      </p:sp>
      <p:graphicFrame>
        <p:nvGraphicFramePr>
          <p:cNvPr id="10" name="コンテンツ プレースホルダー 9"/>
          <p:cNvGraphicFramePr>
            <a:graphicFrameLocks noGrp="1"/>
          </p:cNvGraphicFramePr>
          <p:nvPr>
            <p:ph idx="1"/>
            <p:extLst>
              <p:ext uri="{D42A27DB-BD31-4B8C-83A1-F6EECF244321}">
                <p14:modId xmlns:p14="http://schemas.microsoft.com/office/powerpoint/2010/main" val="3879947411"/>
              </p:ext>
            </p:extLst>
          </p:nvPr>
        </p:nvGraphicFramePr>
        <p:xfrm>
          <a:off x="179464" y="1311544"/>
          <a:ext cx="8779898" cy="5121930"/>
        </p:xfrm>
        <a:graphic>
          <a:graphicData uri="http://schemas.openxmlformats.org/drawingml/2006/table">
            <a:tbl>
              <a:tblPr/>
              <a:tblGrid>
                <a:gridCol w="2089624"/>
                <a:gridCol w="4489826"/>
                <a:gridCol w="2200448"/>
              </a:tblGrid>
              <a:tr h="231499">
                <a:tc>
                  <a:txBody>
                    <a:bodyPr/>
                    <a:lstStyle/>
                    <a:p>
                      <a:pPr algn="l" fontAlgn="b"/>
                      <a:r>
                        <a:rPr lang="ja-JP" altLang="en-US" sz="1000" b="0" i="0" u="none" strike="noStrike" dirty="0">
                          <a:solidFill>
                            <a:srgbClr val="000000"/>
                          </a:solidFill>
                          <a:effectLst/>
                          <a:latin typeface="メイリオ"/>
                          <a:ea typeface="メイリオ"/>
                          <a:cs typeface="メイリオ"/>
                        </a:rPr>
                        <a:t>大項目</a:t>
                      </a:r>
                    </a:p>
                  </a:txBody>
                  <a:tcPr marL="10261" marR="10261" marT="1026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000000"/>
                          </a:solidFill>
                          <a:effectLst/>
                          <a:latin typeface="メイリオ"/>
                          <a:ea typeface="メイリオ"/>
                          <a:cs typeface="メイリオ"/>
                        </a:rPr>
                        <a:t>小項目</a:t>
                      </a:r>
                    </a:p>
                  </a:txBody>
                  <a:tcPr marL="10261" marR="10261" marT="1026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000000"/>
                          </a:solidFill>
                          <a:effectLst/>
                          <a:latin typeface="メイリオ"/>
                          <a:ea typeface="メイリオ"/>
                          <a:cs typeface="メイリオ"/>
                        </a:rPr>
                        <a:t>必要な統計資料</a:t>
                      </a:r>
                    </a:p>
                  </a:txBody>
                  <a:tcPr marL="10261" marR="10261" marT="1026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7063">
                <a:tc>
                  <a:txBody>
                    <a:bodyPr/>
                    <a:lstStyle/>
                    <a:p>
                      <a:pPr algn="l" fontAlgn="b"/>
                      <a:r>
                        <a:rPr lang="ja-JP" altLang="en-US" sz="1000" b="0" i="0" u="none" strike="noStrike" dirty="0">
                          <a:solidFill>
                            <a:srgbClr val="222222"/>
                          </a:solidFill>
                          <a:effectLst/>
                          <a:latin typeface="メイリオ"/>
                          <a:ea typeface="メイリオ"/>
                          <a:cs typeface="メイリオ"/>
                        </a:rPr>
                        <a:t>医療・福祉（</a:t>
                      </a:r>
                      <a:r>
                        <a:rPr lang="en-US" altLang="ja-JP" sz="1000" b="0" i="0" u="none" strike="noStrike" dirty="0">
                          <a:solidFill>
                            <a:srgbClr val="222222"/>
                          </a:solidFill>
                          <a:effectLst/>
                          <a:latin typeface="メイリオ"/>
                          <a:ea typeface="メイリオ"/>
                          <a:cs typeface="メイリオ"/>
                        </a:rPr>
                        <a:t>1</a:t>
                      </a:r>
                      <a:r>
                        <a:rPr lang="ja-JP" altLang="en-US" sz="1000" b="0" i="0" u="none" strike="noStrike" dirty="0">
                          <a:solidFill>
                            <a:srgbClr val="222222"/>
                          </a:solidFill>
                          <a:effectLst/>
                          <a:latin typeface="メイリオ"/>
                          <a:ea typeface="メイリオ"/>
                          <a:cs typeface="メイリオ"/>
                        </a:rPr>
                        <a:t>）</a:t>
                      </a:r>
                    </a:p>
                  </a:txBody>
                  <a:tcPr marL="10261" marR="10261" marT="1026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altLang="ja-JP" sz="1000" b="0" i="0" u="none" strike="noStrike">
                          <a:solidFill>
                            <a:srgbClr val="222222"/>
                          </a:solidFill>
                          <a:effectLst/>
                          <a:latin typeface="メイリオ"/>
                          <a:ea typeface="メイリオ"/>
                          <a:cs typeface="メイリオ"/>
                        </a:rPr>
                        <a:t>BMI</a:t>
                      </a:r>
                      <a:r>
                        <a:rPr lang="ja-JP" altLang="en-US" sz="1000" b="0" i="0" u="none" strike="noStrike">
                          <a:solidFill>
                            <a:srgbClr val="222222"/>
                          </a:solidFill>
                          <a:effectLst/>
                          <a:latin typeface="メイリオ"/>
                          <a:ea typeface="メイリオ"/>
                          <a:cs typeface="メイリオ"/>
                        </a:rPr>
                        <a:t>の平均値（男女）</a:t>
                      </a:r>
                    </a:p>
                  </a:txBody>
                  <a:tcPr marL="10261" marR="10261" marT="1026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w="19050" cap="flat" cmpd="sng" algn="ctr">
                      <a:solidFill>
                        <a:srgbClr val="000000"/>
                      </a:solidFill>
                      <a:prstDash val="solid"/>
                      <a:round/>
                      <a:headEnd type="none" w="med" len="med"/>
                      <a:tailEnd type="none" w="med" len="med"/>
                    </a:lnT>
                    <a:lnB>
                      <a:noFill/>
                    </a:lnB>
                  </a:tcPr>
                </a:tc>
              </a:tr>
              <a:tr h="217063">
                <a:tc>
                  <a:txBody>
                    <a:bodyPr/>
                    <a:lstStyle/>
                    <a:p>
                      <a:pPr algn="l" fontAlgn="b"/>
                      <a:endParaRPr lang="ja-JP" altLang="en-US" sz="1000" b="0" i="0" u="none" strike="noStrike" dirty="0">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人口</a:t>
                      </a:r>
                      <a:r>
                        <a:rPr lang="en-US" altLang="ja-JP" sz="1000" b="0" i="0" u="none" strike="noStrike">
                          <a:solidFill>
                            <a:srgbClr val="222222"/>
                          </a:solidFill>
                          <a:effectLst/>
                          <a:latin typeface="メイリオ"/>
                          <a:ea typeface="メイリオ"/>
                          <a:cs typeface="メイリオ"/>
                        </a:rPr>
                        <a:t>10</a:t>
                      </a:r>
                      <a:r>
                        <a:rPr lang="ja-JP" altLang="en-US" sz="1000" b="0" i="0" u="none" strike="noStrike">
                          <a:solidFill>
                            <a:srgbClr val="222222"/>
                          </a:solidFill>
                          <a:effectLst/>
                          <a:latin typeface="メイリオ"/>
                          <a:ea typeface="メイリオ"/>
                          <a:cs typeface="メイリオ"/>
                        </a:rPr>
                        <a:t>万人対病院数 </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年医療施設調査</a:t>
                      </a:r>
                    </a:p>
                  </a:txBody>
                  <a:tcPr marL="10261" marR="10261" marT="10261" marB="0" anchor="ctr">
                    <a:lnL>
                      <a:noFill/>
                    </a:lnL>
                    <a:lnR>
                      <a:noFill/>
                    </a:lnR>
                    <a:lnT>
                      <a:noFill/>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一人当たり医療費</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23</a:t>
                      </a:r>
                      <a:r>
                        <a:rPr lang="ja-JP" altLang="en-US" sz="1000" b="0" i="0" u="none" strike="noStrike">
                          <a:solidFill>
                            <a:srgbClr val="000000"/>
                          </a:solidFill>
                          <a:effectLst/>
                          <a:latin typeface="メイリオ"/>
                          <a:ea typeface="メイリオ"/>
                          <a:cs typeface="メイリオ"/>
                        </a:rPr>
                        <a:t>年国民医療費</a:t>
                      </a:r>
                    </a:p>
                  </a:txBody>
                  <a:tcPr marL="10261" marR="10261" marT="10261" marB="0" anchor="ctr">
                    <a:lnL>
                      <a:noFill/>
                    </a:lnL>
                    <a:lnR>
                      <a:noFill/>
                    </a:lnR>
                    <a:lnT>
                      <a:noFill/>
                    </a:lnT>
                    <a:lnB>
                      <a:noFill/>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222222"/>
                          </a:solidFill>
                          <a:effectLst/>
                          <a:latin typeface="メイリオ"/>
                          <a:ea typeface="メイリオ"/>
                          <a:cs typeface="メイリオ"/>
                        </a:rPr>
                        <a:t>人口</a:t>
                      </a:r>
                      <a:r>
                        <a:rPr lang="en-US" altLang="ja-JP" sz="1000" b="0" i="0" u="none" strike="noStrike">
                          <a:solidFill>
                            <a:srgbClr val="222222"/>
                          </a:solidFill>
                          <a:effectLst/>
                          <a:latin typeface="メイリオ"/>
                          <a:ea typeface="メイリオ"/>
                          <a:cs typeface="メイリオ"/>
                        </a:rPr>
                        <a:t>10</a:t>
                      </a:r>
                      <a:r>
                        <a:rPr lang="ja-JP" altLang="en-US" sz="1000" b="0" i="0" u="none" strike="noStrike">
                          <a:solidFill>
                            <a:srgbClr val="222222"/>
                          </a:solidFill>
                          <a:effectLst/>
                          <a:latin typeface="メイリオ"/>
                          <a:ea typeface="メイリオ"/>
                          <a:cs typeface="メイリオ"/>
                        </a:rPr>
                        <a:t>万人対生活保護被保護実人数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年被保護者調査</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労働・雇用・経済（</a:t>
                      </a:r>
                      <a:r>
                        <a:rPr lang="en-US" altLang="ja-JP" sz="1000" b="0" i="0" u="none" strike="noStrike">
                          <a:solidFill>
                            <a:srgbClr val="000000"/>
                          </a:solidFill>
                          <a:effectLst/>
                          <a:latin typeface="メイリオ"/>
                          <a:ea typeface="メイリオ"/>
                          <a:cs typeface="メイリオ"/>
                        </a:rPr>
                        <a:t>2</a:t>
                      </a:r>
                      <a:r>
                        <a:rPr lang="ja-JP" altLang="en-US" sz="1000" b="0" i="0" u="none" strike="noStrike">
                          <a:solidFill>
                            <a:srgbClr val="000000"/>
                          </a:solidFill>
                          <a:effectLst/>
                          <a:latin typeface="メイリオ"/>
                          <a:ea typeface="メイリオ"/>
                          <a:cs typeface="メイリオ"/>
                        </a:rPr>
                        <a:t>）</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完全失業率</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22</a:t>
                      </a:r>
                      <a:r>
                        <a:rPr lang="ja-JP" altLang="en-US" sz="1000" b="0" i="0" u="none" strike="noStrike">
                          <a:solidFill>
                            <a:srgbClr val="000000"/>
                          </a:solidFill>
                          <a:effectLst/>
                          <a:latin typeface="メイリオ"/>
                          <a:ea typeface="メイリオ"/>
                          <a:cs typeface="メイリオ"/>
                        </a:rPr>
                        <a:t>年国勢調査</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222222"/>
                          </a:solidFill>
                          <a:effectLst/>
                          <a:latin typeface="メイリオ"/>
                          <a:ea typeface="メイリオ"/>
                          <a:cs typeface="メイリオ"/>
                        </a:rPr>
                        <a:t>最低賃金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25</a:t>
                      </a:r>
                      <a:r>
                        <a:rPr lang="ja-JP" altLang="en-US" sz="1000" b="0" i="0" u="none" strike="noStrike" dirty="0">
                          <a:solidFill>
                            <a:srgbClr val="000000"/>
                          </a:solidFill>
                          <a:effectLst/>
                          <a:latin typeface="メイリオ"/>
                          <a:ea typeface="メイリオ"/>
                          <a:cs typeface="メイリオ"/>
                        </a:rPr>
                        <a:t>年地域別最低</a:t>
                      </a:r>
                      <a:r>
                        <a:rPr lang="ja-JP" altLang="en-US" sz="1000" b="0" i="0" u="none" strike="noStrike" dirty="0" smtClean="0">
                          <a:solidFill>
                            <a:srgbClr val="000000"/>
                          </a:solidFill>
                          <a:effectLst/>
                          <a:latin typeface="メイリオ"/>
                          <a:ea typeface="メイリオ"/>
                          <a:cs typeface="メイリオ"/>
                        </a:rPr>
                        <a:t>賃金全国</a:t>
                      </a:r>
                      <a:r>
                        <a:rPr lang="ja-JP" altLang="en-US" sz="1000" b="0" i="0" u="none" strike="noStrike" dirty="0">
                          <a:solidFill>
                            <a:srgbClr val="000000"/>
                          </a:solidFill>
                          <a:effectLst/>
                          <a:latin typeface="メイリオ"/>
                          <a:ea typeface="メイリオ"/>
                          <a:cs typeface="メイリオ"/>
                        </a:rPr>
                        <a:t>一覧</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生活習慣（</a:t>
                      </a:r>
                      <a:r>
                        <a:rPr lang="en-US" altLang="ja-JP" sz="1000" b="0" i="0" u="none" strike="noStrike">
                          <a:solidFill>
                            <a:srgbClr val="000000"/>
                          </a:solidFill>
                          <a:effectLst/>
                          <a:latin typeface="メイリオ"/>
                          <a:ea typeface="メイリオ"/>
                          <a:cs typeface="メイリオ"/>
                        </a:rPr>
                        <a:t>3</a:t>
                      </a:r>
                      <a:r>
                        <a:rPr lang="ja-JP" altLang="en-US" sz="1000" b="0" i="0" u="none" strike="noStrike">
                          <a:solidFill>
                            <a:srgbClr val="000000"/>
                          </a:solidFill>
                          <a:effectLst/>
                          <a:latin typeface="メイリオ"/>
                          <a:ea typeface="メイリオ"/>
                          <a:cs typeface="メイリオ"/>
                        </a:rPr>
                        <a:t>）</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野菜摂取量の平均値（男女） </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dirty="0">
                          <a:solidFill>
                            <a:srgbClr val="222222"/>
                          </a:solidFill>
                          <a:effectLst/>
                          <a:latin typeface="メイリオ"/>
                          <a:ea typeface="メイリオ"/>
                          <a:cs typeface="メイリオ"/>
                        </a:rPr>
                        <a:t>食塩摂取量の平均値（男女） </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a:noFill/>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歩数の平均値（男女） </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a:noFill/>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習慣的な喫煙者の割合（男女） </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a:noFill/>
                    </a:lnT>
                    <a:lnB>
                      <a:noFill/>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222222"/>
                          </a:solidFill>
                          <a:effectLst/>
                          <a:latin typeface="メイリオ"/>
                          <a:ea typeface="メイリオ"/>
                          <a:cs typeface="メイリオ"/>
                        </a:rPr>
                        <a:t>飲酒者の割合（男女）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24</a:t>
                      </a:r>
                      <a:r>
                        <a:rPr lang="ja-JP" altLang="en-US" sz="1000" b="0" i="0" u="none" strike="noStrike">
                          <a:solidFill>
                            <a:srgbClr val="000000"/>
                          </a:solidFill>
                          <a:effectLst/>
                          <a:latin typeface="メイリオ"/>
                          <a:ea typeface="メイリオ"/>
                          <a:cs typeface="メイリオ"/>
                        </a:rPr>
                        <a:t>年国民栄養健康調査</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教育・ヘルスリテラシー（</a:t>
                      </a:r>
                      <a:r>
                        <a:rPr lang="en-US" altLang="ja-JP" sz="1000" b="0" i="0" u="none" strike="noStrike">
                          <a:solidFill>
                            <a:srgbClr val="000000"/>
                          </a:solidFill>
                          <a:effectLst/>
                          <a:latin typeface="メイリオ"/>
                          <a:ea typeface="メイリオ"/>
                          <a:cs typeface="メイリオ"/>
                        </a:rPr>
                        <a:t>4</a:t>
                      </a:r>
                      <a:r>
                        <a:rPr lang="ja-JP" altLang="en-US" sz="1000" b="0" i="0" u="none" strike="noStrike">
                          <a:solidFill>
                            <a:srgbClr val="000000"/>
                          </a:solidFill>
                          <a:effectLst/>
                          <a:latin typeface="メイリオ"/>
                          <a:ea typeface="メイリオ"/>
                          <a:cs typeface="メイリオ"/>
                        </a:rPr>
                        <a:t>）</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最終学歴人口（大学・大学院）の割合 </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22</a:t>
                      </a:r>
                      <a:r>
                        <a:rPr lang="ja-JP" altLang="en-US" sz="1000" b="0" i="0" u="none" strike="noStrike">
                          <a:solidFill>
                            <a:srgbClr val="000000"/>
                          </a:solidFill>
                          <a:effectLst/>
                          <a:latin typeface="メイリオ"/>
                          <a:ea typeface="メイリオ"/>
                          <a:cs typeface="メイリオ"/>
                        </a:rPr>
                        <a:t>年国勢調査</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en-US" altLang="ja-JP" sz="1000" b="0" i="0" u="none" strike="noStrike">
                          <a:solidFill>
                            <a:srgbClr val="222222"/>
                          </a:solidFill>
                          <a:effectLst/>
                          <a:latin typeface="メイリオ"/>
                          <a:ea typeface="メイリオ"/>
                          <a:cs typeface="メイリオ"/>
                        </a:rPr>
                        <a:t>10</a:t>
                      </a:r>
                      <a:r>
                        <a:rPr lang="ja-JP" altLang="en-US" sz="1000" b="0" i="0" u="none" strike="noStrike">
                          <a:solidFill>
                            <a:srgbClr val="222222"/>
                          </a:solidFill>
                          <a:effectLst/>
                          <a:latin typeface="メイリオ"/>
                          <a:ea typeface="メイリオ"/>
                          <a:cs typeface="メイリオ"/>
                        </a:rPr>
                        <a:t>万人対未就学人口 </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12</a:t>
                      </a:r>
                      <a:r>
                        <a:rPr lang="ja-JP" altLang="en-US" sz="1000" b="0" i="0" u="none" strike="noStrike">
                          <a:solidFill>
                            <a:srgbClr val="000000"/>
                          </a:solidFill>
                          <a:effectLst/>
                          <a:latin typeface="メイリオ"/>
                          <a:ea typeface="メイリオ"/>
                          <a:cs typeface="メイリオ"/>
                        </a:rPr>
                        <a:t>年国勢調査</a:t>
                      </a:r>
                    </a:p>
                  </a:txBody>
                  <a:tcPr marL="10261" marR="10261" marT="10261" marB="0" anchor="ctr">
                    <a:lnL>
                      <a:noFill/>
                    </a:lnL>
                    <a:lnR>
                      <a:noFill/>
                    </a:lnR>
                    <a:lnT>
                      <a:noFill/>
                    </a:lnT>
                    <a:lnB>
                      <a:noFill/>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222222"/>
                          </a:solidFill>
                          <a:effectLst/>
                          <a:latin typeface="メイリオ"/>
                          <a:ea typeface="メイリオ"/>
                          <a:cs typeface="メイリオ"/>
                        </a:rPr>
                        <a:t>健康医療サービス関連のボランティア参加率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23</a:t>
                      </a:r>
                      <a:r>
                        <a:rPr lang="ja-JP" altLang="en-US" sz="1000" b="0" i="0" u="none" strike="noStrike" dirty="0">
                          <a:solidFill>
                            <a:srgbClr val="000000"/>
                          </a:solidFill>
                          <a:effectLst/>
                          <a:latin typeface="メイリオ"/>
                          <a:ea typeface="メイリオ"/>
                          <a:cs typeface="メイリオ"/>
                        </a:rPr>
                        <a:t>年社会生活基本調査</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所得・社会的地位（</a:t>
                      </a:r>
                      <a:r>
                        <a:rPr lang="en-US" altLang="ja-JP" sz="1000" b="0" i="0" u="none" strike="noStrike">
                          <a:solidFill>
                            <a:srgbClr val="000000"/>
                          </a:solidFill>
                          <a:effectLst/>
                          <a:latin typeface="メイリオ"/>
                          <a:ea typeface="メイリオ"/>
                          <a:cs typeface="メイリオ"/>
                        </a:rPr>
                        <a:t>5</a:t>
                      </a:r>
                      <a:r>
                        <a:rPr lang="ja-JP" altLang="en-US" sz="1000" b="0" i="0" u="none" strike="noStrike">
                          <a:solidFill>
                            <a:srgbClr val="000000"/>
                          </a:solidFill>
                          <a:effectLst/>
                          <a:latin typeface="メイリオ"/>
                          <a:ea typeface="メイリオ"/>
                          <a:cs typeface="メイリオ"/>
                        </a:rPr>
                        <a:t>）</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一人当たり県民所得 </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23</a:t>
                      </a:r>
                      <a:r>
                        <a:rPr lang="ja-JP" altLang="en-US" sz="1000" b="0" i="0" u="none" strike="noStrike">
                          <a:solidFill>
                            <a:srgbClr val="000000"/>
                          </a:solidFill>
                          <a:effectLst/>
                          <a:latin typeface="メイリオ"/>
                          <a:ea typeface="メイリオ"/>
                          <a:cs typeface="メイリオ"/>
                        </a:rPr>
                        <a:t>年県民経済計算年報</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r>
              <a:tr h="217063">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en-US" altLang="ja-JP" sz="1000" b="0" i="0" u="none" strike="noStrike">
                          <a:solidFill>
                            <a:srgbClr val="222222"/>
                          </a:solidFill>
                          <a:effectLst/>
                          <a:latin typeface="メイリオ"/>
                          <a:ea typeface="メイリオ"/>
                          <a:cs typeface="メイリオ"/>
                        </a:rPr>
                        <a:t>10</a:t>
                      </a:r>
                      <a:r>
                        <a:rPr lang="ja-JP" altLang="en-US" sz="1000" b="0" i="0" u="none" strike="noStrike">
                          <a:solidFill>
                            <a:srgbClr val="222222"/>
                          </a:solidFill>
                          <a:effectLst/>
                          <a:latin typeface="メイリオ"/>
                          <a:ea typeface="メイリオ"/>
                          <a:cs typeface="メイリオ"/>
                        </a:rPr>
                        <a:t>万人対有配偶人口</a:t>
                      </a: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22</a:t>
                      </a:r>
                      <a:r>
                        <a:rPr lang="ja-JP" altLang="en-US" sz="1000" b="0" i="0" u="none" strike="noStrike">
                          <a:solidFill>
                            <a:srgbClr val="000000"/>
                          </a:solidFill>
                          <a:effectLst/>
                          <a:latin typeface="メイリオ"/>
                          <a:ea typeface="メイリオ"/>
                          <a:cs typeface="メイリオ"/>
                        </a:rPr>
                        <a:t>年国勢調査</a:t>
                      </a:r>
                    </a:p>
                  </a:txBody>
                  <a:tcPr marL="10261" marR="10261" marT="10261" marB="0" anchor="ctr">
                    <a:lnL>
                      <a:noFill/>
                    </a:lnL>
                    <a:lnR>
                      <a:noFill/>
                    </a:lnR>
                    <a:lnT>
                      <a:noFill/>
                    </a:lnT>
                    <a:lnB>
                      <a:noFill/>
                    </a:lnB>
                  </a:tcPr>
                </a:tc>
              </a:tr>
              <a:tr h="217063">
                <a:tc>
                  <a:txBody>
                    <a:bodyPr/>
                    <a:lstStyle/>
                    <a:p>
                      <a:pPr algn="l" fontAlgn="b"/>
                      <a:r>
                        <a:rPr lang="ja-JP" altLang="en-US" sz="1000" b="0" i="0" u="none" strike="noStrike">
                          <a:solidFill>
                            <a:srgbClr val="000000"/>
                          </a:solidFill>
                          <a:effectLst/>
                          <a:latin typeface="メイリオ"/>
                          <a:ea typeface="メイリオ"/>
                          <a:cs typeface="メイリオ"/>
                        </a:rPr>
                        <a:t>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a:solidFill>
                            <a:srgbClr val="222222"/>
                          </a:solidFill>
                          <a:effectLst/>
                          <a:latin typeface="メイリオ"/>
                          <a:ea typeface="メイリオ"/>
                          <a:cs typeface="メイリオ"/>
                        </a:rPr>
                        <a:t>世帯数あたり母子もしくは家族世帯数 </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22</a:t>
                      </a:r>
                      <a:r>
                        <a:rPr lang="ja-JP" altLang="en-US" sz="1000" b="0" i="0" u="none" strike="noStrike" dirty="0">
                          <a:solidFill>
                            <a:srgbClr val="000000"/>
                          </a:solidFill>
                          <a:effectLst/>
                          <a:latin typeface="メイリオ"/>
                          <a:ea typeface="メイリオ"/>
                          <a:cs typeface="メイリオ"/>
                        </a:rPr>
                        <a:t>年国勢調査</a:t>
                      </a:r>
                    </a:p>
                  </a:txBody>
                  <a:tcPr marL="10261" marR="10261" marT="10261" marB="0" anchor="ctr">
                    <a:lnL>
                      <a:noFill/>
                    </a:lnL>
                    <a:lnR>
                      <a:noFill/>
                    </a:lnR>
                    <a:lnT>
                      <a:noFill/>
                    </a:lnT>
                    <a:lnB w="6350" cap="flat" cmpd="sng" algn="ctr">
                      <a:solidFill>
                        <a:srgbClr val="000000"/>
                      </a:solidFill>
                      <a:prstDash val="solid"/>
                      <a:round/>
                      <a:headEnd type="none" w="med" len="med"/>
                      <a:tailEnd type="none" w="med" len="med"/>
                    </a:lnB>
                  </a:tcPr>
                </a:tc>
              </a:tr>
              <a:tr h="355392">
                <a:tc>
                  <a:txBody>
                    <a:bodyPr/>
                    <a:lstStyle/>
                    <a:p>
                      <a:pPr algn="l" fontAlgn="b"/>
                      <a:r>
                        <a:rPr lang="ja-JP" altLang="en-US" sz="1000" b="0" i="0" u="none" strike="noStrike">
                          <a:solidFill>
                            <a:srgbClr val="000000"/>
                          </a:solidFill>
                          <a:effectLst/>
                          <a:latin typeface="メイリオ"/>
                          <a:ea typeface="メイリオ"/>
                          <a:cs typeface="メイリオ"/>
                        </a:rPr>
                        <a:t>生活時間・ストレス（</a:t>
                      </a:r>
                      <a:r>
                        <a:rPr lang="en-US" altLang="ja-JP" sz="1000" b="0" i="0" u="none" strike="noStrike">
                          <a:solidFill>
                            <a:srgbClr val="000000"/>
                          </a:solidFill>
                          <a:effectLst/>
                          <a:latin typeface="メイリオ"/>
                          <a:ea typeface="メイリオ"/>
                          <a:cs typeface="メイリオ"/>
                        </a:rPr>
                        <a:t>6</a:t>
                      </a:r>
                      <a:r>
                        <a:rPr lang="ja-JP" altLang="en-US" sz="1000" b="0" i="0" u="none" strike="noStrike">
                          <a:solidFill>
                            <a:srgbClr val="000000"/>
                          </a:solidFill>
                          <a:effectLst/>
                          <a:latin typeface="メイリオ"/>
                          <a:ea typeface="メイリオ"/>
                          <a:cs typeface="メイリオ"/>
                        </a:rPr>
                        <a:t>）</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dirty="0">
                          <a:solidFill>
                            <a:srgbClr val="222222"/>
                          </a:solidFill>
                          <a:effectLst/>
                          <a:latin typeface="メイリオ"/>
                          <a:ea typeface="メイリオ"/>
                          <a:cs typeface="メイリオ"/>
                        </a:rPr>
                        <a:t>一次活動（生理的）＋二次活動（社会的）と三次活動（自由時間）の比率（男女）</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000" b="0" i="0" u="none" strike="noStrike">
                          <a:solidFill>
                            <a:srgbClr val="000000"/>
                          </a:solidFill>
                          <a:effectLst/>
                          <a:latin typeface="メイリオ"/>
                          <a:ea typeface="メイリオ"/>
                          <a:cs typeface="メイリオ"/>
                        </a:rPr>
                        <a:t>平成</a:t>
                      </a:r>
                      <a:r>
                        <a:rPr lang="en-US" altLang="ja-JP" sz="1000" b="0" i="0" u="none" strike="noStrike">
                          <a:solidFill>
                            <a:srgbClr val="000000"/>
                          </a:solidFill>
                          <a:effectLst/>
                          <a:latin typeface="メイリオ"/>
                          <a:ea typeface="メイリオ"/>
                          <a:cs typeface="メイリオ"/>
                        </a:rPr>
                        <a:t>23</a:t>
                      </a:r>
                      <a:r>
                        <a:rPr lang="ja-JP" altLang="en-US" sz="1000" b="0" i="0" u="none" strike="noStrike">
                          <a:solidFill>
                            <a:srgbClr val="000000"/>
                          </a:solidFill>
                          <a:effectLst/>
                          <a:latin typeface="メイリオ"/>
                          <a:ea typeface="メイリオ"/>
                          <a:cs typeface="メイリオ"/>
                        </a:rPr>
                        <a:t>年社会生活基本調査</a:t>
                      </a:r>
                    </a:p>
                  </a:txBody>
                  <a:tcPr marL="10261" marR="10261" marT="10261" marB="0" anchor="ctr">
                    <a:lnL>
                      <a:noFill/>
                    </a:lnL>
                    <a:lnR>
                      <a:noFill/>
                    </a:lnR>
                    <a:lnT w="6350" cap="flat" cmpd="sng" algn="ctr">
                      <a:solidFill>
                        <a:srgbClr val="000000"/>
                      </a:solidFill>
                      <a:prstDash val="solid"/>
                      <a:round/>
                      <a:headEnd type="none" w="med" len="med"/>
                      <a:tailEnd type="none" w="med" len="med"/>
                    </a:lnT>
                    <a:lnB>
                      <a:noFill/>
                    </a:lnB>
                  </a:tcPr>
                </a:tc>
              </a:tr>
              <a:tr h="211242">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dirty="0">
                          <a:solidFill>
                            <a:srgbClr val="222222"/>
                          </a:solidFill>
                          <a:effectLst/>
                          <a:latin typeface="メイリオ"/>
                          <a:ea typeface="メイリオ"/>
                          <a:cs typeface="メイリオ"/>
                        </a:rPr>
                        <a:t>通勤・通学の平均時間（男女） </a:t>
                      </a:r>
                    </a:p>
                  </a:txBody>
                  <a:tcPr marL="10261" marR="10261" marT="10261" marB="0" anchor="ctr">
                    <a:lnL>
                      <a:noFill/>
                    </a:lnL>
                    <a:lnR>
                      <a:noFill/>
                    </a:lnR>
                    <a:lnT>
                      <a:noFill/>
                    </a:lnT>
                    <a:lnB>
                      <a:noFill/>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23</a:t>
                      </a:r>
                      <a:r>
                        <a:rPr lang="ja-JP" altLang="en-US" sz="1000" b="0" i="0" u="none" strike="noStrike" dirty="0">
                          <a:solidFill>
                            <a:srgbClr val="000000"/>
                          </a:solidFill>
                          <a:effectLst/>
                          <a:latin typeface="メイリオ"/>
                          <a:ea typeface="メイリオ"/>
                          <a:cs typeface="メイリオ"/>
                        </a:rPr>
                        <a:t>年社会生活基本調査</a:t>
                      </a:r>
                    </a:p>
                  </a:txBody>
                  <a:tcPr marL="10261" marR="10261" marT="10261" marB="0" anchor="ctr">
                    <a:lnL>
                      <a:noFill/>
                    </a:lnL>
                    <a:lnR>
                      <a:noFill/>
                    </a:lnR>
                    <a:lnT>
                      <a:noFill/>
                    </a:lnT>
                    <a:lnB>
                      <a:noFill/>
                    </a:lnB>
                  </a:tcPr>
                </a:tc>
              </a:tr>
              <a:tr h="211242">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介護・看護・育児の平均時間（男女） </a:t>
                      </a:r>
                    </a:p>
                  </a:txBody>
                  <a:tcPr marL="10261" marR="10261" marT="10261" marB="0" anchor="ctr">
                    <a:lnL>
                      <a:noFill/>
                    </a:lnL>
                    <a:lnR>
                      <a:noFill/>
                    </a:lnR>
                    <a:lnT>
                      <a:noFill/>
                    </a:lnT>
                    <a:lnB>
                      <a:noFill/>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23</a:t>
                      </a:r>
                      <a:r>
                        <a:rPr lang="ja-JP" altLang="en-US" sz="1000" b="0" i="0" u="none" strike="noStrike" dirty="0">
                          <a:solidFill>
                            <a:srgbClr val="000000"/>
                          </a:solidFill>
                          <a:effectLst/>
                          <a:latin typeface="メイリオ"/>
                          <a:ea typeface="メイリオ"/>
                          <a:cs typeface="メイリオ"/>
                        </a:rPr>
                        <a:t>年社会生活基本調査</a:t>
                      </a:r>
                    </a:p>
                  </a:txBody>
                  <a:tcPr marL="10261" marR="10261" marT="10261" marB="0" anchor="ctr">
                    <a:lnL>
                      <a:noFill/>
                    </a:lnL>
                    <a:lnR>
                      <a:noFill/>
                    </a:lnR>
                    <a:lnT>
                      <a:noFill/>
                    </a:lnT>
                    <a:lnB>
                      <a:noFill/>
                    </a:lnB>
                  </a:tcPr>
                </a:tc>
              </a:tr>
              <a:tr h="211242">
                <a:tc>
                  <a:txBody>
                    <a:bodyPr/>
                    <a:lstStyle/>
                    <a:p>
                      <a:pPr algn="l" fontAlgn="b"/>
                      <a:endParaRPr lang="ja-JP" altLang="en-US" sz="1000" b="0" i="0" u="none" strike="noStrike">
                        <a:solidFill>
                          <a:srgbClr val="000000"/>
                        </a:solidFill>
                        <a:effectLst/>
                        <a:latin typeface="メイリオ"/>
                        <a:ea typeface="メイリオ"/>
                        <a:cs typeface="メイリオ"/>
                      </a:endParaRPr>
                    </a:p>
                  </a:txBody>
                  <a:tcPr marL="10261" marR="10261" marT="10261" marB="0" anchor="ctr">
                    <a:lnL>
                      <a:noFill/>
                    </a:lnL>
                    <a:lnR>
                      <a:noFill/>
                    </a:lnR>
                    <a:lnT>
                      <a:noFill/>
                    </a:lnT>
                    <a:lnB>
                      <a:noFill/>
                    </a:lnB>
                  </a:tcPr>
                </a:tc>
                <a:tc>
                  <a:txBody>
                    <a:bodyPr/>
                    <a:lstStyle/>
                    <a:p>
                      <a:pPr algn="l" fontAlgn="b"/>
                      <a:r>
                        <a:rPr lang="ja-JP" altLang="en-US" sz="1000" b="0" i="0" u="none" strike="noStrike">
                          <a:solidFill>
                            <a:srgbClr val="222222"/>
                          </a:solidFill>
                          <a:effectLst/>
                          <a:latin typeface="メイリオ"/>
                          <a:ea typeface="メイリオ"/>
                          <a:cs typeface="メイリオ"/>
                        </a:rPr>
                        <a:t>休養。趣味の平均時間（男女） </a:t>
                      </a:r>
                    </a:p>
                  </a:txBody>
                  <a:tcPr marL="10261" marR="10261" marT="10261" marB="0" anchor="ctr">
                    <a:lnL>
                      <a:noFill/>
                    </a:lnL>
                    <a:lnR>
                      <a:noFill/>
                    </a:lnR>
                    <a:lnT>
                      <a:noFill/>
                    </a:lnT>
                    <a:lnB>
                      <a:noFill/>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23</a:t>
                      </a:r>
                      <a:r>
                        <a:rPr lang="ja-JP" altLang="en-US" sz="1000" b="0" i="0" u="none" strike="noStrike" dirty="0">
                          <a:solidFill>
                            <a:srgbClr val="000000"/>
                          </a:solidFill>
                          <a:effectLst/>
                          <a:latin typeface="メイリオ"/>
                          <a:ea typeface="メイリオ"/>
                          <a:cs typeface="メイリオ"/>
                        </a:rPr>
                        <a:t>年社会生活基本調査</a:t>
                      </a:r>
                    </a:p>
                  </a:txBody>
                  <a:tcPr marL="10261" marR="10261" marT="10261" marB="0" anchor="ctr">
                    <a:lnL>
                      <a:noFill/>
                    </a:lnL>
                    <a:lnR>
                      <a:noFill/>
                    </a:lnR>
                    <a:lnT>
                      <a:noFill/>
                    </a:lnT>
                    <a:lnB>
                      <a:noFill/>
                    </a:lnB>
                  </a:tcPr>
                </a:tc>
              </a:tr>
              <a:tr h="211242">
                <a:tc>
                  <a:txBody>
                    <a:bodyPr/>
                    <a:lstStyle/>
                    <a:p>
                      <a:pPr algn="l" fontAlgn="b"/>
                      <a:r>
                        <a:rPr lang="ja-JP" altLang="en-US" sz="1000" b="0" i="0" u="none" strike="noStrike" dirty="0">
                          <a:solidFill>
                            <a:srgbClr val="000000"/>
                          </a:solidFill>
                          <a:effectLst/>
                          <a:latin typeface="メイリオ"/>
                          <a:ea typeface="メイリオ"/>
                          <a:cs typeface="メイリオ"/>
                        </a:rPr>
                        <a:t>　</a:t>
                      </a:r>
                    </a:p>
                  </a:txBody>
                  <a:tcPr marL="10261" marR="10261" marT="1026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altLang="ja-JP" sz="1000" b="0" i="0" u="none" strike="noStrike" dirty="0">
                          <a:solidFill>
                            <a:srgbClr val="222222"/>
                          </a:solidFill>
                          <a:effectLst/>
                          <a:latin typeface="メイリオ"/>
                          <a:ea typeface="メイリオ"/>
                          <a:cs typeface="メイリオ"/>
                        </a:rPr>
                        <a:t>12</a:t>
                      </a:r>
                      <a:r>
                        <a:rPr lang="ja-JP" altLang="en-US" sz="1000" b="0" i="0" u="none" strike="noStrike" dirty="0">
                          <a:solidFill>
                            <a:srgbClr val="222222"/>
                          </a:solidFill>
                          <a:effectLst/>
                          <a:latin typeface="メイリオ"/>
                          <a:ea typeface="メイリオ"/>
                          <a:cs typeface="メイリオ"/>
                        </a:rPr>
                        <a:t>歳以上における悩みやストレスの保有率 </a:t>
                      </a:r>
                    </a:p>
                  </a:txBody>
                  <a:tcPr marL="10261" marR="10261" marT="1026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dirty="0">
                          <a:solidFill>
                            <a:srgbClr val="000000"/>
                          </a:solidFill>
                          <a:effectLst/>
                          <a:latin typeface="メイリオ"/>
                          <a:ea typeface="メイリオ"/>
                          <a:cs typeface="メイリオ"/>
                        </a:rPr>
                        <a:t>平成</a:t>
                      </a:r>
                      <a:r>
                        <a:rPr lang="en-US" altLang="ja-JP" sz="1000" b="0" i="0" u="none" strike="noStrike" dirty="0">
                          <a:solidFill>
                            <a:srgbClr val="000000"/>
                          </a:solidFill>
                          <a:effectLst/>
                          <a:latin typeface="メイリオ"/>
                          <a:ea typeface="メイリオ"/>
                          <a:cs typeface="メイリオ"/>
                        </a:rPr>
                        <a:t>25</a:t>
                      </a:r>
                      <a:r>
                        <a:rPr lang="ja-JP" altLang="en-US" sz="1000" b="0" i="0" u="none" strike="noStrike" dirty="0">
                          <a:solidFill>
                            <a:srgbClr val="000000"/>
                          </a:solidFill>
                          <a:effectLst/>
                          <a:latin typeface="メイリオ"/>
                          <a:ea typeface="メイリオ"/>
                          <a:cs typeface="メイリオ"/>
                        </a:rPr>
                        <a:t>年国民生活基礎調査</a:t>
                      </a:r>
                    </a:p>
                  </a:txBody>
                  <a:tcPr marL="10261" marR="10261" marT="10261" marB="0" anchor="ctr">
                    <a:lnL>
                      <a:noFill/>
                    </a:lnL>
                    <a:lnR>
                      <a:noFill/>
                    </a:lnR>
                    <a:lnT>
                      <a:noFill/>
                    </a:lnT>
                    <a:lnB w="19050" cap="flat" cmpd="sng" algn="ctr">
                      <a:solidFill>
                        <a:srgbClr val="000000"/>
                      </a:solidFill>
                      <a:prstDash val="solid"/>
                      <a:round/>
                      <a:headEnd type="none" w="med" len="med"/>
                      <a:tailEnd type="none" w="med" len="med"/>
                    </a:lnB>
                  </a:tcPr>
                </a:tc>
              </a:tr>
            </a:tbl>
          </a:graphicData>
        </a:graphic>
      </p:graphicFrame>
      <p:grpSp>
        <p:nvGrpSpPr>
          <p:cNvPr id="4" name="図形グループ 3"/>
          <p:cNvGrpSpPr/>
          <p:nvPr/>
        </p:nvGrpSpPr>
        <p:grpSpPr>
          <a:xfrm>
            <a:off x="0" y="0"/>
            <a:ext cx="9144000" cy="292493"/>
            <a:chOff x="0" y="19189"/>
            <a:chExt cx="9144000" cy="292493"/>
          </a:xfrm>
        </p:grpSpPr>
        <p:sp>
          <p:nvSpPr>
            <p:cNvPr id="5" name="正方形/長方形 4"/>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 name="図形グループ 6"/>
          <p:cNvGrpSpPr/>
          <p:nvPr/>
        </p:nvGrpSpPr>
        <p:grpSpPr>
          <a:xfrm>
            <a:off x="0" y="6581163"/>
            <a:ext cx="9144000" cy="276837"/>
            <a:chOff x="0" y="6054912"/>
            <a:chExt cx="9144000" cy="276837"/>
          </a:xfrm>
        </p:grpSpPr>
        <p:sp>
          <p:nvSpPr>
            <p:cNvPr id="8" name="正方形/長方形 7"/>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9004266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3"/>
          <a:srcRect b="6609"/>
          <a:stretch/>
        </p:blipFill>
        <p:spPr>
          <a:xfrm>
            <a:off x="0" y="-1"/>
            <a:ext cx="9144000" cy="6858001"/>
          </a:xfrm>
          <a:prstGeom prst="rect">
            <a:avLst/>
          </a:prstGeom>
        </p:spPr>
      </p:pic>
    </p:spTree>
    <p:extLst>
      <p:ext uri="{BB962C8B-B14F-4D97-AF65-F5344CB8AC3E}">
        <p14:creationId xmlns:p14="http://schemas.microsoft.com/office/powerpoint/2010/main" val="87926589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839043" y="1918418"/>
            <a:ext cx="7465914" cy="1754327"/>
          </a:xfrm>
          <a:prstGeom prst="rect">
            <a:avLst/>
          </a:prstGeom>
          <a:noFill/>
        </p:spPr>
        <p:txBody>
          <a:bodyPr wrap="square" rtlCol="0">
            <a:spAutoFit/>
          </a:bodyPr>
          <a:lstStyle/>
          <a:p>
            <a:pPr algn="ctr"/>
            <a:r>
              <a:rPr kumimoji="1" lang="en-US" altLang="ja-JP" sz="5400" dirty="0" smtClean="0">
                <a:latin typeface="Times New Roman"/>
                <a:cs typeface="Times New Roman"/>
              </a:rPr>
              <a:t>“A</a:t>
            </a:r>
            <a:r>
              <a:rPr kumimoji="1" lang="ja-JP" altLang="en-US" sz="5400" dirty="0" smtClean="0">
                <a:latin typeface="Times New Roman"/>
                <a:cs typeface="Times New Roman"/>
              </a:rPr>
              <a:t> </a:t>
            </a:r>
            <a:r>
              <a:rPr kumimoji="1" lang="en-US" altLang="ja-JP" sz="5400" dirty="0" smtClean="0">
                <a:latin typeface="Times New Roman"/>
                <a:cs typeface="Times New Roman"/>
              </a:rPr>
              <a:t>problem</a:t>
            </a:r>
            <a:r>
              <a:rPr kumimoji="1" lang="ja-JP" altLang="en-US" sz="5400" dirty="0" smtClean="0">
                <a:latin typeface="Times New Roman"/>
                <a:cs typeface="Times New Roman"/>
              </a:rPr>
              <a:t> </a:t>
            </a:r>
            <a:r>
              <a:rPr kumimoji="1" lang="en-US" altLang="ja-JP" sz="5400" dirty="0" smtClean="0">
                <a:latin typeface="Times New Roman"/>
                <a:cs typeface="Times New Roman"/>
              </a:rPr>
              <a:t>well</a:t>
            </a:r>
            <a:r>
              <a:rPr kumimoji="1" lang="ja-JP" altLang="en-US" sz="5400" dirty="0" smtClean="0">
                <a:latin typeface="Times New Roman"/>
                <a:cs typeface="Times New Roman"/>
              </a:rPr>
              <a:t> </a:t>
            </a:r>
            <a:r>
              <a:rPr kumimoji="1" lang="en-US" altLang="ja-JP" sz="5400" dirty="0" smtClean="0">
                <a:latin typeface="Times New Roman"/>
                <a:cs typeface="Times New Roman"/>
              </a:rPr>
              <a:t>stated</a:t>
            </a:r>
            <a:r>
              <a:rPr kumimoji="1" lang="ja-JP" altLang="en-US" sz="5400" dirty="0" smtClean="0">
                <a:latin typeface="Times New Roman"/>
                <a:cs typeface="Times New Roman"/>
              </a:rPr>
              <a:t> </a:t>
            </a:r>
            <a:r>
              <a:rPr kumimoji="1" lang="en-US" altLang="ja-JP" sz="5400" dirty="0" smtClean="0">
                <a:latin typeface="Times New Roman"/>
                <a:cs typeface="Times New Roman"/>
              </a:rPr>
              <a:t>is</a:t>
            </a:r>
            <a:r>
              <a:rPr kumimoji="1" lang="ja-JP" altLang="en-US" sz="5400" dirty="0" smtClean="0">
                <a:latin typeface="Times New Roman"/>
                <a:cs typeface="Times New Roman"/>
              </a:rPr>
              <a:t> </a:t>
            </a:r>
            <a:endParaRPr kumimoji="1" lang="en-US" altLang="ja-JP" sz="5400" dirty="0" smtClean="0">
              <a:latin typeface="Times New Roman"/>
              <a:cs typeface="Times New Roman"/>
            </a:endParaRPr>
          </a:p>
          <a:p>
            <a:pPr algn="ctr"/>
            <a:r>
              <a:rPr lang="en-US" altLang="ja-JP" sz="5400" dirty="0" smtClean="0">
                <a:latin typeface="Times New Roman"/>
                <a:cs typeface="Times New Roman"/>
              </a:rPr>
              <a:t>a</a:t>
            </a:r>
            <a:r>
              <a:rPr lang="ja-JP" altLang="en-US" sz="5400" dirty="0" smtClean="0">
                <a:latin typeface="Times New Roman"/>
                <a:cs typeface="Times New Roman"/>
              </a:rPr>
              <a:t> </a:t>
            </a:r>
            <a:r>
              <a:rPr lang="en-US" altLang="ja-JP" sz="5400" dirty="0" smtClean="0">
                <a:latin typeface="Times New Roman"/>
                <a:cs typeface="Times New Roman"/>
              </a:rPr>
              <a:t>problem</a:t>
            </a:r>
            <a:r>
              <a:rPr lang="ja-JP" altLang="en-US" sz="5400" dirty="0" smtClean="0">
                <a:latin typeface="Times New Roman"/>
                <a:cs typeface="Times New Roman"/>
              </a:rPr>
              <a:t> </a:t>
            </a:r>
            <a:r>
              <a:rPr lang="en-US" altLang="ja-JP" sz="5400" dirty="0" smtClean="0">
                <a:latin typeface="Times New Roman"/>
                <a:cs typeface="Times New Roman"/>
              </a:rPr>
              <a:t>half-solved.”</a:t>
            </a:r>
          </a:p>
        </p:txBody>
      </p:sp>
      <p:sp>
        <p:nvSpPr>
          <p:cNvPr id="9" name="テキスト ボックス 8"/>
          <p:cNvSpPr txBox="1"/>
          <p:nvPr/>
        </p:nvSpPr>
        <p:spPr>
          <a:xfrm>
            <a:off x="4927852" y="4340550"/>
            <a:ext cx="3766100" cy="400110"/>
          </a:xfrm>
          <a:prstGeom prst="rect">
            <a:avLst/>
          </a:prstGeom>
          <a:noFill/>
        </p:spPr>
        <p:txBody>
          <a:bodyPr wrap="square" rtlCol="0">
            <a:spAutoFit/>
          </a:bodyPr>
          <a:lstStyle/>
          <a:p>
            <a:r>
              <a:rPr lang="en-US" altLang="ja-JP" sz="2000" dirty="0" smtClean="0">
                <a:latin typeface="Times New Roman"/>
                <a:cs typeface="Times New Roman"/>
              </a:rPr>
              <a:t>Charles</a:t>
            </a:r>
            <a:r>
              <a:rPr lang="ja-JP" altLang="en-US" sz="2000" dirty="0" smtClean="0">
                <a:latin typeface="Times New Roman"/>
                <a:cs typeface="Times New Roman"/>
              </a:rPr>
              <a:t> </a:t>
            </a:r>
            <a:r>
              <a:rPr lang="en-US" altLang="ja-JP" sz="2000" dirty="0" smtClean="0">
                <a:latin typeface="Times New Roman"/>
                <a:cs typeface="Times New Roman"/>
              </a:rPr>
              <a:t>F. Kettering (1876-1954)</a:t>
            </a:r>
            <a:endParaRPr kumimoji="1" lang="ja-JP" altLang="en-US" sz="2000" dirty="0">
              <a:latin typeface="Times New Roman"/>
              <a:cs typeface="Times New Roman"/>
            </a:endParaRPr>
          </a:p>
        </p:txBody>
      </p:sp>
      <p:sp>
        <p:nvSpPr>
          <p:cNvPr id="14" name="テキスト ボックス 13"/>
          <p:cNvSpPr txBox="1"/>
          <p:nvPr/>
        </p:nvSpPr>
        <p:spPr>
          <a:xfrm>
            <a:off x="460514" y="348919"/>
            <a:ext cx="8233438" cy="1323439"/>
          </a:xfrm>
          <a:prstGeom prst="rect">
            <a:avLst/>
          </a:prstGeom>
          <a:solidFill>
            <a:schemeClr val="bg1">
              <a:alpha val="55000"/>
            </a:schemeClr>
          </a:solidFill>
          <a:ln>
            <a:solidFill>
              <a:schemeClr val="tx1"/>
            </a:solidFill>
          </a:ln>
        </p:spPr>
        <p:txBody>
          <a:bodyPr wrap="square" rtlCol="0">
            <a:spAutoFit/>
          </a:bodyPr>
          <a:lstStyle/>
          <a:p>
            <a:r>
              <a:rPr lang="ja-JP" altLang="en-US" sz="4000" b="1" dirty="0" smtClean="0">
                <a:solidFill>
                  <a:srgbClr val="FF0000"/>
                </a:solidFill>
                <a:latin typeface="メイリオ"/>
                <a:ea typeface="メイリオ"/>
                <a:cs typeface="メイリオ"/>
              </a:rPr>
              <a:t>問題をきちんと記述することで</a:t>
            </a:r>
            <a:endParaRPr lang="en-US" altLang="ja-JP" sz="4000" b="1" dirty="0" smtClean="0">
              <a:solidFill>
                <a:srgbClr val="FF0000"/>
              </a:solidFill>
              <a:latin typeface="メイリオ"/>
              <a:ea typeface="メイリオ"/>
              <a:cs typeface="メイリオ"/>
            </a:endParaRPr>
          </a:p>
          <a:p>
            <a:r>
              <a:rPr lang="ja-JP" altLang="en-US" sz="4000" b="1" dirty="0" smtClean="0">
                <a:solidFill>
                  <a:srgbClr val="FF0000"/>
                </a:solidFill>
                <a:latin typeface="メイリオ"/>
                <a:ea typeface="メイリオ"/>
                <a:cs typeface="メイリオ"/>
              </a:rPr>
              <a:t>問題は半分解決している。</a:t>
            </a:r>
            <a:endParaRPr lang="en-US" altLang="ja-JP" sz="4000" b="1" dirty="0" smtClean="0">
              <a:solidFill>
                <a:srgbClr val="FF0000"/>
              </a:solidFill>
              <a:latin typeface="メイリオ"/>
              <a:ea typeface="メイリオ"/>
              <a:cs typeface="メイリオ"/>
            </a:endParaRPr>
          </a:p>
        </p:txBody>
      </p:sp>
    </p:spTree>
    <p:extLst>
      <p:ext uri="{BB962C8B-B14F-4D97-AF65-F5344CB8AC3E}">
        <p14:creationId xmlns:p14="http://schemas.microsoft.com/office/powerpoint/2010/main" val="34595370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a:spLocks noChangeAspect="1"/>
          </p:cNvSpPr>
          <p:nvPr/>
        </p:nvSpPr>
        <p:spPr>
          <a:xfrm>
            <a:off x="2731673" y="1588673"/>
            <a:ext cx="3680654" cy="3680655"/>
          </a:xfrm>
          <a:prstGeom prst="ellipse">
            <a:avLst/>
          </a:prstGeom>
          <a:solidFill>
            <a:schemeClr val="accent2">
              <a:lumMod val="75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457200" y="2857500"/>
            <a:ext cx="8229600" cy="1143000"/>
          </a:xfrm>
        </p:spPr>
        <p:txBody>
          <a:bodyPr>
            <a:noAutofit/>
          </a:bodyPr>
          <a:lstStyle/>
          <a:p>
            <a:r>
              <a:rPr kumimoji="1" lang="ja-JP" altLang="en-US" sz="7200" b="1" dirty="0" smtClean="0">
                <a:solidFill>
                  <a:schemeClr val="bg1"/>
                </a:solidFill>
              </a:rPr>
              <a:t>日本</a:t>
            </a:r>
            <a:endParaRPr kumimoji="1" lang="ja-JP" altLang="en-US" sz="7200" b="1" dirty="0">
              <a:solidFill>
                <a:schemeClr val="bg1"/>
              </a:solidFill>
            </a:endParaRPr>
          </a:p>
        </p:txBody>
      </p:sp>
      <p:sp>
        <p:nvSpPr>
          <p:cNvPr id="6" name="テキスト ボックス 5"/>
          <p:cNvSpPr txBox="1"/>
          <p:nvPr/>
        </p:nvSpPr>
        <p:spPr>
          <a:xfrm>
            <a:off x="242278" y="1852080"/>
            <a:ext cx="2727569" cy="461665"/>
          </a:xfrm>
          <a:prstGeom prst="rect">
            <a:avLst/>
          </a:prstGeom>
          <a:noFill/>
        </p:spPr>
        <p:txBody>
          <a:bodyPr wrap="square" rtlCol="0">
            <a:spAutoFit/>
          </a:bodyPr>
          <a:lstStyle/>
          <a:p>
            <a:pPr algn="r"/>
            <a:r>
              <a:rPr kumimoji="1" lang="ja-JP" altLang="en-US" sz="2400" dirty="0" smtClean="0"/>
              <a:t>移民問題</a:t>
            </a:r>
            <a:endParaRPr kumimoji="1" lang="ja-JP" altLang="en-US" sz="2400" dirty="0"/>
          </a:p>
        </p:txBody>
      </p:sp>
      <p:sp>
        <p:nvSpPr>
          <p:cNvPr id="7" name="テキスト ボックス 6"/>
          <p:cNvSpPr txBox="1"/>
          <p:nvPr/>
        </p:nvSpPr>
        <p:spPr>
          <a:xfrm>
            <a:off x="945660" y="1205998"/>
            <a:ext cx="2727569" cy="461665"/>
          </a:xfrm>
          <a:prstGeom prst="rect">
            <a:avLst/>
          </a:prstGeom>
          <a:noFill/>
        </p:spPr>
        <p:txBody>
          <a:bodyPr wrap="square" rtlCol="0">
            <a:spAutoFit/>
          </a:bodyPr>
          <a:lstStyle/>
          <a:p>
            <a:pPr algn="r"/>
            <a:r>
              <a:rPr lang="ja-JP" altLang="en-US" sz="2400" dirty="0" smtClean="0"/>
              <a:t>貧困・格差社会</a:t>
            </a:r>
            <a:endParaRPr kumimoji="1" lang="ja-JP" altLang="en-US" sz="2400" dirty="0"/>
          </a:p>
        </p:txBody>
      </p:sp>
      <p:sp>
        <p:nvSpPr>
          <p:cNvPr id="8" name="テキスト ボックス 7"/>
          <p:cNvSpPr txBox="1"/>
          <p:nvPr/>
        </p:nvSpPr>
        <p:spPr>
          <a:xfrm>
            <a:off x="4075720" y="1001516"/>
            <a:ext cx="1355979" cy="400110"/>
          </a:xfrm>
          <a:prstGeom prst="rect">
            <a:avLst/>
          </a:prstGeom>
          <a:noFill/>
        </p:spPr>
        <p:txBody>
          <a:bodyPr wrap="square" rtlCol="0">
            <a:spAutoFit/>
          </a:bodyPr>
          <a:lstStyle/>
          <a:p>
            <a:pPr algn="ctr"/>
            <a:r>
              <a:rPr lang="ja-JP" altLang="en-US" sz="2000" dirty="0" smtClean="0"/>
              <a:t>過労死</a:t>
            </a:r>
            <a:endParaRPr kumimoji="1" lang="ja-JP" altLang="en-US" sz="2000" dirty="0"/>
          </a:p>
        </p:txBody>
      </p:sp>
      <p:sp>
        <p:nvSpPr>
          <p:cNvPr id="9" name="テキスト ボックス 8"/>
          <p:cNvSpPr txBox="1"/>
          <p:nvPr/>
        </p:nvSpPr>
        <p:spPr>
          <a:xfrm>
            <a:off x="5916246" y="1488105"/>
            <a:ext cx="2727569" cy="461665"/>
          </a:xfrm>
          <a:prstGeom prst="rect">
            <a:avLst/>
          </a:prstGeom>
          <a:noFill/>
        </p:spPr>
        <p:txBody>
          <a:bodyPr wrap="square" rtlCol="0">
            <a:spAutoFit/>
          </a:bodyPr>
          <a:lstStyle/>
          <a:p>
            <a:pPr algn="ctr"/>
            <a:r>
              <a:rPr kumimoji="1" lang="ja-JP" altLang="en-US" sz="2400" dirty="0" smtClean="0"/>
              <a:t>医療費の増大</a:t>
            </a:r>
            <a:endParaRPr kumimoji="1" lang="ja-JP" altLang="en-US" sz="2400" dirty="0"/>
          </a:p>
        </p:txBody>
      </p:sp>
      <p:sp>
        <p:nvSpPr>
          <p:cNvPr id="10" name="テキスト ボックス 9"/>
          <p:cNvSpPr txBox="1"/>
          <p:nvPr/>
        </p:nvSpPr>
        <p:spPr>
          <a:xfrm>
            <a:off x="-121140" y="2429105"/>
            <a:ext cx="2727569" cy="461665"/>
          </a:xfrm>
          <a:prstGeom prst="rect">
            <a:avLst/>
          </a:prstGeom>
          <a:noFill/>
        </p:spPr>
        <p:txBody>
          <a:bodyPr wrap="square" rtlCol="0">
            <a:spAutoFit/>
          </a:bodyPr>
          <a:lstStyle/>
          <a:p>
            <a:pPr algn="r"/>
            <a:r>
              <a:rPr kumimoji="1" lang="ja-JP" altLang="en-US" sz="2400" dirty="0" smtClean="0"/>
              <a:t>田舎の過疎化</a:t>
            </a:r>
            <a:endParaRPr kumimoji="1" lang="ja-JP" altLang="en-US" sz="2400" dirty="0"/>
          </a:p>
        </p:txBody>
      </p:sp>
      <p:sp>
        <p:nvSpPr>
          <p:cNvPr id="11" name="テキスト ボックス 10"/>
          <p:cNvSpPr txBox="1"/>
          <p:nvPr/>
        </p:nvSpPr>
        <p:spPr>
          <a:xfrm>
            <a:off x="6400599" y="2114731"/>
            <a:ext cx="2727569" cy="400110"/>
          </a:xfrm>
          <a:prstGeom prst="rect">
            <a:avLst/>
          </a:prstGeom>
          <a:noFill/>
        </p:spPr>
        <p:txBody>
          <a:bodyPr wrap="square" rtlCol="0">
            <a:spAutoFit/>
          </a:bodyPr>
          <a:lstStyle/>
          <a:p>
            <a:r>
              <a:rPr kumimoji="1" lang="ja-JP" altLang="en-US" sz="2000" dirty="0" smtClean="0"/>
              <a:t>少子高齢化</a:t>
            </a:r>
            <a:endParaRPr kumimoji="1" lang="ja-JP" altLang="en-US" sz="2000" dirty="0"/>
          </a:p>
        </p:txBody>
      </p:sp>
      <p:sp>
        <p:nvSpPr>
          <p:cNvPr id="12" name="テキスト ボックス 11"/>
          <p:cNvSpPr txBox="1"/>
          <p:nvPr/>
        </p:nvSpPr>
        <p:spPr>
          <a:xfrm>
            <a:off x="-273540" y="3138696"/>
            <a:ext cx="2727569" cy="400110"/>
          </a:xfrm>
          <a:prstGeom prst="rect">
            <a:avLst/>
          </a:prstGeom>
          <a:noFill/>
        </p:spPr>
        <p:txBody>
          <a:bodyPr wrap="square" rtlCol="0">
            <a:spAutoFit/>
          </a:bodyPr>
          <a:lstStyle/>
          <a:p>
            <a:pPr algn="r"/>
            <a:r>
              <a:rPr kumimoji="1" lang="ja-JP" altLang="en-US" sz="2000" dirty="0" smtClean="0"/>
              <a:t>食料自給率</a:t>
            </a:r>
            <a:endParaRPr kumimoji="1" lang="ja-JP" altLang="en-US" sz="2000" dirty="0"/>
          </a:p>
        </p:txBody>
      </p:sp>
      <p:sp>
        <p:nvSpPr>
          <p:cNvPr id="13" name="テキスト ボックス 12"/>
          <p:cNvSpPr txBox="1"/>
          <p:nvPr/>
        </p:nvSpPr>
        <p:spPr>
          <a:xfrm>
            <a:off x="6689967" y="2907378"/>
            <a:ext cx="2727569" cy="461665"/>
          </a:xfrm>
          <a:prstGeom prst="rect">
            <a:avLst/>
          </a:prstGeom>
          <a:noFill/>
        </p:spPr>
        <p:txBody>
          <a:bodyPr wrap="square" rtlCol="0">
            <a:spAutoFit/>
          </a:bodyPr>
          <a:lstStyle/>
          <a:p>
            <a:r>
              <a:rPr kumimoji="1" lang="ja-JP" altLang="en-US" sz="2400" dirty="0" smtClean="0"/>
              <a:t>従軍慰安婦問題</a:t>
            </a:r>
            <a:endParaRPr kumimoji="1" lang="ja-JP" altLang="en-US" sz="2400" dirty="0"/>
          </a:p>
        </p:txBody>
      </p:sp>
      <p:sp>
        <p:nvSpPr>
          <p:cNvPr id="14" name="テキスト ボックス 13"/>
          <p:cNvSpPr txBox="1"/>
          <p:nvPr/>
        </p:nvSpPr>
        <p:spPr>
          <a:xfrm>
            <a:off x="-136761" y="3916093"/>
            <a:ext cx="2727569" cy="523220"/>
          </a:xfrm>
          <a:prstGeom prst="rect">
            <a:avLst/>
          </a:prstGeom>
          <a:noFill/>
        </p:spPr>
        <p:txBody>
          <a:bodyPr wrap="square" rtlCol="0">
            <a:spAutoFit/>
          </a:bodyPr>
          <a:lstStyle/>
          <a:p>
            <a:pPr algn="r"/>
            <a:r>
              <a:rPr lang="ja-JP" altLang="en-US" sz="2800" dirty="0" smtClean="0"/>
              <a:t>憲法第</a:t>
            </a:r>
            <a:r>
              <a:rPr lang="ja-JP" altLang="ja-JP" sz="2800" dirty="0" smtClean="0"/>
              <a:t>9</a:t>
            </a:r>
            <a:r>
              <a:rPr lang="ja-JP" altLang="en-US" sz="2800" dirty="0" smtClean="0"/>
              <a:t>条</a:t>
            </a:r>
            <a:endParaRPr kumimoji="1" lang="ja-JP" altLang="en-US" sz="2800" dirty="0"/>
          </a:p>
        </p:txBody>
      </p:sp>
      <p:sp>
        <p:nvSpPr>
          <p:cNvPr id="15" name="テキスト ボックス 14"/>
          <p:cNvSpPr txBox="1"/>
          <p:nvPr/>
        </p:nvSpPr>
        <p:spPr>
          <a:xfrm>
            <a:off x="2590808" y="6178292"/>
            <a:ext cx="2727569" cy="461665"/>
          </a:xfrm>
          <a:prstGeom prst="rect">
            <a:avLst/>
          </a:prstGeom>
          <a:noFill/>
        </p:spPr>
        <p:txBody>
          <a:bodyPr wrap="square" rtlCol="0">
            <a:spAutoFit/>
          </a:bodyPr>
          <a:lstStyle/>
          <a:p>
            <a:pPr algn="ctr"/>
            <a:r>
              <a:rPr lang="ja-JP" altLang="en-US" sz="2400" dirty="0" smtClean="0"/>
              <a:t>不当労働</a:t>
            </a:r>
            <a:endParaRPr kumimoji="1" lang="ja-JP" altLang="en-US" sz="2400" dirty="0"/>
          </a:p>
        </p:txBody>
      </p:sp>
      <p:sp>
        <p:nvSpPr>
          <p:cNvPr id="16" name="テキスト ボックス 15"/>
          <p:cNvSpPr txBox="1"/>
          <p:nvPr/>
        </p:nvSpPr>
        <p:spPr>
          <a:xfrm>
            <a:off x="6689967" y="3600361"/>
            <a:ext cx="2727569" cy="400110"/>
          </a:xfrm>
          <a:prstGeom prst="rect">
            <a:avLst/>
          </a:prstGeom>
          <a:noFill/>
        </p:spPr>
        <p:txBody>
          <a:bodyPr wrap="square" rtlCol="0">
            <a:spAutoFit/>
          </a:bodyPr>
          <a:lstStyle/>
          <a:p>
            <a:r>
              <a:rPr kumimoji="1" lang="ja-JP" altLang="en-US" sz="2000" dirty="0" smtClean="0"/>
              <a:t>異常気象</a:t>
            </a:r>
            <a:endParaRPr kumimoji="1" lang="ja-JP" altLang="en-US" sz="2000" dirty="0"/>
          </a:p>
        </p:txBody>
      </p:sp>
      <p:sp>
        <p:nvSpPr>
          <p:cNvPr id="17" name="テキスト ボックス 16"/>
          <p:cNvSpPr txBox="1"/>
          <p:nvPr/>
        </p:nvSpPr>
        <p:spPr>
          <a:xfrm>
            <a:off x="488460" y="6019276"/>
            <a:ext cx="2727569" cy="461665"/>
          </a:xfrm>
          <a:prstGeom prst="rect">
            <a:avLst/>
          </a:prstGeom>
          <a:noFill/>
        </p:spPr>
        <p:txBody>
          <a:bodyPr wrap="square" rtlCol="0">
            <a:spAutoFit/>
          </a:bodyPr>
          <a:lstStyle/>
          <a:p>
            <a:pPr algn="ctr"/>
            <a:r>
              <a:rPr kumimoji="1" lang="ja-JP" altLang="en-US" sz="2400" dirty="0" smtClean="0"/>
              <a:t>環境問題</a:t>
            </a:r>
            <a:endParaRPr kumimoji="1" lang="ja-JP" altLang="en-US" sz="2400" dirty="0"/>
          </a:p>
        </p:txBody>
      </p:sp>
      <p:sp>
        <p:nvSpPr>
          <p:cNvPr id="18" name="テキスト ボックス 17"/>
          <p:cNvSpPr txBox="1"/>
          <p:nvPr/>
        </p:nvSpPr>
        <p:spPr>
          <a:xfrm>
            <a:off x="5189414" y="5788444"/>
            <a:ext cx="2727569" cy="461665"/>
          </a:xfrm>
          <a:prstGeom prst="rect">
            <a:avLst/>
          </a:prstGeom>
          <a:noFill/>
        </p:spPr>
        <p:txBody>
          <a:bodyPr wrap="square" rtlCol="0">
            <a:spAutoFit/>
          </a:bodyPr>
          <a:lstStyle/>
          <a:p>
            <a:r>
              <a:rPr lang="ja-JP" altLang="en-US" sz="2400" dirty="0" smtClean="0"/>
              <a:t>国防・</a:t>
            </a:r>
            <a:r>
              <a:rPr kumimoji="1" lang="ja-JP" altLang="en-US" sz="2400" dirty="0" smtClean="0"/>
              <a:t>安全保障</a:t>
            </a:r>
            <a:endParaRPr kumimoji="1" lang="ja-JP" altLang="en-US" sz="2400" dirty="0"/>
          </a:p>
        </p:txBody>
      </p:sp>
      <p:sp>
        <p:nvSpPr>
          <p:cNvPr id="19" name="テキスト ボックス 18"/>
          <p:cNvSpPr txBox="1"/>
          <p:nvPr/>
        </p:nvSpPr>
        <p:spPr>
          <a:xfrm>
            <a:off x="418124" y="4635558"/>
            <a:ext cx="2727569" cy="461665"/>
          </a:xfrm>
          <a:prstGeom prst="rect">
            <a:avLst/>
          </a:prstGeom>
          <a:noFill/>
        </p:spPr>
        <p:txBody>
          <a:bodyPr wrap="square" rtlCol="0">
            <a:spAutoFit/>
          </a:bodyPr>
          <a:lstStyle/>
          <a:p>
            <a:pPr algn="r"/>
            <a:r>
              <a:rPr lang="ja-JP" altLang="en-US" sz="2400" dirty="0" smtClean="0"/>
              <a:t>イジメ</a:t>
            </a:r>
            <a:r>
              <a:rPr kumimoji="1" lang="ja-JP" altLang="en-US" sz="2400" dirty="0" smtClean="0"/>
              <a:t>問題</a:t>
            </a:r>
            <a:endParaRPr kumimoji="1" lang="ja-JP" altLang="en-US" sz="2400" dirty="0"/>
          </a:p>
        </p:txBody>
      </p:sp>
      <p:sp>
        <p:nvSpPr>
          <p:cNvPr id="20" name="テキスト ボックス 19"/>
          <p:cNvSpPr txBox="1"/>
          <p:nvPr/>
        </p:nvSpPr>
        <p:spPr>
          <a:xfrm>
            <a:off x="5689599" y="5086980"/>
            <a:ext cx="2727569" cy="400110"/>
          </a:xfrm>
          <a:prstGeom prst="rect">
            <a:avLst/>
          </a:prstGeom>
          <a:noFill/>
        </p:spPr>
        <p:txBody>
          <a:bodyPr wrap="square" rtlCol="0">
            <a:spAutoFit/>
          </a:bodyPr>
          <a:lstStyle/>
          <a:p>
            <a:r>
              <a:rPr kumimoji="1" lang="ja-JP" altLang="en-US" sz="2000" dirty="0" smtClean="0"/>
              <a:t>報道の自由</a:t>
            </a:r>
            <a:endParaRPr kumimoji="1" lang="en-US" altLang="ja-JP" sz="2000" dirty="0" smtClean="0"/>
          </a:p>
        </p:txBody>
      </p:sp>
      <p:sp>
        <p:nvSpPr>
          <p:cNvPr id="21" name="テキスト ボックス 20"/>
          <p:cNvSpPr txBox="1"/>
          <p:nvPr/>
        </p:nvSpPr>
        <p:spPr>
          <a:xfrm>
            <a:off x="6412327" y="4327686"/>
            <a:ext cx="2727569" cy="461665"/>
          </a:xfrm>
          <a:prstGeom prst="rect">
            <a:avLst/>
          </a:prstGeom>
          <a:noFill/>
        </p:spPr>
        <p:txBody>
          <a:bodyPr wrap="square" rtlCol="0">
            <a:spAutoFit/>
          </a:bodyPr>
          <a:lstStyle/>
          <a:p>
            <a:r>
              <a:rPr kumimoji="1" lang="ja-JP" altLang="en-US" sz="2400" dirty="0" smtClean="0"/>
              <a:t>エネルギー問題</a:t>
            </a:r>
            <a:endParaRPr kumimoji="1" lang="ja-JP" altLang="en-US" sz="2400" dirty="0"/>
          </a:p>
        </p:txBody>
      </p:sp>
      <p:sp>
        <p:nvSpPr>
          <p:cNvPr id="22" name="テキスト ボックス 21"/>
          <p:cNvSpPr txBox="1"/>
          <p:nvPr/>
        </p:nvSpPr>
        <p:spPr>
          <a:xfrm>
            <a:off x="2309445" y="5413260"/>
            <a:ext cx="2727569" cy="400110"/>
          </a:xfrm>
          <a:prstGeom prst="rect">
            <a:avLst/>
          </a:prstGeom>
          <a:noFill/>
        </p:spPr>
        <p:txBody>
          <a:bodyPr wrap="square" rtlCol="0">
            <a:spAutoFit/>
          </a:bodyPr>
          <a:lstStyle/>
          <a:p>
            <a:pPr algn="ctr"/>
            <a:r>
              <a:rPr kumimoji="1" lang="ja-JP" altLang="en-US" sz="2000" dirty="0" smtClean="0"/>
              <a:t>年金・社会保障</a:t>
            </a:r>
            <a:endParaRPr kumimoji="1" lang="ja-JP" altLang="en-US" sz="2000" dirty="0"/>
          </a:p>
        </p:txBody>
      </p:sp>
      <p:sp>
        <p:nvSpPr>
          <p:cNvPr id="23" name="テキスト ボックス 22"/>
          <p:cNvSpPr txBox="1"/>
          <p:nvPr/>
        </p:nvSpPr>
        <p:spPr>
          <a:xfrm>
            <a:off x="461104" y="5265224"/>
            <a:ext cx="1699844" cy="523220"/>
          </a:xfrm>
          <a:prstGeom prst="rect">
            <a:avLst/>
          </a:prstGeom>
          <a:noFill/>
        </p:spPr>
        <p:txBody>
          <a:bodyPr wrap="square" rtlCol="0">
            <a:spAutoFit/>
          </a:bodyPr>
          <a:lstStyle/>
          <a:p>
            <a:pPr algn="r"/>
            <a:r>
              <a:rPr kumimoji="1" lang="ja-JP" altLang="en-US" sz="2800" dirty="0" smtClean="0"/>
              <a:t>人口減少</a:t>
            </a:r>
            <a:endParaRPr kumimoji="1" lang="ja-JP" altLang="en-US" sz="2800" dirty="0"/>
          </a:p>
        </p:txBody>
      </p:sp>
      <p:sp>
        <p:nvSpPr>
          <p:cNvPr id="24" name="テキスト ボックス 23"/>
          <p:cNvSpPr txBox="1"/>
          <p:nvPr/>
        </p:nvSpPr>
        <p:spPr>
          <a:xfrm>
            <a:off x="5689599" y="805888"/>
            <a:ext cx="2727569" cy="400110"/>
          </a:xfrm>
          <a:prstGeom prst="rect">
            <a:avLst/>
          </a:prstGeom>
          <a:noFill/>
        </p:spPr>
        <p:txBody>
          <a:bodyPr wrap="square" rtlCol="0">
            <a:spAutoFit/>
          </a:bodyPr>
          <a:lstStyle/>
          <a:p>
            <a:r>
              <a:rPr lang="ja-JP" altLang="en-US" sz="2000" dirty="0" smtClean="0"/>
              <a:t>個人情報保護</a:t>
            </a:r>
            <a:endParaRPr kumimoji="1" lang="ja-JP" altLang="en-US" sz="2000" dirty="0"/>
          </a:p>
        </p:txBody>
      </p:sp>
      <p:sp>
        <p:nvSpPr>
          <p:cNvPr id="25" name="テキスト ボックス 24"/>
          <p:cNvSpPr txBox="1"/>
          <p:nvPr/>
        </p:nvSpPr>
        <p:spPr>
          <a:xfrm>
            <a:off x="1852244" y="515681"/>
            <a:ext cx="2727569" cy="461665"/>
          </a:xfrm>
          <a:prstGeom prst="rect">
            <a:avLst/>
          </a:prstGeom>
          <a:noFill/>
        </p:spPr>
        <p:txBody>
          <a:bodyPr wrap="square" rtlCol="0">
            <a:spAutoFit/>
          </a:bodyPr>
          <a:lstStyle/>
          <a:p>
            <a:pPr algn="ctr"/>
            <a:r>
              <a:rPr kumimoji="1" lang="ja-JP" altLang="en-US" sz="2400" dirty="0" smtClean="0"/>
              <a:t>食の安全</a:t>
            </a:r>
            <a:endParaRPr kumimoji="1" lang="ja-JP" altLang="en-US" sz="2400" dirty="0"/>
          </a:p>
        </p:txBody>
      </p:sp>
      <p:sp>
        <p:nvSpPr>
          <p:cNvPr id="26" name="テキスト ボックス 25"/>
          <p:cNvSpPr txBox="1"/>
          <p:nvPr/>
        </p:nvSpPr>
        <p:spPr>
          <a:xfrm>
            <a:off x="7596554" y="5413260"/>
            <a:ext cx="1320800" cy="400110"/>
          </a:xfrm>
          <a:prstGeom prst="rect">
            <a:avLst/>
          </a:prstGeom>
          <a:noFill/>
        </p:spPr>
        <p:txBody>
          <a:bodyPr wrap="square" rtlCol="0">
            <a:spAutoFit/>
          </a:bodyPr>
          <a:lstStyle/>
          <a:p>
            <a:r>
              <a:rPr kumimoji="1" lang="ja-JP" altLang="en-US" sz="2000" dirty="0" smtClean="0"/>
              <a:t>待機児童</a:t>
            </a:r>
            <a:endParaRPr kumimoji="1" lang="ja-JP" altLang="en-US" sz="2000" dirty="0"/>
          </a:p>
        </p:txBody>
      </p:sp>
      <p:sp>
        <p:nvSpPr>
          <p:cNvPr id="27" name="テキスト ボックス 26"/>
          <p:cNvSpPr txBox="1"/>
          <p:nvPr/>
        </p:nvSpPr>
        <p:spPr>
          <a:xfrm>
            <a:off x="4075719" y="283409"/>
            <a:ext cx="2727569" cy="461665"/>
          </a:xfrm>
          <a:prstGeom prst="rect">
            <a:avLst/>
          </a:prstGeom>
          <a:noFill/>
        </p:spPr>
        <p:txBody>
          <a:bodyPr wrap="square" rtlCol="0">
            <a:spAutoFit/>
          </a:bodyPr>
          <a:lstStyle/>
          <a:p>
            <a:r>
              <a:rPr kumimoji="1" lang="ja-JP" altLang="en-US" sz="2400" dirty="0" smtClean="0"/>
              <a:t>文化財保護</a:t>
            </a:r>
            <a:endParaRPr kumimoji="1" lang="ja-JP" altLang="en-US" sz="2400" dirty="0"/>
          </a:p>
        </p:txBody>
      </p:sp>
      <p:sp>
        <p:nvSpPr>
          <p:cNvPr id="28" name="テキスト ボックス 27"/>
          <p:cNvSpPr txBox="1"/>
          <p:nvPr/>
        </p:nvSpPr>
        <p:spPr>
          <a:xfrm>
            <a:off x="171938" y="605833"/>
            <a:ext cx="1918670" cy="400110"/>
          </a:xfrm>
          <a:prstGeom prst="rect">
            <a:avLst/>
          </a:prstGeom>
          <a:noFill/>
        </p:spPr>
        <p:txBody>
          <a:bodyPr wrap="square" rtlCol="0">
            <a:spAutoFit/>
          </a:bodyPr>
          <a:lstStyle/>
          <a:p>
            <a:pPr algn="r"/>
            <a:r>
              <a:rPr kumimoji="1" lang="en-US" altLang="ja-JP" sz="2000" dirty="0" smtClean="0"/>
              <a:t>LGBT</a:t>
            </a:r>
            <a:endParaRPr kumimoji="1" lang="ja-JP" altLang="en-US" sz="2000" dirty="0"/>
          </a:p>
        </p:txBody>
      </p:sp>
    </p:spTree>
    <p:extLst>
      <p:ext uri="{BB962C8B-B14F-4D97-AF65-F5344CB8AC3E}">
        <p14:creationId xmlns:p14="http://schemas.microsoft.com/office/powerpoint/2010/main" val="29364288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9">
                                            <p:txEl>
                                              <p:pRg st="0" end="0"/>
                                            </p:txEl>
                                          </p:spTgt>
                                        </p:tgtEl>
                                      </p:cBhvr>
                                      <p:by x="150000" y="150000"/>
                                    </p:animScale>
                                  </p:childTnLst>
                                </p:cTn>
                              </p:par>
                              <p:par>
                                <p:cTn id="7" presetID="6" presetClass="emph" presetSubtype="0" fill="hold" grpId="0" nodeType="withEffect">
                                  <p:stCondLst>
                                    <p:cond delay="0"/>
                                  </p:stCondLst>
                                  <p:childTnLst>
                                    <p:animScale>
                                      <p:cBhvr>
                                        <p:cTn id="8" dur="2000" fill="hold"/>
                                        <p:tgtEl>
                                          <p:spTgt spid="13">
                                            <p:txEl>
                                              <p:pRg st="0" end="0"/>
                                            </p:txEl>
                                          </p:spTgt>
                                        </p:tgtEl>
                                      </p:cBhvr>
                                      <p:by x="50000" y="50000"/>
                                    </p:animScale>
                                  </p:childTnLst>
                                </p:cTn>
                              </p:par>
                              <p:par>
                                <p:cTn id="9" presetID="6" presetClass="emph" presetSubtype="0" fill="hold" grpId="0" nodeType="withEffect">
                                  <p:stCondLst>
                                    <p:cond delay="0"/>
                                  </p:stCondLst>
                                  <p:childTnLst>
                                    <p:animScale>
                                      <p:cBhvr>
                                        <p:cTn id="10" dur="2000" fill="hold"/>
                                        <p:tgtEl>
                                          <p:spTgt spid="16">
                                            <p:txEl>
                                              <p:pRg st="0" end="0"/>
                                            </p:txEl>
                                          </p:spTgt>
                                        </p:tgtEl>
                                      </p:cBhvr>
                                      <p:by x="50000" y="50000"/>
                                    </p:animScale>
                                  </p:childTnLst>
                                </p:cTn>
                              </p:par>
                              <p:par>
                                <p:cTn id="11" presetID="6" presetClass="emph" presetSubtype="0" fill="hold" grpId="0" nodeType="withEffect">
                                  <p:stCondLst>
                                    <p:cond delay="0"/>
                                  </p:stCondLst>
                                  <p:childTnLst>
                                    <p:animScale>
                                      <p:cBhvr>
                                        <p:cTn id="12" dur="2000" fill="hold"/>
                                        <p:tgtEl>
                                          <p:spTgt spid="21">
                                            <p:txEl>
                                              <p:pRg st="0" end="0"/>
                                            </p:txEl>
                                          </p:spTgt>
                                        </p:tgtEl>
                                      </p:cBhvr>
                                      <p:by x="50000" y="50000"/>
                                    </p:animScale>
                                  </p:childTnLst>
                                </p:cTn>
                              </p:par>
                              <p:par>
                                <p:cTn id="13" presetID="6" presetClass="emph" presetSubtype="0" fill="hold" grpId="0" nodeType="withEffect">
                                  <p:stCondLst>
                                    <p:cond delay="0"/>
                                  </p:stCondLst>
                                  <p:childTnLst>
                                    <p:animScale>
                                      <p:cBhvr>
                                        <p:cTn id="14" dur="2000" fill="hold"/>
                                        <p:tgtEl>
                                          <p:spTgt spid="20">
                                            <p:txEl>
                                              <p:pRg st="0" end="0"/>
                                            </p:txEl>
                                          </p:spTgt>
                                        </p:tgtEl>
                                      </p:cBhvr>
                                      <p:by x="50000" y="50000"/>
                                    </p:animScale>
                                  </p:childTnLst>
                                </p:cTn>
                              </p:par>
                              <p:par>
                                <p:cTn id="15" presetID="6" presetClass="emph" presetSubtype="0" fill="hold" grpId="0" nodeType="withEffect">
                                  <p:stCondLst>
                                    <p:cond delay="0"/>
                                  </p:stCondLst>
                                  <p:childTnLst>
                                    <p:animScale>
                                      <p:cBhvr>
                                        <p:cTn id="16" dur="2000" fill="hold"/>
                                        <p:tgtEl>
                                          <p:spTgt spid="26">
                                            <p:txEl>
                                              <p:pRg st="0" end="0"/>
                                            </p:txEl>
                                          </p:spTgt>
                                        </p:tgtEl>
                                      </p:cBhvr>
                                      <p:by x="50000" y="50000"/>
                                    </p:animScale>
                                  </p:childTnLst>
                                </p:cTn>
                              </p:par>
                              <p:par>
                                <p:cTn id="17" presetID="6" presetClass="emph" presetSubtype="0" fill="hold" grpId="0" nodeType="withEffect">
                                  <p:stCondLst>
                                    <p:cond delay="0"/>
                                  </p:stCondLst>
                                  <p:childTnLst>
                                    <p:animScale>
                                      <p:cBhvr>
                                        <p:cTn id="18" dur="2000" fill="hold"/>
                                        <p:tgtEl>
                                          <p:spTgt spid="18">
                                            <p:txEl>
                                              <p:pRg st="0" end="0"/>
                                            </p:txEl>
                                          </p:spTgt>
                                        </p:tgtEl>
                                      </p:cBhvr>
                                      <p:by x="50000" y="50000"/>
                                    </p:animScale>
                                  </p:childTnLst>
                                </p:cTn>
                              </p:par>
                              <p:par>
                                <p:cTn id="19" presetID="6" presetClass="emph" presetSubtype="0" fill="hold" grpId="0" nodeType="withEffect">
                                  <p:stCondLst>
                                    <p:cond delay="0"/>
                                  </p:stCondLst>
                                  <p:childTnLst>
                                    <p:animScale>
                                      <p:cBhvr>
                                        <p:cTn id="20" dur="2000" fill="hold"/>
                                        <p:tgtEl>
                                          <p:spTgt spid="15">
                                            <p:txEl>
                                              <p:pRg st="0" end="0"/>
                                            </p:txEl>
                                          </p:spTgt>
                                        </p:tgtEl>
                                      </p:cBhvr>
                                      <p:by x="50000" y="50000"/>
                                    </p:animScale>
                                  </p:childTnLst>
                                </p:cTn>
                              </p:par>
                              <p:par>
                                <p:cTn id="21" presetID="6" presetClass="emph" presetSubtype="0" fill="hold" grpId="0" nodeType="withEffect">
                                  <p:stCondLst>
                                    <p:cond delay="0"/>
                                  </p:stCondLst>
                                  <p:childTnLst>
                                    <p:animScale>
                                      <p:cBhvr>
                                        <p:cTn id="22" dur="2000" fill="hold"/>
                                        <p:tgtEl>
                                          <p:spTgt spid="22">
                                            <p:txEl>
                                              <p:pRg st="0" end="0"/>
                                            </p:txEl>
                                          </p:spTgt>
                                        </p:tgtEl>
                                      </p:cBhvr>
                                      <p:by x="50000" y="50000"/>
                                    </p:animScale>
                                  </p:childTnLst>
                                </p:cTn>
                              </p:par>
                              <p:par>
                                <p:cTn id="23" presetID="6" presetClass="emph" presetSubtype="0" fill="hold" grpId="0" nodeType="withEffect">
                                  <p:stCondLst>
                                    <p:cond delay="0"/>
                                  </p:stCondLst>
                                  <p:childTnLst>
                                    <p:animScale>
                                      <p:cBhvr>
                                        <p:cTn id="24" dur="2000" fill="hold"/>
                                        <p:tgtEl>
                                          <p:spTgt spid="17">
                                            <p:txEl>
                                              <p:pRg st="0" end="0"/>
                                            </p:txEl>
                                          </p:spTgt>
                                        </p:tgtEl>
                                      </p:cBhvr>
                                      <p:by x="50000" y="50000"/>
                                    </p:animScale>
                                  </p:childTnLst>
                                </p:cTn>
                              </p:par>
                              <p:par>
                                <p:cTn id="25" presetID="6" presetClass="emph" presetSubtype="0" fill="hold" grpId="0" nodeType="withEffect">
                                  <p:stCondLst>
                                    <p:cond delay="0"/>
                                  </p:stCondLst>
                                  <p:childTnLst>
                                    <p:animScale>
                                      <p:cBhvr>
                                        <p:cTn id="26" dur="2000" fill="hold"/>
                                        <p:tgtEl>
                                          <p:spTgt spid="23">
                                            <p:txEl>
                                              <p:pRg st="0" end="0"/>
                                            </p:txEl>
                                          </p:spTgt>
                                        </p:tgtEl>
                                      </p:cBhvr>
                                      <p:by x="50000" y="50000"/>
                                    </p:animScale>
                                  </p:childTnLst>
                                </p:cTn>
                              </p:par>
                              <p:par>
                                <p:cTn id="27" presetID="6" presetClass="emph" presetSubtype="0" fill="hold" grpId="0" nodeType="withEffect">
                                  <p:stCondLst>
                                    <p:cond delay="0"/>
                                  </p:stCondLst>
                                  <p:childTnLst>
                                    <p:animScale>
                                      <p:cBhvr>
                                        <p:cTn id="28" dur="2000" fill="hold"/>
                                        <p:tgtEl>
                                          <p:spTgt spid="19">
                                            <p:txEl>
                                              <p:pRg st="0" end="0"/>
                                            </p:txEl>
                                          </p:spTgt>
                                        </p:tgtEl>
                                      </p:cBhvr>
                                      <p:by x="50000" y="50000"/>
                                    </p:animScale>
                                  </p:childTnLst>
                                </p:cTn>
                              </p:par>
                              <p:par>
                                <p:cTn id="29" presetID="6" presetClass="emph" presetSubtype="0" fill="hold" grpId="0" nodeType="withEffect">
                                  <p:stCondLst>
                                    <p:cond delay="0"/>
                                  </p:stCondLst>
                                  <p:childTnLst>
                                    <p:animScale>
                                      <p:cBhvr>
                                        <p:cTn id="30" dur="2000" fill="hold"/>
                                        <p:tgtEl>
                                          <p:spTgt spid="14">
                                            <p:txEl>
                                              <p:pRg st="0" end="0"/>
                                            </p:txEl>
                                          </p:spTgt>
                                        </p:tgtEl>
                                      </p:cBhvr>
                                      <p:by x="50000" y="50000"/>
                                    </p:animScale>
                                  </p:childTnLst>
                                </p:cTn>
                              </p:par>
                              <p:par>
                                <p:cTn id="31" presetID="6" presetClass="emph" presetSubtype="0" fill="hold" grpId="0" nodeType="withEffect">
                                  <p:stCondLst>
                                    <p:cond delay="0"/>
                                  </p:stCondLst>
                                  <p:childTnLst>
                                    <p:animScale>
                                      <p:cBhvr>
                                        <p:cTn id="32" dur="2000" fill="hold"/>
                                        <p:tgtEl>
                                          <p:spTgt spid="12">
                                            <p:txEl>
                                              <p:pRg st="0" end="0"/>
                                            </p:txEl>
                                          </p:spTgt>
                                        </p:tgtEl>
                                      </p:cBhvr>
                                      <p:by x="50000" y="50000"/>
                                    </p:animScale>
                                  </p:childTnLst>
                                </p:cTn>
                              </p:par>
                              <p:par>
                                <p:cTn id="33" presetID="6" presetClass="emph" presetSubtype="0" fill="hold" grpId="0" nodeType="withEffect">
                                  <p:stCondLst>
                                    <p:cond delay="0"/>
                                  </p:stCondLst>
                                  <p:childTnLst>
                                    <p:animScale>
                                      <p:cBhvr>
                                        <p:cTn id="34" dur="2000" fill="hold"/>
                                        <p:tgtEl>
                                          <p:spTgt spid="10">
                                            <p:txEl>
                                              <p:pRg st="0" end="0"/>
                                            </p:txEl>
                                          </p:spTgt>
                                        </p:tgtEl>
                                      </p:cBhvr>
                                      <p:by x="50000" y="50000"/>
                                    </p:animScale>
                                  </p:childTnLst>
                                </p:cTn>
                              </p:par>
                              <p:par>
                                <p:cTn id="35" presetID="6" presetClass="emph" presetSubtype="0" fill="hold" grpId="0" nodeType="withEffect">
                                  <p:stCondLst>
                                    <p:cond delay="0"/>
                                  </p:stCondLst>
                                  <p:childTnLst>
                                    <p:animScale>
                                      <p:cBhvr>
                                        <p:cTn id="36" dur="2000" fill="hold"/>
                                        <p:tgtEl>
                                          <p:spTgt spid="6">
                                            <p:txEl>
                                              <p:pRg st="0" end="0"/>
                                            </p:txEl>
                                          </p:spTgt>
                                        </p:tgtEl>
                                      </p:cBhvr>
                                      <p:by x="50000" y="50000"/>
                                    </p:animScale>
                                  </p:childTnLst>
                                </p:cTn>
                              </p:par>
                              <p:par>
                                <p:cTn id="37" presetID="6" presetClass="emph" presetSubtype="0" fill="hold" grpId="0" nodeType="withEffect">
                                  <p:stCondLst>
                                    <p:cond delay="0"/>
                                  </p:stCondLst>
                                  <p:childTnLst>
                                    <p:animScale>
                                      <p:cBhvr>
                                        <p:cTn id="38" dur="2000" fill="hold"/>
                                        <p:tgtEl>
                                          <p:spTgt spid="7">
                                            <p:txEl>
                                              <p:pRg st="0" end="0"/>
                                            </p:txEl>
                                          </p:spTgt>
                                        </p:tgtEl>
                                      </p:cBhvr>
                                      <p:by x="50000" y="50000"/>
                                    </p:animScale>
                                  </p:childTnLst>
                                </p:cTn>
                              </p:par>
                              <p:par>
                                <p:cTn id="39" presetID="6" presetClass="emph" presetSubtype="0" fill="hold" grpId="0" nodeType="withEffect">
                                  <p:stCondLst>
                                    <p:cond delay="0"/>
                                  </p:stCondLst>
                                  <p:childTnLst>
                                    <p:animScale>
                                      <p:cBhvr>
                                        <p:cTn id="40" dur="2000" fill="hold"/>
                                        <p:tgtEl>
                                          <p:spTgt spid="28">
                                            <p:txEl>
                                              <p:pRg st="0" end="0"/>
                                            </p:txEl>
                                          </p:spTgt>
                                        </p:tgtEl>
                                      </p:cBhvr>
                                      <p:by x="50000" y="50000"/>
                                    </p:animScale>
                                  </p:childTnLst>
                                </p:cTn>
                              </p:par>
                              <p:par>
                                <p:cTn id="41" presetID="6" presetClass="emph" presetSubtype="0" fill="hold" grpId="0" nodeType="withEffect">
                                  <p:stCondLst>
                                    <p:cond delay="0"/>
                                  </p:stCondLst>
                                  <p:childTnLst>
                                    <p:animScale>
                                      <p:cBhvr>
                                        <p:cTn id="42" dur="2000" fill="hold"/>
                                        <p:tgtEl>
                                          <p:spTgt spid="25">
                                            <p:txEl>
                                              <p:pRg st="0" end="0"/>
                                            </p:txEl>
                                          </p:spTgt>
                                        </p:tgtEl>
                                      </p:cBhvr>
                                      <p:by x="50000" y="50000"/>
                                    </p:animScale>
                                  </p:childTnLst>
                                </p:cTn>
                              </p:par>
                              <p:par>
                                <p:cTn id="43" presetID="6" presetClass="emph" presetSubtype="0" fill="hold" grpId="0" nodeType="withEffect">
                                  <p:stCondLst>
                                    <p:cond delay="0"/>
                                  </p:stCondLst>
                                  <p:childTnLst>
                                    <p:animScale>
                                      <p:cBhvr>
                                        <p:cTn id="44" dur="2000" fill="hold"/>
                                        <p:tgtEl>
                                          <p:spTgt spid="27">
                                            <p:txEl>
                                              <p:pRg st="0" end="0"/>
                                            </p:txEl>
                                          </p:spTgt>
                                        </p:tgtEl>
                                      </p:cBhvr>
                                      <p:by x="50000" y="50000"/>
                                    </p:animScale>
                                  </p:childTnLst>
                                </p:cTn>
                              </p:par>
                              <p:par>
                                <p:cTn id="45" presetID="6" presetClass="emph" presetSubtype="0" fill="hold" grpId="0" nodeType="withEffect">
                                  <p:stCondLst>
                                    <p:cond delay="0"/>
                                  </p:stCondLst>
                                  <p:childTnLst>
                                    <p:animScale>
                                      <p:cBhvr>
                                        <p:cTn id="46" dur="2000" fill="hold"/>
                                        <p:tgtEl>
                                          <p:spTgt spid="8">
                                            <p:txEl>
                                              <p:pRg st="0" end="0"/>
                                            </p:txEl>
                                          </p:spTgt>
                                        </p:tgtEl>
                                      </p:cBhvr>
                                      <p:by x="50000" y="50000"/>
                                    </p:animScale>
                                  </p:childTnLst>
                                </p:cTn>
                              </p:par>
                              <p:par>
                                <p:cTn id="47" presetID="6" presetClass="emph" presetSubtype="0" fill="hold" grpId="0" nodeType="withEffect">
                                  <p:stCondLst>
                                    <p:cond delay="0"/>
                                  </p:stCondLst>
                                  <p:childTnLst>
                                    <p:animScale>
                                      <p:cBhvr>
                                        <p:cTn id="48" dur="2000" fill="hold"/>
                                        <p:tgtEl>
                                          <p:spTgt spid="24">
                                            <p:txEl>
                                              <p:pRg st="0" end="0"/>
                                            </p:txEl>
                                          </p:spTgt>
                                        </p:tgtEl>
                                      </p:cBhvr>
                                      <p:by x="50000" y="50000"/>
                                    </p:animScale>
                                  </p:childTnLst>
                                </p:cTn>
                              </p:par>
                              <p:par>
                                <p:cTn id="49" presetID="6" presetClass="emph" presetSubtype="0" fill="hold" grpId="0" nodeType="withEffect">
                                  <p:stCondLst>
                                    <p:cond delay="0"/>
                                  </p:stCondLst>
                                  <p:childTnLst>
                                    <p:animScale>
                                      <p:cBhvr>
                                        <p:cTn id="50" dur="2000" fill="hold"/>
                                        <p:tgtEl>
                                          <p:spTgt spid="11"/>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P spid="9" grpId="0" build="allAtOnce"/>
      <p:bldP spid="10" grpId="0" build="allAtOnce"/>
      <p:bldP spid="11" grpId="0"/>
      <p:bldP spid="12" grpId="0" build="allAtOnce"/>
      <p:bldP spid="13" grpId="0" build="allAtOnce"/>
      <p:bldP spid="14" grpId="0" build="allAtOnce"/>
      <p:bldP spid="15" grpId="0" build="allAtOnce"/>
      <p:bldP spid="16" grpId="0" build="allAtOnce"/>
      <p:bldP spid="17" grpId="0" build="allAtOnce"/>
      <p:bldP spid="18" grpId="0" build="allAtOnce"/>
      <p:bldP spid="19" grpId="0" build="allAtOnce"/>
      <p:bldP spid="20" grpId="0" build="allAtOnce"/>
      <p:bldP spid="21" grpId="0" build="allAtOnce"/>
      <p:bldP spid="22" grpId="0" build="allAtOnce"/>
      <p:bldP spid="23" grpId="0" build="allAtOnce"/>
      <p:bldP spid="24" grpId="0" build="allAtOnce"/>
      <p:bldP spid="25" grpId="0" build="allAtOnce"/>
      <p:bldP spid="26" grpId="0" build="allAtOnce"/>
      <p:bldP spid="27" grpId="0" build="allAtOnce"/>
      <p:bldP spid="28"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図形グループ 6"/>
          <p:cNvGrpSpPr/>
          <p:nvPr/>
        </p:nvGrpSpPr>
        <p:grpSpPr>
          <a:xfrm>
            <a:off x="307010" y="353955"/>
            <a:ext cx="8526492" cy="1187995"/>
            <a:chOff x="307010" y="1022475"/>
            <a:chExt cx="8526492" cy="1187995"/>
          </a:xfrm>
        </p:grpSpPr>
        <p:sp>
          <p:nvSpPr>
            <p:cNvPr id="4" name="正方形/長方形 3"/>
            <p:cNvSpPr/>
            <p:nvPr/>
          </p:nvSpPr>
          <p:spPr>
            <a:xfrm>
              <a:off x="307010" y="1022475"/>
              <a:ext cx="8526492" cy="1187995"/>
            </a:xfrm>
            <a:prstGeom prst="rect">
              <a:avLst/>
            </a:prstGeom>
            <a:noFill/>
            <a:ln>
              <a:solidFill>
                <a:srgbClr val="10253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57200" y="1210371"/>
              <a:ext cx="8229600" cy="898707"/>
            </a:xfrm>
            <a:prstGeom prst="rect">
              <a:avLst/>
            </a:prstGeom>
            <a:noFill/>
            <a:ln>
              <a:noFill/>
            </a:ln>
          </p:spPr>
          <p:txBody>
            <a:bodyPr wrap="square" rtlCol="0">
              <a:spAutoFit/>
            </a:bodyPr>
            <a:lstStyle/>
            <a:p>
              <a:pPr>
                <a:lnSpc>
                  <a:spcPct val="110000"/>
                </a:lnSpc>
              </a:pPr>
              <a:r>
                <a:rPr lang="ja-JP" altLang="en-US" sz="2400" dirty="0" smtClean="0">
                  <a:latin typeface="メイリオ"/>
                  <a:ea typeface="メイリオ"/>
                  <a:cs typeface="メイリオ"/>
                </a:rPr>
                <a:t>先進国</a:t>
              </a:r>
              <a:r>
                <a:rPr kumimoji="1" lang="ja-JP" altLang="en-US" sz="2400" dirty="0" smtClean="0">
                  <a:latin typeface="メイリオ"/>
                  <a:ea typeface="メイリオ"/>
                  <a:cs typeface="メイリオ"/>
                </a:rPr>
                <a:t>と比較しても、類を見ないスピードでの高齢化</a:t>
              </a:r>
              <a:r>
                <a:rPr lang="ja-JP" altLang="en-US" sz="2400" dirty="0" smtClean="0">
                  <a:latin typeface="メイリオ"/>
                  <a:ea typeface="メイリオ"/>
                  <a:cs typeface="メイリオ"/>
                </a:rPr>
                <a:t>に伴う</a:t>
              </a:r>
              <a:r>
                <a:rPr kumimoji="1" lang="ja-JP" altLang="en-US" sz="2400" dirty="0" smtClean="0">
                  <a:latin typeface="メイリオ"/>
                  <a:ea typeface="メイリオ"/>
                  <a:cs typeface="メイリオ"/>
                </a:rPr>
                <a:t>医療費</a:t>
              </a:r>
              <a:r>
                <a:rPr lang="ja-JP" altLang="en-US" sz="2400" dirty="0" smtClean="0">
                  <a:latin typeface="メイリオ"/>
                  <a:ea typeface="メイリオ"/>
                  <a:cs typeface="メイリオ"/>
                </a:rPr>
                <a:t>の</a:t>
              </a:r>
              <a:r>
                <a:rPr kumimoji="1" lang="ja-JP" altLang="en-US" sz="2400" dirty="0" smtClean="0">
                  <a:latin typeface="メイリオ"/>
                  <a:ea typeface="メイリオ"/>
                  <a:cs typeface="メイリオ"/>
                </a:rPr>
                <a:t>増大が大きな社会問題になっている。</a:t>
              </a:r>
              <a:endParaRPr kumimoji="1" lang="en-US" altLang="ja-JP" sz="2400" dirty="0" smtClean="0">
                <a:latin typeface="メイリオ"/>
                <a:ea typeface="メイリオ"/>
                <a:cs typeface="メイリオ"/>
              </a:endParaRPr>
            </a:p>
          </p:txBody>
        </p:sp>
      </p:grpSp>
      <p:graphicFrame>
        <p:nvGraphicFramePr>
          <p:cNvPr id="8" name="グラフ 7"/>
          <p:cNvGraphicFramePr>
            <a:graphicFrameLocks/>
          </p:cNvGraphicFramePr>
          <p:nvPr>
            <p:extLst>
              <p:ext uri="{D42A27DB-BD31-4B8C-83A1-F6EECF244321}">
                <p14:modId xmlns:p14="http://schemas.microsoft.com/office/powerpoint/2010/main" val="2242699470"/>
              </p:ext>
            </p:extLst>
          </p:nvPr>
        </p:nvGraphicFramePr>
        <p:xfrm>
          <a:off x="307010" y="1664122"/>
          <a:ext cx="8526492" cy="4910592"/>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796890" y="6612070"/>
            <a:ext cx="7134655" cy="200055"/>
          </a:xfrm>
          <a:prstGeom prst="rect">
            <a:avLst/>
          </a:prstGeom>
          <a:noFill/>
        </p:spPr>
        <p:txBody>
          <a:bodyPr wrap="square" rtlCol="0">
            <a:spAutoFit/>
          </a:bodyPr>
          <a:lstStyle/>
          <a:p>
            <a:pPr algn="ctr"/>
            <a:r>
              <a:rPr lang="ja-JP" altLang="en-US" sz="700" dirty="0" smtClean="0">
                <a:latin typeface="メイリオ"/>
                <a:ea typeface="メイリオ"/>
                <a:cs typeface="メイリオ"/>
              </a:rPr>
              <a:t>＜人口データ＞</a:t>
            </a:r>
            <a:r>
              <a:rPr lang="ja-JP" altLang="en-US" sz="700" dirty="0" smtClean="0">
                <a:solidFill>
                  <a:srgbClr val="000000"/>
                </a:solidFill>
                <a:latin typeface="メイリオ"/>
                <a:ea typeface="メイリオ"/>
                <a:cs typeface="メイリオ"/>
              </a:rPr>
              <a:t>2010年</a:t>
            </a:r>
            <a:r>
              <a:rPr lang="ja-JP" altLang="en-US" sz="700" dirty="0">
                <a:solidFill>
                  <a:srgbClr val="000000"/>
                </a:solidFill>
                <a:latin typeface="メイリオ"/>
                <a:ea typeface="メイリオ"/>
                <a:cs typeface="メイリオ"/>
              </a:rPr>
              <a:t>までは総務省「国勢調査」、2013年は総務省「人口推計」（平成25年10月1日現在</a:t>
            </a:r>
            <a:r>
              <a:rPr lang="ja-JP" altLang="en-US" sz="700" dirty="0" smtClean="0">
                <a:solidFill>
                  <a:srgbClr val="000000"/>
                </a:solidFill>
                <a:latin typeface="メイリオ"/>
                <a:ea typeface="メイリオ"/>
                <a:cs typeface="メイリオ"/>
              </a:rPr>
              <a:t>）</a:t>
            </a:r>
            <a:r>
              <a:rPr kumimoji="1" lang="ja-JP" altLang="en-US" sz="700" dirty="0" smtClean="0">
                <a:solidFill>
                  <a:srgbClr val="000000"/>
                </a:solidFill>
                <a:latin typeface="メイリオ"/>
                <a:ea typeface="メイリオ"/>
                <a:cs typeface="メイリオ"/>
              </a:rPr>
              <a:t>＜国民医療費＞</a:t>
            </a:r>
            <a:r>
              <a:rPr kumimoji="1" lang="en-US" altLang="ja-JP" sz="700" dirty="0" smtClean="0">
                <a:solidFill>
                  <a:srgbClr val="000000"/>
                </a:solidFill>
                <a:latin typeface="メイリオ"/>
                <a:ea typeface="メイリオ"/>
                <a:cs typeface="メイリオ"/>
              </a:rPr>
              <a:t>2013</a:t>
            </a:r>
            <a:r>
              <a:rPr kumimoji="1" lang="ja-JP" altLang="en-US" sz="700" dirty="0" smtClean="0">
                <a:solidFill>
                  <a:srgbClr val="000000"/>
                </a:solidFill>
                <a:latin typeface="メイリオ"/>
                <a:ea typeface="メイリオ"/>
                <a:cs typeface="メイリオ"/>
              </a:rPr>
              <a:t>年国民医療費（</a:t>
            </a:r>
            <a:r>
              <a:rPr lang="en-US" altLang="ja-JP" sz="700" dirty="0" smtClean="0">
                <a:latin typeface="メイリオ"/>
                <a:ea typeface="メイリオ"/>
                <a:cs typeface="メイリオ"/>
              </a:rPr>
              <a:t>GL08020103</a:t>
            </a:r>
            <a:r>
              <a:rPr kumimoji="1" lang="ja-JP" altLang="en-US" sz="700" dirty="0" smtClean="0">
                <a:solidFill>
                  <a:srgbClr val="000000"/>
                </a:solidFill>
                <a:latin typeface="メイリオ"/>
                <a:ea typeface="メイリオ"/>
                <a:cs typeface="メイリオ"/>
              </a:rPr>
              <a:t>）</a:t>
            </a:r>
            <a:endParaRPr kumimoji="1" lang="ja-JP" altLang="en-US" sz="700" dirty="0">
              <a:latin typeface="メイリオ"/>
              <a:ea typeface="メイリオ"/>
              <a:cs typeface="メイリオ"/>
            </a:endParaRPr>
          </a:p>
        </p:txBody>
      </p:sp>
      <p:sp>
        <p:nvSpPr>
          <p:cNvPr id="9" name="テキスト ボックス 8"/>
          <p:cNvSpPr txBox="1"/>
          <p:nvPr/>
        </p:nvSpPr>
        <p:spPr>
          <a:xfrm>
            <a:off x="457200" y="172519"/>
            <a:ext cx="2082606" cy="369332"/>
          </a:xfrm>
          <a:prstGeom prst="rect">
            <a:avLst/>
          </a:prstGeom>
          <a:solidFill>
            <a:schemeClr val="tx2">
              <a:lumMod val="50000"/>
            </a:schemeClr>
          </a:solidFill>
          <a:ln>
            <a:solidFill>
              <a:schemeClr val="tx2">
                <a:lumMod val="50000"/>
              </a:schemeClr>
            </a:solidFill>
          </a:ln>
          <a:effectLst/>
        </p:spPr>
        <p:txBody>
          <a:bodyPr wrap="square" rtlCol="0" anchor="ctr">
            <a:spAutoFit/>
          </a:bodyPr>
          <a:lstStyle/>
          <a:p>
            <a:r>
              <a:rPr kumimoji="1" lang="ja-JP" altLang="en-US" dirty="0" smtClean="0">
                <a:solidFill>
                  <a:schemeClr val="bg1"/>
                </a:solidFill>
                <a:latin typeface="メイリオ"/>
                <a:ea typeface="メイリオ"/>
                <a:cs typeface="メイリオ"/>
              </a:rPr>
              <a:t>日本の</a:t>
            </a:r>
            <a:r>
              <a:rPr lang="ja-JP" altLang="en-US" dirty="0" smtClean="0">
                <a:solidFill>
                  <a:schemeClr val="bg1"/>
                </a:solidFill>
                <a:latin typeface="メイリオ"/>
                <a:ea typeface="メイリオ"/>
                <a:cs typeface="メイリオ"/>
              </a:rPr>
              <a:t>保健・医療</a:t>
            </a:r>
            <a:endParaRPr kumimoji="1" lang="ja-JP" altLang="en-US"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14670170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307010" y="883567"/>
            <a:ext cx="8526492" cy="971999"/>
          </a:xfrm>
          <a:prstGeom prst="rect">
            <a:avLst/>
          </a:prstGeom>
          <a:noFill/>
          <a:ln>
            <a:solidFill>
              <a:srgbClr val="10253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1"/>
            <a:ext cx="9144000" cy="288000"/>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6572995"/>
            <a:ext cx="9144000" cy="28500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6287992"/>
            <a:ext cx="9144000" cy="285003"/>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287999"/>
            <a:ext cx="9144000" cy="288000"/>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829576" y="2127301"/>
            <a:ext cx="5484848" cy="584776"/>
          </a:xfrm>
          <a:prstGeom prst="rect">
            <a:avLst/>
          </a:prstGeom>
          <a:noFill/>
        </p:spPr>
        <p:txBody>
          <a:bodyPr wrap="square" rtlCol="0">
            <a:spAutoFit/>
          </a:bodyPr>
          <a:lstStyle/>
          <a:p>
            <a:pPr algn="ctr"/>
            <a:r>
              <a:rPr lang="ja-JP" altLang="en-US" sz="3200" dirty="0" smtClean="0">
                <a:latin typeface="メイリオ"/>
                <a:ea typeface="メイリオ"/>
                <a:cs typeface="メイリオ"/>
              </a:rPr>
              <a:t>政府による画一的な政策</a:t>
            </a:r>
            <a:endParaRPr kumimoji="1" lang="ja-JP" altLang="en-US" sz="3200" dirty="0">
              <a:latin typeface="メイリオ"/>
              <a:ea typeface="メイリオ"/>
              <a:cs typeface="メイリオ"/>
            </a:endParaRPr>
          </a:p>
        </p:txBody>
      </p:sp>
      <p:sp>
        <p:nvSpPr>
          <p:cNvPr id="14" name="乗算記号 13"/>
          <p:cNvSpPr/>
          <p:nvPr/>
        </p:nvSpPr>
        <p:spPr>
          <a:xfrm>
            <a:off x="1099764" y="1966907"/>
            <a:ext cx="1008000" cy="977625"/>
          </a:xfrm>
          <a:prstGeom prst="mathMultiply">
            <a:avLst>
              <a:gd name="adj1" fmla="val 19105"/>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ドーナツ 14"/>
          <p:cNvSpPr/>
          <p:nvPr/>
        </p:nvSpPr>
        <p:spPr>
          <a:xfrm>
            <a:off x="1227521" y="3083962"/>
            <a:ext cx="755999" cy="755999"/>
          </a:xfrm>
          <a:prstGeom prst="donut">
            <a:avLst>
              <a:gd name="adj" fmla="val 18511"/>
            </a:avLst>
          </a:prstGeom>
          <a:solidFill>
            <a:srgbClr val="10253F"/>
          </a:solidFill>
          <a:ln>
            <a:solidFill>
              <a:srgbClr val="10253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1829576" y="3110201"/>
            <a:ext cx="5484848" cy="584776"/>
          </a:xfrm>
          <a:prstGeom prst="rect">
            <a:avLst/>
          </a:prstGeom>
          <a:noFill/>
        </p:spPr>
        <p:txBody>
          <a:bodyPr wrap="square" rtlCol="0">
            <a:spAutoFit/>
          </a:bodyPr>
          <a:lstStyle/>
          <a:p>
            <a:pPr algn="ctr"/>
            <a:r>
              <a:rPr lang="ja-JP" altLang="en-US" sz="3200" dirty="0" smtClean="0">
                <a:latin typeface="メイリオ"/>
                <a:ea typeface="メイリオ"/>
                <a:cs typeface="メイリオ"/>
              </a:rPr>
              <a:t>都道府県単位での政策</a:t>
            </a:r>
            <a:endParaRPr lang="en-US" altLang="ja-JP" sz="3200" dirty="0" smtClean="0">
              <a:latin typeface="メイリオ"/>
              <a:ea typeface="メイリオ"/>
              <a:cs typeface="メイリオ"/>
            </a:endParaRPr>
          </a:p>
        </p:txBody>
      </p:sp>
      <p:sp>
        <p:nvSpPr>
          <p:cNvPr id="17" name="テキスト ボックス 16"/>
          <p:cNvSpPr txBox="1"/>
          <p:nvPr/>
        </p:nvSpPr>
        <p:spPr>
          <a:xfrm>
            <a:off x="718979" y="4866111"/>
            <a:ext cx="7703639" cy="1200329"/>
          </a:xfrm>
          <a:prstGeom prst="rect">
            <a:avLst/>
          </a:prstGeom>
          <a:noFill/>
        </p:spPr>
        <p:txBody>
          <a:bodyPr wrap="square" rtlCol="0">
            <a:spAutoFit/>
          </a:bodyPr>
          <a:lstStyle/>
          <a:p>
            <a:pPr algn="ctr"/>
            <a:r>
              <a:rPr lang="ja-JP" altLang="en-US" sz="3600" b="1" dirty="0" smtClean="0">
                <a:solidFill>
                  <a:srgbClr val="FF0000"/>
                </a:solidFill>
                <a:latin typeface="メイリオ"/>
                <a:ea typeface="メイリオ"/>
                <a:cs typeface="メイリオ"/>
              </a:rPr>
              <a:t>都道府県ごとに問題把握できれば、問題解決に近づく</a:t>
            </a:r>
            <a:endParaRPr lang="en-US" altLang="ja-JP" sz="3600" b="1" dirty="0" smtClean="0">
              <a:solidFill>
                <a:srgbClr val="FF0000"/>
              </a:solidFill>
              <a:latin typeface="メイリオ"/>
              <a:ea typeface="メイリオ"/>
              <a:cs typeface="メイリオ"/>
            </a:endParaRPr>
          </a:p>
        </p:txBody>
      </p:sp>
      <p:sp>
        <p:nvSpPr>
          <p:cNvPr id="18" name="下矢印 17"/>
          <p:cNvSpPr/>
          <p:nvPr/>
        </p:nvSpPr>
        <p:spPr>
          <a:xfrm>
            <a:off x="3045679" y="4073154"/>
            <a:ext cx="3052642" cy="565574"/>
          </a:xfrm>
          <a:prstGeom prst="downArrow">
            <a:avLst/>
          </a:prstGeom>
          <a:solidFill>
            <a:srgbClr val="10253F"/>
          </a:solidFill>
          <a:ln>
            <a:solidFill>
              <a:srgbClr val="10253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24585" y="1049234"/>
            <a:ext cx="8089653" cy="707886"/>
          </a:xfrm>
          <a:prstGeom prst="rect">
            <a:avLst/>
          </a:prstGeom>
          <a:noFill/>
          <a:ln>
            <a:noFill/>
          </a:ln>
        </p:spPr>
        <p:txBody>
          <a:bodyPr wrap="square" rtlCol="0">
            <a:spAutoFit/>
          </a:bodyPr>
          <a:lstStyle/>
          <a:p>
            <a:r>
              <a:rPr lang="ja-JP" altLang="en-US" sz="2000" dirty="0" smtClean="0">
                <a:latin typeface="メイリオ"/>
                <a:ea typeface="メイリオ"/>
                <a:cs typeface="メイリオ"/>
              </a:rPr>
              <a:t>都道府県</a:t>
            </a:r>
            <a:r>
              <a:rPr lang="ja-JP" altLang="en-US" sz="2000" dirty="0">
                <a:latin typeface="メイリオ"/>
                <a:ea typeface="メイリオ"/>
                <a:cs typeface="メイリオ"/>
              </a:rPr>
              <a:t>、市町村は</a:t>
            </a:r>
            <a:r>
              <a:rPr lang="ja-JP" altLang="en-US" sz="2000" dirty="0">
                <a:solidFill>
                  <a:srgbClr val="FF0000"/>
                </a:solidFill>
                <a:latin typeface="メイリオ"/>
                <a:ea typeface="メイリオ"/>
                <a:cs typeface="メイリオ"/>
              </a:rPr>
              <a:t>地域住民の健康に関する各種指標の状況や地域の社会資源等の実情を踏まえ</a:t>
            </a:r>
            <a:r>
              <a:rPr lang="ja-JP" altLang="en-US" sz="2000" dirty="0">
                <a:latin typeface="メイリオ"/>
                <a:ea typeface="メイリオ"/>
                <a:cs typeface="メイリオ"/>
              </a:rPr>
              <a:t>、目標を設定</a:t>
            </a:r>
            <a:r>
              <a:rPr lang="ja-JP" altLang="en-US" sz="2000" dirty="0" smtClean="0">
                <a:latin typeface="メイリオ"/>
                <a:ea typeface="メイリオ"/>
                <a:cs typeface="メイリオ"/>
              </a:rPr>
              <a:t>する。</a:t>
            </a:r>
            <a:endParaRPr kumimoji="1" lang="ja-JP" altLang="en-US" sz="2000" dirty="0">
              <a:latin typeface="メイリオ"/>
              <a:ea typeface="メイリオ"/>
              <a:cs typeface="メイリオ"/>
            </a:endParaRPr>
          </a:p>
        </p:txBody>
      </p:sp>
      <p:sp>
        <p:nvSpPr>
          <p:cNvPr id="19" name="テキスト ボックス 18"/>
          <p:cNvSpPr txBox="1"/>
          <p:nvPr/>
        </p:nvSpPr>
        <p:spPr>
          <a:xfrm>
            <a:off x="524584" y="719298"/>
            <a:ext cx="2250195" cy="307777"/>
          </a:xfrm>
          <a:prstGeom prst="rect">
            <a:avLst/>
          </a:prstGeom>
          <a:solidFill>
            <a:schemeClr val="tx2">
              <a:lumMod val="50000"/>
            </a:schemeClr>
          </a:solidFill>
          <a:ln>
            <a:solidFill>
              <a:schemeClr val="tx2">
                <a:lumMod val="50000"/>
              </a:schemeClr>
            </a:solidFill>
          </a:ln>
          <a:effectLst/>
        </p:spPr>
        <p:txBody>
          <a:bodyPr wrap="square" rtlCol="0" anchor="ctr">
            <a:spAutoFit/>
          </a:bodyPr>
          <a:lstStyle/>
          <a:p>
            <a:r>
              <a:rPr lang="ja-JP" altLang="en-US" sz="1400" dirty="0" smtClean="0">
                <a:solidFill>
                  <a:schemeClr val="bg1"/>
                </a:solidFill>
                <a:latin typeface="メイリオ"/>
                <a:ea typeface="メイリオ"/>
                <a:cs typeface="メイリオ"/>
              </a:rPr>
              <a:t>健康日本</a:t>
            </a:r>
            <a:r>
              <a:rPr lang="en-US" altLang="ja-JP" sz="1400" dirty="0" smtClean="0">
                <a:solidFill>
                  <a:schemeClr val="bg1"/>
                </a:solidFill>
                <a:latin typeface="メイリオ"/>
                <a:ea typeface="メイリオ"/>
                <a:cs typeface="メイリオ"/>
              </a:rPr>
              <a:t>21</a:t>
            </a:r>
            <a:r>
              <a:rPr lang="ja-JP" altLang="en-US" sz="1400" dirty="0" smtClean="0">
                <a:solidFill>
                  <a:schemeClr val="bg1"/>
                </a:solidFill>
                <a:latin typeface="メイリオ"/>
                <a:ea typeface="メイリオ"/>
                <a:cs typeface="メイリオ"/>
              </a:rPr>
              <a:t>（第二次）</a:t>
            </a:r>
            <a:endParaRPr kumimoji="1" lang="ja-JP" altLang="en-US" sz="1400"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12434599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trips(downLeft)">
                                      <p:cBhvr>
                                        <p:cTn id="7" dur="500"/>
                                        <p:tgtEl>
                                          <p:spTgt spid="13"/>
                                        </p:tgtEl>
                                      </p:cBhvr>
                                    </p:animEffect>
                                  </p:childTnLst>
                                </p:cTn>
                              </p:par>
                              <p:par>
                                <p:cTn id="8" presetID="18" presetClass="entr" presetSubtype="12" fill="hold" grpId="1"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strips(downLeft)">
                                      <p:cBhvr>
                                        <p:cTn id="15" dur="500"/>
                                        <p:tgtEl>
                                          <p:spTgt spid="15"/>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strips(downLeft)">
                                      <p:cBhvr>
                                        <p:cTn id="23" dur="500"/>
                                        <p:tgtEl>
                                          <p:spTgt spid="18"/>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strips(downLeft)">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1"/>
      <p:bldP spid="14" grpId="1" animBg="1"/>
      <p:bldP spid="15" grpId="0" animBg="1"/>
      <p:bldP spid="16" grpId="0"/>
      <p:bldP spid="17" grpId="0"/>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b="1" dirty="0" smtClean="0"/>
              <a:t>本アプリで重要視したポイント</a:t>
            </a:r>
            <a:endParaRPr kumimoji="1" lang="ja-JP" altLang="en-US" sz="4000" b="1" dirty="0"/>
          </a:p>
        </p:txBody>
      </p:sp>
      <p:sp>
        <p:nvSpPr>
          <p:cNvPr id="4" name="コンテンツ プレースホルダー 3"/>
          <p:cNvSpPr>
            <a:spLocks noGrp="1"/>
          </p:cNvSpPr>
          <p:nvPr>
            <p:ph idx="1"/>
          </p:nvPr>
        </p:nvSpPr>
        <p:spPr>
          <a:xfrm>
            <a:off x="457200" y="1600201"/>
            <a:ext cx="8367650" cy="1176361"/>
          </a:xfrm>
        </p:spPr>
        <p:txBody>
          <a:bodyPr anchor="t">
            <a:normAutofit/>
          </a:bodyPr>
          <a:lstStyle/>
          <a:p>
            <a:pPr marL="538163" indent="-538163">
              <a:buNone/>
            </a:pPr>
            <a:r>
              <a:rPr kumimoji="1" lang="en-US" altLang="ja-JP" dirty="0" smtClean="0">
                <a:latin typeface="メイリオ"/>
                <a:ea typeface="メイリオ"/>
                <a:cs typeface="メイリオ"/>
              </a:rPr>
              <a:t>1. </a:t>
            </a:r>
            <a:r>
              <a:rPr kumimoji="1" lang="ja-JP" altLang="en-US" dirty="0" smtClean="0">
                <a:latin typeface="メイリオ"/>
                <a:ea typeface="メイリオ"/>
                <a:cs typeface="メイリオ"/>
              </a:rPr>
              <a:t>根拠（</a:t>
            </a:r>
            <a:r>
              <a:rPr kumimoji="1" lang="ja-JP" altLang="en-US" sz="3600" b="1" dirty="0" smtClean="0">
                <a:solidFill>
                  <a:srgbClr val="FF0000"/>
                </a:solidFill>
                <a:latin typeface="メイリオ"/>
                <a:ea typeface="メイリオ"/>
                <a:cs typeface="メイリオ"/>
              </a:rPr>
              <a:t>既存データ</a:t>
            </a:r>
            <a:r>
              <a:rPr kumimoji="1" lang="ja-JP" altLang="en-US" dirty="0" smtClean="0">
                <a:latin typeface="メイリオ"/>
                <a:ea typeface="メイリオ"/>
                <a:cs typeface="メイリオ"/>
              </a:rPr>
              <a:t>）に基づく健康政策の構築</a:t>
            </a:r>
            <a:endParaRPr kumimoji="1" lang="en-US" altLang="ja-JP" dirty="0" smtClean="0">
              <a:latin typeface="メイリオ"/>
              <a:ea typeface="メイリオ"/>
              <a:cs typeface="メイリオ"/>
            </a:endParaRPr>
          </a:p>
        </p:txBody>
      </p:sp>
      <p:grpSp>
        <p:nvGrpSpPr>
          <p:cNvPr id="5" name="図形グループ 4"/>
          <p:cNvGrpSpPr/>
          <p:nvPr/>
        </p:nvGrpSpPr>
        <p:grpSpPr>
          <a:xfrm>
            <a:off x="0" y="0"/>
            <a:ext cx="9144000" cy="292493"/>
            <a:chOff x="0" y="19189"/>
            <a:chExt cx="9144000" cy="292493"/>
          </a:xfrm>
        </p:grpSpPr>
        <p:sp>
          <p:nvSpPr>
            <p:cNvPr id="6" name="正方形/長方形 5"/>
            <p:cNvSpPr/>
            <p:nvPr/>
          </p:nvSpPr>
          <p:spPr>
            <a:xfrm>
              <a:off x="0" y="19189"/>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169180"/>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8" name="図形グループ 7"/>
          <p:cNvGrpSpPr/>
          <p:nvPr/>
        </p:nvGrpSpPr>
        <p:grpSpPr>
          <a:xfrm>
            <a:off x="0" y="6581163"/>
            <a:ext cx="9144000" cy="276837"/>
            <a:chOff x="0" y="6054912"/>
            <a:chExt cx="9144000" cy="276837"/>
          </a:xfrm>
        </p:grpSpPr>
        <p:sp>
          <p:nvSpPr>
            <p:cNvPr id="9" name="正方形/長方形 8"/>
            <p:cNvSpPr/>
            <p:nvPr/>
          </p:nvSpPr>
          <p:spPr>
            <a:xfrm>
              <a:off x="0" y="6197414"/>
              <a:ext cx="9144000" cy="134335"/>
            </a:xfrm>
            <a:prstGeom prst="rect">
              <a:avLst/>
            </a:prstGeom>
            <a:solidFill>
              <a:schemeClr val="tx2">
                <a:lumMod val="60000"/>
                <a:lumOff val="40000"/>
              </a:schemeClr>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0" y="6054912"/>
              <a:ext cx="9144000" cy="142502"/>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1" name="テキスト ボックス 10"/>
          <p:cNvSpPr txBox="1"/>
          <p:nvPr/>
        </p:nvSpPr>
        <p:spPr>
          <a:xfrm>
            <a:off x="285482" y="6127016"/>
            <a:ext cx="8526492" cy="230832"/>
          </a:xfrm>
          <a:prstGeom prst="rect">
            <a:avLst/>
          </a:prstGeom>
          <a:noFill/>
        </p:spPr>
        <p:txBody>
          <a:bodyPr wrap="square" rtlCol="0">
            <a:spAutoFit/>
          </a:bodyPr>
          <a:lstStyle/>
          <a:p>
            <a:r>
              <a:rPr lang="ja-JP" altLang="ja-JP" sz="900" dirty="0" smtClean="0">
                <a:latin typeface="メイリオ"/>
                <a:ea typeface="メイリオ"/>
                <a:cs typeface="メイリオ"/>
              </a:rPr>
              <a:t>*</a:t>
            </a:r>
            <a:r>
              <a:rPr lang="en-US" altLang="ja-JP" sz="900" dirty="0" smtClean="0">
                <a:latin typeface="メイリオ"/>
                <a:ea typeface="メイリオ"/>
                <a:cs typeface="メイリオ"/>
              </a:rPr>
              <a:t>1</a:t>
            </a:r>
            <a:r>
              <a:rPr kumimoji="1" lang="ja-JP" altLang="en-US" sz="900" dirty="0" smtClean="0">
                <a:latin typeface="メイリオ"/>
                <a:ea typeface="メイリオ"/>
                <a:cs typeface="メイリオ"/>
              </a:rPr>
              <a:t> 愛知県「健康日本</a:t>
            </a:r>
            <a:r>
              <a:rPr kumimoji="1" lang="en-US" altLang="ja-JP" sz="900" dirty="0" smtClean="0">
                <a:latin typeface="メイリオ"/>
                <a:ea typeface="メイリオ"/>
                <a:cs typeface="メイリオ"/>
              </a:rPr>
              <a:t>21</a:t>
            </a:r>
            <a:r>
              <a:rPr kumimoji="1" lang="ja-JP" altLang="en-US" sz="900" dirty="0" smtClean="0">
                <a:latin typeface="メイリオ"/>
                <a:ea typeface="メイリオ"/>
                <a:cs typeface="メイリオ"/>
              </a:rPr>
              <a:t>（第二次）地方計画推進のために・地方自治体による効果的な健康施策展開のための既存データ活用の手引き」（一部改変）</a:t>
            </a:r>
            <a:endParaRPr kumimoji="1" lang="ja-JP" altLang="en-US" sz="900" dirty="0">
              <a:latin typeface="メイリオ"/>
              <a:ea typeface="メイリオ"/>
              <a:cs typeface="メイリオ"/>
            </a:endParaRPr>
          </a:p>
        </p:txBody>
      </p:sp>
      <p:sp>
        <p:nvSpPr>
          <p:cNvPr id="12" name="テキスト ボックス 11"/>
          <p:cNvSpPr txBox="1"/>
          <p:nvPr/>
        </p:nvSpPr>
        <p:spPr>
          <a:xfrm>
            <a:off x="457200" y="3023380"/>
            <a:ext cx="8367649" cy="1077218"/>
          </a:xfrm>
          <a:prstGeom prst="rect">
            <a:avLst/>
          </a:prstGeom>
          <a:noFill/>
        </p:spPr>
        <p:txBody>
          <a:bodyPr wrap="square" rtlCol="0">
            <a:spAutoFit/>
          </a:bodyPr>
          <a:lstStyle/>
          <a:p>
            <a:pPr marL="538163" indent="-538163"/>
            <a:r>
              <a:rPr lang="en-US" altLang="ja-JP" sz="3200" dirty="0" smtClean="0">
                <a:latin typeface="メイリオ"/>
                <a:cs typeface="メイリオ"/>
              </a:rPr>
              <a:t>2.</a:t>
            </a:r>
            <a:r>
              <a:rPr lang="ja-JP" altLang="en-US" sz="3200" dirty="0" smtClean="0">
                <a:latin typeface="メイリオ"/>
                <a:cs typeface="メイリオ"/>
              </a:rPr>
              <a:t> 既存</a:t>
            </a:r>
            <a:r>
              <a:rPr lang="ja-JP" altLang="en-US" sz="3200" dirty="0">
                <a:latin typeface="メイリオ"/>
                <a:cs typeface="メイリオ"/>
              </a:rPr>
              <a:t>の概念や枠組みに捉</a:t>
            </a:r>
            <a:r>
              <a:rPr lang="ja-JP" altLang="en-US" sz="3200" dirty="0" smtClean="0">
                <a:latin typeface="メイリオ"/>
                <a:cs typeface="メイリオ"/>
              </a:rPr>
              <a:t>われない</a:t>
            </a:r>
            <a:r>
              <a:rPr lang="ja-JP" altLang="en-US" sz="3200" b="1" dirty="0" smtClean="0">
                <a:solidFill>
                  <a:srgbClr val="FF0000"/>
                </a:solidFill>
                <a:latin typeface="メイリオ"/>
                <a:cs typeface="メイリオ"/>
              </a:rPr>
              <a:t>分野横断的</a:t>
            </a:r>
            <a:r>
              <a:rPr lang="ja-JP" altLang="en-US" sz="3200" b="1" dirty="0">
                <a:solidFill>
                  <a:srgbClr val="FF0000"/>
                </a:solidFill>
                <a:latin typeface="メイリオ"/>
                <a:cs typeface="メイリオ"/>
              </a:rPr>
              <a:t>な（包括的な）</a:t>
            </a:r>
            <a:r>
              <a:rPr lang="ja-JP" altLang="en-US" sz="3200" dirty="0" smtClean="0">
                <a:latin typeface="メイリオ"/>
                <a:cs typeface="メイリオ"/>
              </a:rPr>
              <a:t>評価</a:t>
            </a:r>
            <a:endParaRPr lang="en-US" altLang="ja-JP" sz="3200" dirty="0">
              <a:latin typeface="メイリオ"/>
              <a:cs typeface="メイリオ"/>
            </a:endParaRPr>
          </a:p>
        </p:txBody>
      </p:sp>
      <p:sp>
        <p:nvSpPr>
          <p:cNvPr id="13" name="テキスト ボックス 12"/>
          <p:cNvSpPr txBox="1"/>
          <p:nvPr/>
        </p:nvSpPr>
        <p:spPr>
          <a:xfrm>
            <a:off x="457200" y="4455413"/>
            <a:ext cx="8367649" cy="1077218"/>
          </a:xfrm>
          <a:prstGeom prst="rect">
            <a:avLst/>
          </a:prstGeom>
          <a:noFill/>
        </p:spPr>
        <p:txBody>
          <a:bodyPr wrap="square" rtlCol="0">
            <a:spAutoFit/>
          </a:bodyPr>
          <a:lstStyle/>
          <a:p>
            <a:pPr marL="538163" indent="-538163"/>
            <a:r>
              <a:rPr lang="en-US" altLang="ja-JP" sz="3200" dirty="0" smtClean="0">
                <a:latin typeface="メイリオ"/>
                <a:ea typeface="メイリオ"/>
                <a:cs typeface="メイリオ"/>
              </a:rPr>
              <a:t>3. </a:t>
            </a:r>
            <a:r>
              <a:rPr lang="ja-JP" altLang="en-US" sz="3200" dirty="0" smtClean="0">
                <a:latin typeface="メイリオ"/>
                <a:ea typeface="メイリオ"/>
                <a:cs typeface="メイリオ"/>
              </a:rPr>
              <a:t>明確</a:t>
            </a:r>
            <a:r>
              <a:rPr lang="ja-JP" altLang="en-US" sz="3200" dirty="0">
                <a:latin typeface="メイリオ"/>
                <a:ea typeface="メイリオ"/>
                <a:cs typeface="メイリオ"/>
              </a:rPr>
              <a:t>な目標設定、意思決定に</a:t>
            </a:r>
            <a:r>
              <a:rPr lang="ja-JP" altLang="en-US" sz="3200" dirty="0" smtClean="0">
                <a:latin typeface="メイリオ"/>
                <a:ea typeface="メイリオ"/>
                <a:cs typeface="メイリオ"/>
              </a:rPr>
              <a:t>つながる</a:t>
            </a:r>
            <a:r>
              <a:rPr lang="ja-JP" altLang="en-US" sz="3200" b="1" dirty="0" smtClean="0">
                <a:solidFill>
                  <a:srgbClr val="FF0000"/>
                </a:solidFill>
                <a:latin typeface="メイリオ"/>
                <a:ea typeface="メイリオ"/>
                <a:cs typeface="メイリオ"/>
              </a:rPr>
              <a:t>理解</a:t>
            </a:r>
            <a:r>
              <a:rPr lang="ja-JP" altLang="en-US" sz="3200" b="1" dirty="0">
                <a:solidFill>
                  <a:srgbClr val="FF0000"/>
                </a:solidFill>
                <a:latin typeface="メイリオ"/>
                <a:ea typeface="メイリオ"/>
                <a:cs typeface="メイリオ"/>
              </a:rPr>
              <a:t>しやすいデータの</a:t>
            </a:r>
            <a:r>
              <a:rPr lang="ja-JP" altLang="en-US" sz="3200" b="1" dirty="0" smtClean="0">
                <a:solidFill>
                  <a:srgbClr val="FF0000"/>
                </a:solidFill>
                <a:latin typeface="メイリオ"/>
                <a:ea typeface="メイリオ"/>
                <a:cs typeface="メイリオ"/>
              </a:rPr>
              <a:t>可視化</a:t>
            </a:r>
            <a:endParaRPr lang="ja-JP" altLang="en-US" sz="3200" b="1" dirty="0">
              <a:solidFill>
                <a:srgbClr val="FF0000"/>
              </a:solidFill>
              <a:latin typeface="メイリオ"/>
              <a:ea typeface="メイリオ"/>
              <a:cs typeface="メイリオ"/>
            </a:endParaRPr>
          </a:p>
        </p:txBody>
      </p:sp>
    </p:spTree>
    <p:extLst>
      <p:ext uri="{BB962C8B-B14F-4D97-AF65-F5344CB8AC3E}">
        <p14:creationId xmlns:p14="http://schemas.microsoft.com/office/powerpoint/2010/main" val="40121447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93101280"/>
              </p:ext>
            </p:extLst>
          </p:nvPr>
        </p:nvGraphicFramePr>
        <p:xfrm>
          <a:off x="457200" y="503238"/>
          <a:ext cx="8229600" cy="5851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155506" y="4284059"/>
            <a:ext cx="3647620" cy="1200329"/>
          </a:xfrm>
          <a:prstGeom prst="rect">
            <a:avLst/>
          </a:prstGeom>
          <a:noFill/>
        </p:spPr>
        <p:txBody>
          <a:bodyPr wrap="square" rtlCol="0">
            <a:spAutoFit/>
          </a:bodyPr>
          <a:lstStyle/>
          <a:p>
            <a:pPr algn="ctr"/>
            <a:r>
              <a:rPr kumimoji="1" lang="ja-JP" altLang="en-US" sz="3600" b="1" dirty="0" smtClean="0">
                <a:solidFill>
                  <a:srgbClr val="10253F"/>
                </a:solidFill>
                <a:latin typeface="メイリオ"/>
                <a:ea typeface="メイリオ"/>
                <a:cs typeface="メイリオ"/>
              </a:rPr>
              <a:t>包括的な指標を</a:t>
            </a:r>
            <a:endParaRPr kumimoji="1" lang="en-US" altLang="ja-JP" sz="3600" b="1" dirty="0" smtClean="0">
              <a:solidFill>
                <a:srgbClr val="10253F"/>
              </a:solidFill>
              <a:latin typeface="メイリオ"/>
              <a:ea typeface="メイリオ"/>
              <a:cs typeface="メイリオ"/>
            </a:endParaRPr>
          </a:p>
          <a:p>
            <a:pPr algn="ctr"/>
            <a:r>
              <a:rPr kumimoji="1" lang="ja-JP" altLang="en-US" sz="3600" b="1" dirty="0" smtClean="0">
                <a:solidFill>
                  <a:srgbClr val="10253F"/>
                </a:solidFill>
                <a:latin typeface="メイリオ"/>
                <a:ea typeface="メイリオ"/>
                <a:cs typeface="メイリオ"/>
              </a:rPr>
              <a:t>用いた健康評価</a:t>
            </a:r>
          </a:p>
        </p:txBody>
      </p:sp>
      <p:sp>
        <p:nvSpPr>
          <p:cNvPr id="6" name="テキスト ボックス 5"/>
          <p:cNvSpPr txBox="1"/>
          <p:nvPr/>
        </p:nvSpPr>
        <p:spPr>
          <a:xfrm>
            <a:off x="155506" y="5646877"/>
            <a:ext cx="3588705" cy="707886"/>
          </a:xfrm>
          <a:prstGeom prst="rect">
            <a:avLst/>
          </a:prstGeom>
          <a:noFill/>
        </p:spPr>
        <p:txBody>
          <a:bodyPr wrap="square" rtlCol="0">
            <a:spAutoFit/>
          </a:bodyPr>
          <a:lstStyle/>
          <a:p>
            <a:pPr algn="ctr"/>
            <a:r>
              <a:rPr lang="ja-JP" altLang="en-US" sz="2000" dirty="0">
                <a:solidFill>
                  <a:srgbClr val="10253F"/>
                </a:solidFill>
                <a:latin typeface="メイリオ"/>
                <a:ea typeface="メイリオ"/>
                <a:cs typeface="メイリオ"/>
              </a:rPr>
              <a:t>健康指標だけに捉</a:t>
            </a:r>
            <a:r>
              <a:rPr lang="ja-JP" altLang="en-US" sz="2000" dirty="0" smtClean="0">
                <a:solidFill>
                  <a:srgbClr val="10253F"/>
                </a:solidFill>
                <a:latin typeface="メイリオ"/>
                <a:ea typeface="メイリオ"/>
                <a:cs typeface="メイリオ"/>
              </a:rPr>
              <a:t>われない</a:t>
            </a:r>
            <a:endParaRPr lang="en-US" altLang="ja-JP" sz="2000" dirty="0" smtClean="0">
              <a:solidFill>
                <a:srgbClr val="10253F"/>
              </a:solidFill>
              <a:latin typeface="メイリオ"/>
              <a:ea typeface="メイリオ"/>
              <a:cs typeface="メイリオ"/>
            </a:endParaRPr>
          </a:p>
          <a:p>
            <a:pPr algn="ctr"/>
            <a:r>
              <a:rPr lang="ja-JP" altLang="en-US" sz="2000" dirty="0" smtClean="0">
                <a:solidFill>
                  <a:srgbClr val="10253F"/>
                </a:solidFill>
                <a:latin typeface="メイリオ"/>
                <a:ea typeface="メイリオ"/>
                <a:cs typeface="メイリオ"/>
              </a:rPr>
              <a:t>健康的なまちづくり</a:t>
            </a:r>
            <a:endParaRPr lang="ja-JP" altLang="en-US" sz="2000" dirty="0">
              <a:solidFill>
                <a:srgbClr val="10253F"/>
              </a:solidFill>
              <a:latin typeface="メイリオ"/>
              <a:ea typeface="メイリオ"/>
              <a:cs typeface="メイリオ"/>
            </a:endParaRPr>
          </a:p>
        </p:txBody>
      </p:sp>
      <p:sp>
        <p:nvSpPr>
          <p:cNvPr id="7" name="テキスト ボックス 6"/>
          <p:cNvSpPr txBox="1"/>
          <p:nvPr/>
        </p:nvSpPr>
        <p:spPr>
          <a:xfrm>
            <a:off x="2372823" y="775050"/>
            <a:ext cx="4398355" cy="646331"/>
          </a:xfrm>
          <a:prstGeom prst="rect">
            <a:avLst/>
          </a:prstGeom>
          <a:noFill/>
        </p:spPr>
        <p:txBody>
          <a:bodyPr wrap="square" rtlCol="0">
            <a:spAutoFit/>
          </a:bodyPr>
          <a:lstStyle/>
          <a:p>
            <a:pPr algn="ctr"/>
            <a:r>
              <a:rPr kumimoji="1" lang="ja-JP" altLang="en-US" sz="3600" dirty="0" smtClean="0">
                <a:solidFill>
                  <a:schemeClr val="accent2">
                    <a:lumMod val="50000"/>
                  </a:schemeClr>
                </a:solidFill>
                <a:latin typeface="ヒラギノ角ゴ Pro W6"/>
                <a:ea typeface="ヒラギノ角ゴ Pro W6"/>
                <a:cs typeface="ヒラギノ角ゴ Pro W6"/>
              </a:rPr>
              <a:t>既存データの活用</a:t>
            </a:r>
          </a:p>
        </p:txBody>
      </p:sp>
      <p:sp>
        <p:nvSpPr>
          <p:cNvPr id="8" name="テキスト ボックス 7"/>
          <p:cNvSpPr txBox="1"/>
          <p:nvPr/>
        </p:nvSpPr>
        <p:spPr>
          <a:xfrm>
            <a:off x="5468582" y="4491387"/>
            <a:ext cx="3999386" cy="646331"/>
          </a:xfrm>
          <a:prstGeom prst="rect">
            <a:avLst/>
          </a:prstGeom>
          <a:noFill/>
        </p:spPr>
        <p:txBody>
          <a:bodyPr wrap="square" rtlCol="0">
            <a:spAutoFit/>
          </a:bodyPr>
          <a:lstStyle/>
          <a:p>
            <a:r>
              <a:rPr kumimoji="1" lang="ja-JP" altLang="en-US" sz="3600" dirty="0" smtClean="0">
                <a:solidFill>
                  <a:schemeClr val="accent3">
                    <a:lumMod val="50000"/>
                  </a:schemeClr>
                </a:solidFill>
                <a:latin typeface="ヒラギノ角ゴ Pro W6"/>
                <a:ea typeface="ヒラギノ角ゴ Pro W6"/>
                <a:cs typeface="ヒラギノ角ゴ Pro W6"/>
              </a:rPr>
              <a:t>データの可視化</a:t>
            </a:r>
            <a:endParaRPr kumimoji="1" lang="ja-JP" altLang="en-US" sz="3600" dirty="0">
              <a:solidFill>
                <a:schemeClr val="accent3">
                  <a:lumMod val="50000"/>
                </a:schemeClr>
              </a:solidFill>
              <a:latin typeface="ヒラギノ角ゴ Pro W6"/>
              <a:ea typeface="ヒラギノ角ゴ Pro W6"/>
              <a:cs typeface="ヒラギノ角ゴ Pro W6"/>
            </a:endParaRPr>
          </a:p>
        </p:txBody>
      </p:sp>
      <p:sp>
        <p:nvSpPr>
          <p:cNvPr id="9" name="テキスト ボックス 8"/>
          <p:cNvSpPr txBox="1"/>
          <p:nvPr/>
        </p:nvSpPr>
        <p:spPr>
          <a:xfrm>
            <a:off x="2372823" y="1454693"/>
            <a:ext cx="4398355" cy="707886"/>
          </a:xfrm>
          <a:prstGeom prst="rect">
            <a:avLst/>
          </a:prstGeom>
          <a:noFill/>
        </p:spPr>
        <p:txBody>
          <a:bodyPr wrap="square" rtlCol="0">
            <a:spAutoFit/>
          </a:bodyPr>
          <a:lstStyle/>
          <a:p>
            <a:pPr algn="ctr"/>
            <a:r>
              <a:rPr lang="ja-JP" altLang="en-US" sz="2000" dirty="0">
                <a:solidFill>
                  <a:schemeClr val="accent2">
                    <a:lumMod val="50000"/>
                  </a:schemeClr>
                </a:solidFill>
                <a:latin typeface="ヒラギノ角ゴ Pro W3"/>
                <a:ea typeface="ヒラギノ角ゴ Pro W3"/>
                <a:cs typeface="ヒラギノ角ゴ Pro W3"/>
              </a:rPr>
              <a:t>蓄積</a:t>
            </a:r>
            <a:r>
              <a:rPr lang="ja-JP" altLang="en-US" sz="2000" dirty="0" smtClean="0">
                <a:solidFill>
                  <a:schemeClr val="accent2">
                    <a:lumMod val="50000"/>
                  </a:schemeClr>
                </a:solidFill>
                <a:latin typeface="ヒラギノ角ゴ Pro W3"/>
                <a:ea typeface="ヒラギノ角ゴ Pro W3"/>
                <a:cs typeface="ヒラギノ角ゴ Pro W3"/>
              </a:rPr>
              <a:t>された政府統計データを</a:t>
            </a:r>
            <a:endParaRPr lang="en-US" altLang="ja-JP" sz="2000" dirty="0" smtClean="0">
              <a:solidFill>
                <a:schemeClr val="accent2">
                  <a:lumMod val="50000"/>
                </a:schemeClr>
              </a:solidFill>
              <a:latin typeface="ヒラギノ角ゴ Pro W3"/>
              <a:ea typeface="ヒラギノ角ゴ Pro W3"/>
              <a:cs typeface="ヒラギノ角ゴ Pro W3"/>
            </a:endParaRPr>
          </a:p>
          <a:p>
            <a:pPr algn="ctr"/>
            <a:r>
              <a:rPr lang="ja-JP" altLang="en-US" sz="2000" dirty="0" smtClean="0">
                <a:solidFill>
                  <a:schemeClr val="accent2">
                    <a:lumMod val="50000"/>
                  </a:schemeClr>
                </a:solidFill>
                <a:latin typeface="ヒラギノ角ゴ Pro W3"/>
                <a:ea typeface="ヒラギノ角ゴ Pro W3"/>
                <a:cs typeface="ヒラギノ角ゴ Pro W3"/>
              </a:rPr>
              <a:t>活用した比較</a:t>
            </a:r>
            <a:endParaRPr lang="ja-JP" altLang="en-US" sz="2000" dirty="0">
              <a:solidFill>
                <a:schemeClr val="accent2">
                  <a:lumMod val="50000"/>
                </a:schemeClr>
              </a:solidFill>
              <a:latin typeface="ヒラギノ角ゴ Pro W3"/>
              <a:ea typeface="ヒラギノ角ゴ Pro W3"/>
              <a:cs typeface="ヒラギノ角ゴ Pro W3"/>
            </a:endParaRPr>
          </a:p>
        </p:txBody>
      </p:sp>
      <p:sp>
        <p:nvSpPr>
          <p:cNvPr id="10" name="テキスト ボックス 9"/>
          <p:cNvSpPr txBox="1"/>
          <p:nvPr/>
        </p:nvSpPr>
        <p:spPr>
          <a:xfrm>
            <a:off x="5694467" y="5339100"/>
            <a:ext cx="3118298" cy="1015663"/>
          </a:xfrm>
          <a:prstGeom prst="rect">
            <a:avLst/>
          </a:prstGeom>
          <a:noFill/>
        </p:spPr>
        <p:txBody>
          <a:bodyPr wrap="square" rtlCol="0">
            <a:spAutoFit/>
          </a:bodyPr>
          <a:lstStyle/>
          <a:p>
            <a:pPr algn="ctr"/>
            <a:r>
              <a:rPr lang="en-US" altLang="en-US" sz="2000" dirty="0" smtClean="0">
                <a:solidFill>
                  <a:schemeClr val="accent3">
                    <a:lumMod val="50000"/>
                  </a:schemeClr>
                </a:solidFill>
                <a:latin typeface="ヒラギノ角ゴ Pro W3"/>
                <a:ea typeface="ヒラギノ角ゴ Pro W3"/>
                <a:cs typeface="ヒラギノ角ゴ Pro W3"/>
              </a:rPr>
              <a:t>行動変容につながる</a:t>
            </a:r>
          </a:p>
          <a:p>
            <a:pPr algn="ctr"/>
            <a:r>
              <a:rPr lang="en-US" altLang="en-US" sz="2000" dirty="0" smtClean="0">
                <a:solidFill>
                  <a:schemeClr val="accent3">
                    <a:lumMod val="50000"/>
                  </a:schemeClr>
                </a:solidFill>
                <a:latin typeface="ヒラギノ角ゴ Pro W3"/>
                <a:ea typeface="ヒラギノ角ゴ Pro W3"/>
                <a:cs typeface="ヒラギノ角ゴ Pro W3"/>
              </a:rPr>
              <a:t>わかりやすい</a:t>
            </a:r>
            <a:endParaRPr lang="en-US" altLang="ja-JP" sz="2000" dirty="0" smtClean="0">
              <a:solidFill>
                <a:schemeClr val="accent3">
                  <a:lumMod val="50000"/>
                </a:schemeClr>
              </a:solidFill>
              <a:latin typeface="ヒラギノ角ゴ Pro W3"/>
              <a:ea typeface="ヒラギノ角ゴ Pro W3"/>
              <a:cs typeface="ヒラギノ角ゴ Pro W3"/>
            </a:endParaRPr>
          </a:p>
          <a:p>
            <a:pPr algn="ctr"/>
            <a:r>
              <a:rPr lang="ja-JP" altLang="en-US" sz="2000" dirty="0" smtClean="0">
                <a:solidFill>
                  <a:schemeClr val="accent3">
                    <a:lumMod val="50000"/>
                  </a:schemeClr>
                </a:solidFill>
                <a:latin typeface="ヒラギノ角ゴ Pro W3"/>
                <a:ea typeface="ヒラギノ角ゴ Pro W3"/>
                <a:cs typeface="ヒラギノ角ゴ Pro W3"/>
              </a:rPr>
              <a:t>アウトプットの作成</a:t>
            </a:r>
            <a:endParaRPr lang="ja-JP" altLang="en-US" sz="2000" dirty="0">
              <a:solidFill>
                <a:schemeClr val="accent3">
                  <a:lumMod val="50000"/>
                </a:schemeClr>
              </a:solidFill>
              <a:latin typeface="ヒラギノ角ゴ Pro W3"/>
              <a:ea typeface="ヒラギノ角ゴ Pro W3"/>
              <a:cs typeface="ヒラギノ角ゴ Pro W3"/>
            </a:endParaRPr>
          </a:p>
        </p:txBody>
      </p:sp>
      <p:sp>
        <p:nvSpPr>
          <p:cNvPr id="11" name="テキスト ボックス 10"/>
          <p:cNvSpPr txBox="1"/>
          <p:nvPr/>
        </p:nvSpPr>
        <p:spPr>
          <a:xfrm>
            <a:off x="1995644" y="2619275"/>
            <a:ext cx="5235324" cy="1200329"/>
          </a:xfrm>
          <a:prstGeom prst="rect">
            <a:avLst/>
          </a:prstGeom>
          <a:solidFill>
            <a:schemeClr val="bg1">
              <a:alpha val="50000"/>
            </a:schemeClr>
          </a:solidFill>
          <a:ln>
            <a:solidFill>
              <a:schemeClr val="tx1"/>
            </a:solidFill>
          </a:ln>
        </p:spPr>
        <p:txBody>
          <a:bodyPr wrap="square" rtlCol="0">
            <a:spAutoFit/>
          </a:bodyPr>
          <a:lstStyle/>
          <a:p>
            <a:pPr algn="ctr"/>
            <a:r>
              <a:rPr kumimoji="1" lang="ja-JP" altLang="en-US" sz="3600" dirty="0" smtClean="0">
                <a:latin typeface="ヒラギノ角ゴ Pro W6"/>
                <a:ea typeface="ヒラギノ角ゴ Pro W6"/>
                <a:cs typeface="ヒラギノ角ゴ Pro W6"/>
              </a:rPr>
              <a:t>地方自治体の抱える</a:t>
            </a:r>
            <a:endParaRPr kumimoji="1" lang="en-US" altLang="ja-JP" sz="3600" dirty="0" smtClean="0">
              <a:latin typeface="ヒラギノ角ゴ Pro W6"/>
              <a:ea typeface="ヒラギノ角ゴ Pro W6"/>
              <a:cs typeface="ヒラギノ角ゴ Pro W6"/>
            </a:endParaRPr>
          </a:p>
          <a:p>
            <a:pPr algn="ctr"/>
            <a:r>
              <a:rPr kumimoji="1" lang="ja-JP" altLang="en-US" sz="3600" dirty="0" smtClean="0">
                <a:latin typeface="ヒラギノ角ゴ Pro W6"/>
                <a:ea typeface="ヒラギノ角ゴ Pro W6"/>
                <a:cs typeface="ヒラギノ角ゴ Pro W6"/>
              </a:rPr>
              <a:t>健康問題の見える化</a:t>
            </a:r>
            <a:endParaRPr kumimoji="1" lang="ja-JP" altLang="en-US" sz="3600" dirty="0">
              <a:latin typeface="ヒラギノ角ゴ Pro W6"/>
              <a:ea typeface="ヒラギノ角ゴ Pro W6"/>
              <a:cs typeface="ヒラギノ角ゴ Pro W6"/>
            </a:endParaRPr>
          </a:p>
        </p:txBody>
      </p:sp>
    </p:spTree>
    <p:extLst>
      <p:ext uri="{BB962C8B-B14F-4D97-AF65-F5344CB8AC3E}">
        <p14:creationId xmlns:p14="http://schemas.microsoft.com/office/powerpoint/2010/main" val="15526414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ピクセル">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8943</TotalTime>
  <Words>3749</Words>
  <Application>Microsoft Macintosh PowerPoint</Application>
  <PresentationFormat>画面に合わせる (4:3)</PresentationFormat>
  <Paragraphs>404</Paragraphs>
  <Slides>27</Slides>
  <Notes>13</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ホワイト</vt:lpstr>
      <vt:lpstr>都道府県ごとの健康指標を 可視化するwebアプリケーション</vt:lpstr>
      <vt:lpstr>PowerPoint プレゼンテーション</vt:lpstr>
      <vt:lpstr>PowerPoint プレゼンテーション</vt:lpstr>
      <vt:lpstr>PowerPoint プレゼンテーション</vt:lpstr>
      <vt:lpstr>日本</vt:lpstr>
      <vt:lpstr>PowerPoint プレゼンテーション</vt:lpstr>
      <vt:lpstr>PowerPoint プレゼンテーション</vt:lpstr>
      <vt:lpstr>本アプリで重要視したポイント</vt:lpstr>
      <vt:lpstr>PowerPoint プレゼンテーション</vt:lpstr>
      <vt:lpstr>PowerPoint プレゼンテーション</vt:lpstr>
      <vt:lpstr>本アプリの注意点</vt:lpstr>
      <vt:lpstr>本アプリの活用で期待する効果</vt:lpstr>
      <vt:lpstr>ご静聴ありがとうございました。 ご意見・ご感想は下記連絡先まで宜しくお願いします</vt:lpstr>
      <vt:lpstr>SUPPLEMETARY SLIDES</vt:lpstr>
      <vt:lpstr>医療・福祉</vt:lpstr>
      <vt:lpstr>労働・雇用・経済</vt:lpstr>
      <vt:lpstr>生活習慣</vt:lpstr>
      <vt:lpstr>教育・ヘルスリテラシー</vt:lpstr>
      <vt:lpstr>所得・社会的地位</vt:lpstr>
      <vt:lpstr>生活時間・ストレス</vt:lpstr>
      <vt:lpstr>①既存データの活用</vt:lpstr>
      <vt:lpstr>②多角的な視点・包括的な評価</vt:lpstr>
      <vt:lpstr>③理解しやすい可視化</vt:lpstr>
      <vt:lpstr>本アプリケーションの評価項目</vt:lpstr>
      <vt:lpstr>評価項目に関して計算方法（1）</vt:lpstr>
      <vt:lpstr>評価項目に関して計算方法（2）</vt:lpstr>
      <vt:lpstr>使用した政府統計データ</vt:lpstr>
    </vt:vector>
  </TitlesOfParts>
  <Company>Nagoya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problem well stated is a problem half-solved.</dc:title>
  <dc:creator>FUJII Ryosuke</dc:creator>
  <cp:lastModifiedBy>FUJII Ryosuke</cp:lastModifiedBy>
  <cp:revision>131</cp:revision>
  <dcterms:created xsi:type="dcterms:W3CDTF">2016-02-20T03:15:20Z</dcterms:created>
  <dcterms:modified xsi:type="dcterms:W3CDTF">2016-03-03T22:44:35Z</dcterms:modified>
</cp:coreProperties>
</file>