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76" r:id="rId2"/>
    <p:sldId id="259" r:id="rId3"/>
    <p:sldId id="260" r:id="rId4"/>
    <p:sldId id="272" r:id="rId5"/>
    <p:sldId id="281" r:id="rId6"/>
    <p:sldId id="278" r:id="rId7"/>
    <p:sldId id="280" r:id="rId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1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8.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A78ADD-A01D-43FB-AC10-23FBD096437E}" type="datetimeFigureOut">
              <a:rPr kumimoji="1" lang="ja-JP" altLang="en-US" smtClean="0"/>
              <a:pPr/>
              <a:t>2016/3/2</a:t>
            </a:fld>
            <a:endParaRPr kumimoji="1" lang="ja-JP" altLang="en-US" dirty="0"/>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DFC700-61AA-4CE4-887D-5CA46BE7BE16}" type="slidenum">
              <a:rPr kumimoji="1" lang="ja-JP" altLang="en-US" smtClean="0"/>
              <a:pPr/>
              <a:t>&lt;#&gt;</a:t>
            </a:fld>
            <a:endParaRPr kumimoji="1" lang="ja-JP" alt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TextEdit="1"/>
          </p:cNvSpPr>
          <p:nvPr>
            <p:ph type="sldImg"/>
          </p:nvPr>
        </p:nvSpPr>
        <p:spPr bwMode="auto">
          <a:noFill/>
          <a:ln>
            <a:solidFill>
              <a:srgbClr val="000000"/>
            </a:solidFill>
            <a:miter lim="800000"/>
            <a:headEnd/>
            <a:tailEnd/>
          </a:ln>
        </p:spPr>
      </p:sp>
      <p:sp>
        <p:nvSpPr>
          <p:cNvPr id="54275"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6"/>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183860D1-C8D0-4FD8-8B74-46FB9533A543}" type="datetimeFigureOut">
              <a:rPr kumimoji="1" lang="ja-JP" altLang="en-US" smtClean="0"/>
              <a:pPr/>
              <a:t>2016/3/2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3E6654CD-4FEF-411A-A6D6-33F494989332}" type="slidenum">
              <a:rPr kumimoji="1" lang="ja-JP" altLang="en-US" smtClean="0"/>
              <a:pPr/>
              <a:t>&lt;#&gt;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83860D1-C8D0-4FD8-8B74-46FB9533A543}" type="datetimeFigureOut">
              <a:rPr kumimoji="1" lang="ja-JP" altLang="en-US" smtClean="0"/>
              <a:pPr/>
              <a:t>2016/3/2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3E6654CD-4FEF-411A-A6D6-33F494989332}" type="slidenum">
              <a:rPr kumimoji="1" lang="ja-JP" altLang="en-US" smtClean="0"/>
              <a:pPr/>
              <a:t>&lt;#&gt;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9"/>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83860D1-C8D0-4FD8-8B74-46FB9533A543}" type="datetimeFigureOut">
              <a:rPr kumimoji="1" lang="ja-JP" altLang="en-US" smtClean="0"/>
              <a:pPr/>
              <a:t>2016/3/2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3E6654CD-4FEF-411A-A6D6-33F494989332}" type="slidenum">
              <a:rPr kumimoji="1" lang="ja-JP" altLang="en-US" smtClean="0"/>
              <a:pPr/>
              <a:t>&lt;#&gt;</a:t>
            </a:fld>
            <a:endParaRPr kumimoji="1"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タイトルと 4 つのコンテンツ">
    <p:spTree>
      <p:nvGrpSpPr>
        <p:cNvPr id="1" name=""/>
        <p:cNvGrpSpPr/>
        <p:nvPr/>
      </p:nvGrpSpPr>
      <p:grpSpPr>
        <a:xfrm>
          <a:off x="0" y="0"/>
          <a:ext cx="0" cy="0"/>
          <a:chOff x="0" y="0"/>
          <a:chExt cx="0" cy="0"/>
        </a:xfrm>
      </p:grpSpPr>
      <p:sp>
        <p:nvSpPr>
          <p:cNvPr id="2" name="タイトル 1"/>
          <p:cNvSpPr>
            <a:spLocks noGrp="1"/>
          </p:cNvSpPr>
          <p:nvPr>
            <p:ph type="title" sz="quarter"/>
          </p:nvPr>
        </p:nvSpPr>
        <p:spPr>
          <a:xfrm>
            <a:off x="457200" y="274638"/>
            <a:ext cx="8229600"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quarter" idx="1"/>
          </p:nvPr>
        </p:nvSpPr>
        <p:spPr>
          <a:xfrm>
            <a:off x="457200" y="1600201"/>
            <a:ext cx="40386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648200" y="1600201"/>
            <a:ext cx="4038600"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57200" y="3938589"/>
            <a:ext cx="4038600"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コンテンツ プレースホルダ 5"/>
          <p:cNvSpPr>
            <a:spLocks noGrp="1"/>
          </p:cNvSpPr>
          <p:nvPr>
            <p:ph sz="quarter" idx="4"/>
          </p:nvPr>
        </p:nvSpPr>
        <p:spPr>
          <a:xfrm>
            <a:off x="4648200" y="3938589"/>
            <a:ext cx="4038600"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a:xfrm>
            <a:off x="457200" y="6356351"/>
            <a:ext cx="2133600" cy="365125"/>
          </a:xfrm>
        </p:spPr>
        <p:txBody>
          <a:bodyPr/>
          <a:lstStyle>
            <a:lvl1pPr>
              <a:defRPr smtClean="0"/>
            </a:lvl1pPr>
          </a:lstStyle>
          <a:p>
            <a:pPr>
              <a:defRPr/>
            </a:pPr>
            <a:fld id="{466A81D0-BF80-4E9D-AE3A-93F35E8A9245}" type="datetimeFigureOut">
              <a:rPr lang="ja-JP" altLang="en-US"/>
              <a:pPr>
                <a:defRPr/>
              </a:pPr>
              <a:t>2016/3/2</a:t>
            </a:fld>
            <a:endParaRPr lang="ja-JP" altLang="en-US" dirty="0"/>
          </a:p>
        </p:txBody>
      </p:sp>
      <p:sp>
        <p:nvSpPr>
          <p:cNvPr id="8" name="フッター プレースホルダ 7"/>
          <p:cNvSpPr>
            <a:spLocks noGrp="1"/>
          </p:cNvSpPr>
          <p:nvPr>
            <p:ph type="ftr" sz="quarter" idx="11"/>
          </p:nvPr>
        </p:nvSpPr>
        <p:spPr>
          <a:xfrm>
            <a:off x="3124200" y="6356351"/>
            <a:ext cx="2895600" cy="365125"/>
          </a:xfrm>
        </p:spPr>
        <p:txBody>
          <a:bodyPr/>
          <a:lstStyle>
            <a:lvl1pPr>
              <a:defRPr/>
            </a:lvl1pPr>
          </a:lstStyle>
          <a:p>
            <a:pPr>
              <a:defRPr/>
            </a:pPr>
            <a:endParaRPr lang="ja-JP" altLang="en-US" dirty="0"/>
          </a:p>
        </p:txBody>
      </p:sp>
      <p:sp>
        <p:nvSpPr>
          <p:cNvPr id="9" name="スライド番号プレースホルダ 8"/>
          <p:cNvSpPr>
            <a:spLocks noGrp="1"/>
          </p:cNvSpPr>
          <p:nvPr>
            <p:ph type="sldNum" sz="quarter" idx="12"/>
          </p:nvPr>
        </p:nvSpPr>
        <p:spPr>
          <a:xfrm>
            <a:off x="6553200" y="6356351"/>
            <a:ext cx="2133600" cy="365125"/>
          </a:xfrm>
        </p:spPr>
        <p:txBody>
          <a:bodyPr/>
          <a:lstStyle>
            <a:lvl1pPr>
              <a:defRPr smtClean="0"/>
            </a:lvl1pPr>
          </a:lstStyle>
          <a:p>
            <a:pPr>
              <a:defRPr/>
            </a:pPr>
            <a:fld id="{14FF7437-C8B0-4969-A4CC-C887C2B61C17}" type="slidenum">
              <a:rPr lang="ja-JP" altLang="en-US"/>
              <a:pPr>
                <a:defRPr/>
              </a:pPr>
              <a:t>&lt;#&gt;</a:t>
            </a:fld>
            <a:endParaRPr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83860D1-C8D0-4FD8-8B74-46FB9533A543}" type="datetimeFigureOut">
              <a:rPr kumimoji="1" lang="ja-JP" altLang="en-US" smtClean="0"/>
              <a:pPr/>
              <a:t>2016/3/2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3E6654CD-4FEF-411A-A6D6-33F494989332}" type="slidenum">
              <a:rPr kumimoji="1" lang="ja-JP" altLang="en-US" smtClean="0"/>
              <a:pPr/>
              <a:t>&lt;#&gt;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183860D1-C8D0-4FD8-8B74-46FB9533A543}" type="datetimeFigureOut">
              <a:rPr kumimoji="1" lang="ja-JP" altLang="en-US" smtClean="0"/>
              <a:pPr/>
              <a:t>2016/3/2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3E6654CD-4FEF-411A-A6D6-33F494989332}" type="slidenum">
              <a:rPr kumimoji="1" lang="ja-JP" altLang="en-US" smtClean="0"/>
              <a:pPr/>
              <a:t>&lt;#&gt;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183860D1-C8D0-4FD8-8B74-46FB9533A543}" type="datetimeFigureOut">
              <a:rPr kumimoji="1" lang="ja-JP" altLang="en-US" smtClean="0"/>
              <a:pPr/>
              <a:t>2016/3/2</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3E6654CD-4FEF-411A-A6D6-33F494989332}" type="slidenum">
              <a:rPr kumimoji="1" lang="ja-JP" altLang="en-US" smtClean="0"/>
              <a:pPr/>
              <a:t>&lt;#&gt;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183860D1-C8D0-4FD8-8B74-46FB9533A543}" type="datetimeFigureOut">
              <a:rPr kumimoji="1" lang="ja-JP" altLang="en-US" smtClean="0"/>
              <a:pPr/>
              <a:t>2016/3/2</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3E6654CD-4FEF-411A-A6D6-33F494989332}" type="slidenum">
              <a:rPr kumimoji="1" lang="ja-JP" altLang="en-US" smtClean="0"/>
              <a:pPr/>
              <a:t>&lt;#&gt;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183860D1-C8D0-4FD8-8B74-46FB9533A543}" type="datetimeFigureOut">
              <a:rPr kumimoji="1" lang="ja-JP" altLang="en-US" smtClean="0"/>
              <a:pPr/>
              <a:t>2016/3/2</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3E6654CD-4FEF-411A-A6D6-33F494989332}" type="slidenum">
              <a:rPr kumimoji="1" lang="ja-JP" altLang="en-US" smtClean="0"/>
              <a:pPr/>
              <a:t>&lt;#&gt;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183860D1-C8D0-4FD8-8B74-46FB9533A543}" type="datetimeFigureOut">
              <a:rPr kumimoji="1" lang="ja-JP" altLang="en-US" smtClean="0"/>
              <a:pPr/>
              <a:t>2016/3/2</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3E6654CD-4FEF-411A-A6D6-33F494989332}" type="slidenum">
              <a:rPr kumimoji="1" lang="ja-JP" altLang="en-US" smtClean="0"/>
              <a:pPr/>
              <a:t>&lt;#&gt;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83860D1-C8D0-4FD8-8B74-46FB9533A543}" type="datetimeFigureOut">
              <a:rPr kumimoji="1" lang="ja-JP" altLang="en-US" smtClean="0"/>
              <a:pPr/>
              <a:t>2016/3/2</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3E6654CD-4FEF-411A-A6D6-33F494989332}" type="slidenum">
              <a:rPr kumimoji="1" lang="ja-JP" altLang="en-US" smtClean="0"/>
              <a:pPr/>
              <a:t>&lt;#&gt;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83860D1-C8D0-4FD8-8B74-46FB9533A543}" type="datetimeFigureOut">
              <a:rPr kumimoji="1" lang="ja-JP" altLang="en-US" smtClean="0"/>
              <a:pPr/>
              <a:t>2016/3/2</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3E6654CD-4FEF-411A-A6D6-33F494989332}" type="slidenum">
              <a:rPr kumimoji="1" lang="ja-JP" altLang="en-US" smtClean="0"/>
              <a:pPr/>
              <a:t>&lt;#&gt;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3860D1-C8D0-4FD8-8B74-46FB9533A543}" type="datetimeFigureOut">
              <a:rPr kumimoji="1" lang="ja-JP" altLang="en-US" smtClean="0"/>
              <a:pPr/>
              <a:t>2016/3/2</a:t>
            </a:fld>
            <a:endParaRPr kumimoji="1" lang="ja-JP" altLang="en-US" dirty="0"/>
          </a:p>
        </p:txBody>
      </p:sp>
      <p:sp>
        <p:nvSpPr>
          <p:cNvPr id="5" name="フッター プレースホルダ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6654CD-4FEF-411A-A6D6-33F494989332}" type="slidenum">
              <a:rPr kumimoji="1" lang="ja-JP" altLang="en-US" smtClean="0"/>
              <a:pPr/>
              <a:t>&lt;#&gt;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xviews.jp/estat/" TargetMode="External"/><Relationship Id="rId2" Type="http://schemas.openxmlformats.org/officeDocument/2006/relationships/image" Target="../media/image1.wmf"/><Relationship Id="rId1" Type="http://schemas.openxmlformats.org/officeDocument/2006/relationships/slideLayout" Target="../slideLayouts/slideLayout1.xml"/><Relationship Id="rId5" Type="http://schemas.openxmlformats.org/officeDocument/2006/relationships/hyperlink" Target="http://xviews.jp/"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jpeg"/><Relationship Id="rId11" Type="http://schemas.openxmlformats.org/officeDocument/2006/relationships/image" Target="../media/image12.jpeg"/><Relationship Id="rId5" Type="http://schemas.openxmlformats.org/officeDocument/2006/relationships/image" Target="../media/image6.jpeg"/><Relationship Id="rId10" Type="http://schemas.openxmlformats.org/officeDocument/2006/relationships/image" Target="../media/image11.jpeg"/><Relationship Id="rId4" Type="http://schemas.openxmlformats.org/officeDocument/2006/relationships/image" Target="../media/image5.jpeg"/><Relationship Id="rId9" Type="http://schemas.openxmlformats.org/officeDocument/2006/relationships/image" Target="../media/image10.jpeg"/></Relationships>
</file>

<file path=ppt/slides/_rels/slide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 Id="rId5" Type="http://schemas.openxmlformats.org/officeDocument/2006/relationships/image" Target="../media/image17.jpeg"/><Relationship Id="rId4" Type="http://schemas.openxmlformats.org/officeDocument/2006/relationships/image" Target="../media/image16.jpeg"/></Relationships>
</file>

<file path=ppt/slides/_rels/slide5.xml.rels><?xml version="1.0" encoding="UTF-8" standalone="yes"?>
<Relationships xmlns="http://schemas.openxmlformats.org/package/2006/relationships"><Relationship Id="rId8" Type="http://schemas.openxmlformats.org/officeDocument/2006/relationships/image" Target="../media/image21.jpeg"/><Relationship Id="rId3" Type="http://schemas.openxmlformats.org/officeDocument/2006/relationships/notesSlide" Target="../notesSlides/notesSlide1.xml"/><Relationship Id="rId7" Type="http://schemas.openxmlformats.org/officeDocument/2006/relationships/image" Target="../media/image20.jpeg"/><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19.jpeg"/><Relationship Id="rId5" Type="http://schemas.openxmlformats.org/officeDocument/2006/relationships/oleObject" Target="../embeddings/oleObject1.bin"/><Relationship Id="rId4" Type="http://schemas.openxmlformats.org/officeDocument/2006/relationships/image" Target="../media/image1.wmf"/><Relationship Id="rId9" Type="http://schemas.openxmlformats.org/officeDocument/2006/relationships/image" Target="../media/image22.jpeg"/></Relationships>
</file>

<file path=ppt/slides/_rels/slide6.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円柱 3"/>
          <p:cNvSpPr/>
          <p:nvPr/>
        </p:nvSpPr>
        <p:spPr>
          <a:xfrm>
            <a:off x="467544" y="1700808"/>
            <a:ext cx="2664296" cy="2880320"/>
          </a:xfrm>
          <a:prstGeom prst="can">
            <a:avLst/>
          </a:pr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rPr>
              <a:t>政府統計（</a:t>
            </a:r>
            <a:r>
              <a:rPr kumimoji="1" lang="en-US" altLang="ja-JP" sz="2400" b="1" dirty="0" err="1" smtClean="0">
                <a:solidFill>
                  <a:schemeClr val="tx1"/>
                </a:solidFill>
              </a:rPr>
              <a:t>eStat</a:t>
            </a:r>
            <a:r>
              <a:rPr kumimoji="1" lang="ja-JP" altLang="en-US" sz="2400" b="1" dirty="0" smtClean="0">
                <a:solidFill>
                  <a:schemeClr val="tx1"/>
                </a:solidFill>
              </a:rPr>
              <a:t>）</a:t>
            </a:r>
            <a:endParaRPr kumimoji="1" lang="en-US" altLang="ja-JP" sz="2400" b="1" dirty="0" smtClean="0">
              <a:solidFill>
                <a:schemeClr val="tx1"/>
              </a:solidFill>
            </a:endParaRPr>
          </a:p>
          <a:p>
            <a:pPr algn="ctr"/>
            <a:endParaRPr lang="en-US" altLang="ja-JP" b="1" dirty="0"/>
          </a:p>
          <a:p>
            <a:pPr algn="ctr"/>
            <a:endParaRPr kumimoji="1" lang="en-US" altLang="ja-JP" b="1" dirty="0" smtClean="0"/>
          </a:p>
          <a:p>
            <a:pPr algn="ctr"/>
            <a:endParaRPr lang="en-US" altLang="ja-JP" b="1" dirty="0"/>
          </a:p>
          <a:p>
            <a:pPr algn="ctr"/>
            <a:endParaRPr kumimoji="1" lang="ja-JP" altLang="en-US" b="1" dirty="0"/>
          </a:p>
        </p:txBody>
      </p:sp>
      <p:sp>
        <p:nvSpPr>
          <p:cNvPr id="5" name="円柱 4"/>
          <p:cNvSpPr/>
          <p:nvPr/>
        </p:nvSpPr>
        <p:spPr>
          <a:xfrm>
            <a:off x="6156176" y="1772816"/>
            <a:ext cx="2664296" cy="2808312"/>
          </a:xfrm>
          <a:prstGeom prst="can">
            <a:avLst/>
          </a:prstGeom>
          <a:solidFill>
            <a:schemeClr val="tx2">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b="1" dirty="0" err="1" smtClean="0">
                <a:solidFill>
                  <a:schemeClr val="tx1"/>
                </a:solidFill>
              </a:rPr>
              <a:t>XView</a:t>
            </a:r>
            <a:r>
              <a:rPr kumimoji="1" lang="ja-JP" altLang="en-US" sz="2400" b="1" dirty="0" smtClean="0">
                <a:solidFill>
                  <a:schemeClr val="tx1"/>
                </a:solidFill>
              </a:rPr>
              <a:t>　</a:t>
            </a:r>
            <a:r>
              <a:rPr kumimoji="1" lang="en-US" altLang="ja-JP" sz="2400" dirty="0" smtClean="0">
                <a:solidFill>
                  <a:schemeClr val="tx1"/>
                </a:solidFill>
              </a:rPr>
              <a:t>DB</a:t>
            </a:r>
          </a:p>
          <a:p>
            <a:pPr algn="ctr"/>
            <a:endParaRPr lang="en-US" altLang="ja-JP" dirty="0"/>
          </a:p>
          <a:p>
            <a:pPr algn="ctr"/>
            <a:endParaRPr kumimoji="1" lang="en-US" altLang="ja-JP" dirty="0" smtClean="0"/>
          </a:p>
          <a:p>
            <a:pPr algn="ctr"/>
            <a:endParaRPr lang="en-US" altLang="ja-JP" dirty="0"/>
          </a:p>
          <a:p>
            <a:pPr algn="ctr"/>
            <a:endParaRPr kumimoji="1" lang="ja-JP" altLang="en-US" dirty="0"/>
          </a:p>
        </p:txBody>
      </p:sp>
      <p:sp>
        <p:nvSpPr>
          <p:cNvPr id="9" name="フローチャート : 磁気ディスク 8"/>
          <p:cNvSpPr/>
          <p:nvPr/>
        </p:nvSpPr>
        <p:spPr>
          <a:xfrm>
            <a:off x="1691680" y="3284984"/>
            <a:ext cx="720080" cy="504056"/>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フローチャート : 磁気ディスク 9"/>
          <p:cNvSpPr/>
          <p:nvPr/>
        </p:nvSpPr>
        <p:spPr>
          <a:xfrm>
            <a:off x="7020272" y="3284984"/>
            <a:ext cx="720080" cy="432048"/>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0" y="0"/>
            <a:ext cx="9144000" cy="1261884"/>
          </a:xfrm>
          <a:prstGeom prst="rect">
            <a:avLst/>
          </a:prstGeom>
          <a:solidFill>
            <a:srgbClr val="FFFF00"/>
          </a:solidFill>
        </p:spPr>
        <p:txBody>
          <a:bodyPr wrap="square" rtlCol="0">
            <a:spAutoFit/>
          </a:bodyPr>
          <a:lstStyle/>
          <a:p>
            <a:pPr algn="ctr"/>
            <a:endParaRPr kumimoji="1" lang="en-US" altLang="ja-JP" sz="2400" b="1" dirty="0" smtClean="0"/>
          </a:p>
          <a:p>
            <a:pPr algn="ctr"/>
            <a:r>
              <a:rPr kumimoji="1" lang="en-US" altLang="ja-JP" sz="2800" b="1" dirty="0" err="1" smtClean="0"/>
              <a:t>eStat</a:t>
            </a:r>
            <a:r>
              <a:rPr kumimoji="1" lang="en-US" altLang="ja-JP" sz="2800" b="1" dirty="0" smtClean="0"/>
              <a:t> API</a:t>
            </a:r>
            <a:r>
              <a:rPr kumimoji="1" lang="ja-JP" altLang="en-US" sz="2800" b="1" dirty="0" smtClean="0"/>
              <a:t>による政府統計から</a:t>
            </a:r>
            <a:r>
              <a:rPr kumimoji="1" lang="en-US" altLang="ja-JP" sz="2800" b="1" dirty="0" err="1" smtClean="0"/>
              <a:t>XView</a:t>
            </a:r>
            <a:r>
              <a:rPr kumimoji="1" lang="en-US" altLang="ja-JP" sz="2800" b="1" dirty="0" smtClean="0"/>
              <a:t> DB</a:t>
            </a:r>
            <a:r>
              <a:rPr lang="ja-JP" altLang="en-US" sz="2800" b="1" dirty="0" err="1" smtClean="0"/>
              <a:t>への</a:t>
            </a:r>
            <a:r>
              <a:rPr lang="ja-JP" altLang="en-US" sz="2800" b="1" dirty="0" smtClean="0"/>
              <a:t>データ登録</a:t>
            </a:r>
            <a:endParaRPr lang="en-US" altLang="ja-JP" sz="2800" b="1" dirty="0" smtClean="0"/>
          </a:p>
          <a:p>
            <a:pPr algn="ctr"/>
            <a:endParaRPr kumimoji="1" lang="ja-JP" altLang="en-US" sz="2400" b="1" dirty="0"/>
          </a:p>
        </p:txBody>
      </p:sp>
      <p:pic>
        <p:nvPicPr>
          <p:cNvPr id="14" name="Picture 5" descr="C:\Program Files\Microsoft Office\MEDIA\CAGCAT10\j0292020.wmf"/>
          <p:cNvPicPr>
            <a:picLocks noChangeAspect="1" noChangeArrowheads="1"/>
          </p:cNvPicPr>
          <p:nvPr/>
        </p:nvPicPr>
        <p:blipFill>
          <a:blip r:embed="rId2" cstate="print"/>
          <a:srcRect/>
          <a:stretch>
            <a:fillRect/>
          </a:stretch>
        </p:blipFill>
        <p:spPr>
          <a:xfrm>
            <a:off x="3563888" y="1628800"/>
            <a:ext cx="782637" cy="682625"/>
          </a:xfrm>
          <a:prstGeom prst="rect">
            <a:avLst/>
          </a:prstGeom>
          <a:noFill/>
          <a:ln/>
        </p:spPr>
      </p:pic>
      <p:sp>
        <p:nvSpPr>
          <p:cNvPr id="15" name="メモ 14"/>
          <p:cNvSpPr/>
          <p:nvPr/>
        </p:nvSpPr>
        <p:spPr>
          <a:xfrm>
            <a:off x="4283968" y="2276872"/>
            <a:ext cx="1512168" cy="576064"/>
          </a:xfrm>
          <a:prstGeom prst="foldedCorner">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bg1"/>
                </a:solidFill>
              </a:rPr>
              <a:t>統計表の指定</a:t>
            </a:r>
            <a:endParaRPr kumimoji="1" lang="ja-JP" altLang="en-US" sz="1600" b="1" dirty="0">
              <a:solidFill>
                <a:schemeClr val="bg1"/>
              </a:solidFill>
            </a:endParaRPr>
          </a:p>
        </p:txBody>
      </p:sp>
      <p:cxnSp>
        <p:nvCxnSpPr>
          <p:cNvPr id="17" name="直線矢印コネクタ 16"/>
          <p:cNvCxnSpPr/>
          <p:nvPr/>
        </p:nvCxnSpPr>
        <p:spPr>
          <a:xfrm>
            <a:off x="3779912" y="2276872"/>
            <a:ext cx="0" cy="720080"/>
          </a:xfrm>
          <a:prstGeom prst="straightConnector1">
            <a:avLst/>
          </a:prstGeom>
          <a:ln w="76200">
            <a:solidFill>
              <a:schemeClr val="tx2"/>
            </a:solidFill>
            <a:tailEnd type="arrow"/>
          </a:ln>
        </p:spPr>
        <p:style>
          <a:lnRef idx="1">
            <a:schemeClr val="accent1"/>
          </a:lnRef>
          <a:fillRef idx="0">
            <a:schemeClr val="accent1"/>
          </a:fillRef>
          <a:effectRef idx="0">
            <a:schemeClr val="accent1"/>
          </a:effectRef>
          <a:fontRef idx="minor">
            <a:schemeClr val="tx1"/>
          </a:fontRef>
        </p:style>
      </p:cxnSp>
      <p:sp>
        <p:nvSpPr>
          <p:cNvPr id="16" name="右矢印 15"/>
          <p:cNvSpPr/>
          <p:nvPr/>
        </p:nvSpPr>
        <p:spPr>
          <a:xfrm>
            <a:off x="3563888" y="2996952"/>
            <a:ext cx="2376264" cy="11521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t>直接登録</a:t>
            </a:r>
            <a:endParaRPr kumimoji="1" lang="ja-JP" altLang="en-US" sz="2400" b="1" dirty="0"/>
          </a:p>
        </p:txBody>
      </p:sp>
      <p:sp>
        <p:nvSpPr>
          <p:cNvPr id="18" name="テキスト ボックス 17"/>
          <p:cNvSpPr txBox="1"/>
          <p:nvPr/>
        </p:nvSpPr>
        <p:spPr>
          <a:xfrm>
            <a:off x="1259632" y="4581128"/>
            <a:ext cx="7056784" cy="338554"/>
          </a:xfrm>
          <a:prstGeom prst="rect">
            <a:avLst/>
          </a:prstGeom>
          <a:noFill/>
        </p:spPr>
        <p:txBody>
          <a:bodyPr wrap="square" rtlCol="0">
            <a:spAutoFit/>
          </a:bodyPr>
          <a:lstStyle/>
          <a:p>
            <a:r>
              <a:rPr lang="ja-JP" altLang="en-US" sz="1600" b="1" dirty="0" smtClean="0"/>
              <a:t>■</a:t>
            </a:r>
            <a:r>
              <a:rPr kumimoji="1" lang="en-US" altLang="ja-JP" sz="1600" b="1" dirty="0" err="1" smtClean="0"/>
              <a:t>eStat</a:t>
            </a:r>
            <a:r>
              <a:rPr kumimoji="1" lang="ja-JP" altLang="en-US" sz="1600" b="1" dirty="0" smtClean="0"/>
              <a:t>統計表情報リスト</a:t>
            </a:r>
            <a:r>
              <a:rPr kumimoji="1" lang="ja-JP" altLang="en-US" sz="1600" dirty="0" smtClean="0"/>
              <a:t>（ </a:t>
            </a:r>
            <a:r>
              <a:rPr kumimoji="1" lang="en-US" altLang="ja-JP" sz="1600" dirty="0" smtClean="0">
                <a:hlinkClick r:id="rId3"/>
              </a:rPr>
              <a:t>http://xviews.jp/estat/</a:t>
            </a:r>
            <a:r>
              <a:rPr kumimoji="1" lang="en-US" altLang="ja-JP" sz="1600" dirty="0" smtClean="0"/>
              <a:t> </a:t>
            </a:r>
            <a:r>
              <a:rPr kumimoji="1" lang="ja-JP" altLang="en-US" sz="1600" dirty="0" smtClean="0"/>
              <a:t>）　を組み込むことで実現</a:t>
            </a:r>
            <a:endParaRPr kumimoji="1" lang="ja-JP" altLang="en-US" sz="2400" b="1" dirty="0"/>
          </a:p>
        </p:txBody>
      </p:sp>
      <p:sp>
        <p:nvSpPr>
          <p:cNvPr id="20" name="テキスト ボックス 19"/>
          <p:cNvSpPr txBox="1"/>
          <p:nvPr/>
        </p:nvSpPr>
        <p:spPr>
          <a:xfrm>
            <a:off x="1259632" y="5013176"/>
            <a:ext cx="5400600" cy="338554"/>
          </a:xfrm>
          <a:prstGeom prst="rect">
            <a:avLst/>
          </a:prstGeom>
          <a:noFill/>
        </p:spPr>
        <p:txBody>
          <a:bodyPr wrap="square" rtlCol="0">
            <a:spAutoFit/>
          </a:bodyPr>
          <a:lstStyle/>
          <a:p>
            <a:r>
              <a:rPr kumimoji="1" lang="ja-JP" altLang="en-US" sz="1600" b="1" dirty="0" smtClean="0"/>
              <a:t>■</a:t>
            </a:r>
            <a:r>
              <a:rPr kumimoji="1" lang="en-US" altLang="ja-JP" sz="1600" b="1" dirty="0" smtClean="0"/>
              <a:t>EXCEL CSV</a:t>
            </a:r>
            <a:r>
              <a:rPr kumimoji="1" lang="ja-JP" altLang="en-US" sz="1600" b="1" dirty="0" smtClean="0"/>
              <a:t>表も簡単に取り込めます。</a:t>
            </a:r>
            <a:endParaRPr kumimoji="1" lang="ja-JP" altLang="en-US" sz="1600" b="1" dirty="0"/>
          </a:p>
        </p:txBody>
      </p:sp>
      <p:sp>
        <p:nvSpPr>
          <p:cNvPr id="21" name="テキスト ボックス 20"/>
          <p:cNvSpPr txBox="1"/>
          <p:nvPr/>
        </p:nvSpPr>
        <p:spPr>
          <a:xfrm>
            <a:off x="4644008" y="1916832"/>
            <a:ext cx="1656184" cy="307777"/>
          </a:xfrm>
          <a:prstGeom prst="rect">
            <a:avLst/>
          </a:prstGeom>
          <a:noFill/>
        </p:spPr>
        <p:txBody>
          <a:bodyPr wrap="square" rtlCol="0">
            <a:spAutoFit/>
          </a:bodyPr>
          <a:lstStyle/>
          <a:p>
            <a:r>
              <a:rPr kumimoji="1" lang="ja-JP" altLang="en-US" sz="1400" b="1" i="1" dirty="0" smtClean="0"/>
              <a:t>統計表情報リスト</a:t>
            </a:r>
            <a:endParaRPr kumimoji="1" lang="ja-JP" altLang="en-US" sz="1400" b="1" i="1" dirty="0"/>
          </a:p>
        </p:txBody>
      </p:sp>
      <p:sp>
        <p:nvSpPr>
          <p:cNvPr id="23" name="テキスト ボックス 22"/>
          <p:cNvSpPr txBox="1"/>
          <p:nvPr/>
        </p:nvSpPr>
        <p:spPr>
          <a:xfrm>
            <a:off x="0" y="6396335"/>
            <a:ext cx="9144000" cy="461665"/>
          </a:xfrm>
          <a:prstGeom prst="rect">
            <a:avLst/>
          </a:prstGeom>
          <a:solidFill>
            <a:schemeClr val="accent2">
              <a:lumMod val="75000"/>
            </a:schemeClr>
          </a:solidFill>
        </p:spPr>
        <p:txBody>
          <a:bodyPr wrap="square" rtlCol="0">
            <a:spAutoFit/>
          </a:bodyPr>
          <a:lstStyle/>
          <a:p>
            <a:pPr algn="ctr"/>
            <a:r>
              <a:rPr kumimoji="1" lang="ja-JP" altLang="en-US" sz="2400" b="1" dirty="0" smtClean="0">
                <a:solidFill>
                  <a:schemeClr val="bg1"/>
                </a:solidFill>
              </a:rPr>
              <a:t>市民のミカタプロジェクト</a:t>
            </a:r>
            <a:endParaRPr kumimoji="1" lang="ja-JP" altLang="en-US" sz="2400" b="1" dirty="0">
              <a:solidFill>
                <a:schemeClr val="bg1"/>
              </a:solidFill>
            </a:endParaRPr>
          </a:p>
        </p:txBody>
      </p:sp>
      <p:pic>
        <p:nvPicPr>
          <p:cNvPr id="7169" name="Picture 1" descr="C:\Users\修一\Documents\XVEW\クリップ\xview200analyzer.png"/>
          <p:cNvPicPr>
            <a:picLocks noChangeAspect="1" noChangeArrowheads="1"/>
          </p:cNvPicPr>
          <p:nvPr/>
        </p:nvPicPr>
        <p:blipFill>
          <a:blip r:embed="rId4" cstate="print"/>
          <a:srcRect/>
          <a:stretch>
            <a:fillRect/>
          </a:stretch>
        </p:blipFill>
        <p:spPr bwMode="auto">
          <a:xfrm>
            <a:off x="7210425" y="4962525"/>
            <a:ext cx="1933575" cy="1895475"/>
          </a:xfrm>
          <a:prstGeom prst="rect">
            <a:avLst/>
          </a:prstGeom>
          <a:noFill/>
        </p:spPr>
      </p:pic>
      <p:sp>
        <p:nvSpPr>
          <p:cNvPr id="24" name="テキスト ボックス 23"/>
          <p:cNvSpPr txBox="1"/>
          <p:nvPr/>
        </p:nvSpPr>
        <p:spPr>
          <a:xfrm>
            <a:off x="0" y="0"/>
            <a:ext cx="2736304" cy="369332"/>
          </a:xfrm>
          <a:prstGeom prst="rect">
            <a:avLst/>
          </a:prstGeom>
          <a:noFill/>
        </p:spPr>
        <p:txBody>
          <a:bodyPr wrap="square" rtlCol="0">
            <a:spAutoFit/>
          </a:bodyPr>
          <a:lstStyle/>
          <a:p>
            <a:r>
              <a:rPr kumimoji="1" lang="en-US" altLang="ja-JP" dirty="0" err="1" smtClean="0"/>
              <a:t>eStat</a:t>
            </a:r>
            <a:r>
              <a:rPr kumimoji="1" lang="en-US" altLang="ja-JP" dirty="0" smtClean="0"/>
              <a:t> </a:t>
            </a:r>
            <a:r>
              <a:rPr lang="en-US" altLang="ja-JP" sz="1400" dirty="0" smtClean="0"/>
              <a:t>D</a:t>
            </a:r>
            <a:r>
              <a:rPr kumimoji="1" lang="en-US" altLang="ja-JP" sz="1400" dirty="0" smtClean="0"/>
              <a:t>ash </a:t>
            </a:r>
            <a:r>
              <a:rPr kumimoji="1" lang="ja-JP" altLang="en-US" sz="1400" dirty="0" smtClean="0"/>
              <a:t>応募作品</a:t>
            </a:r>
            <a:endParaRPr kumimoji="1" lang="ja-JP" altLang="en-US" sz="1400" dirty="0"/>
          </a:p>
        </p:txBody>
      </p:sp>
      <p:sp>
        <p:nvSpPr>
          <p:cNvPr id="25" name="テキスト ボックス 24"/>
          <p:cNvSpPr txBox="1"/>
          <p:nvPr/>
        </p:nvSpPr>
        <p:spPr>
          <a:xfrm>
            <a:off x="7487816" y="0"/>
            <a:ext cx="1656184" cy="369332"/>
          </a:xfrm>
          <a:prstGeom prst="rect">
            <a:avLst/>
          </a:prstGeom>
          <a:noFill/>
        </p:spPr>
        <p:txBody>
          <a:bodyPr wrap="square" rtlCol="0">
            <a:spAutoFit/>
          </a:bodyPr>
          <a:lstStyle/>
          <a:p>
            <a:r>
              <a:rPr kumimoji="1" lang="en-US" altLang="ja-JP" dirty="0" smtClean="0"/>
              <a:t>2016/03/05</a:t>
            </a:r>
            <a:endParaRPr kumimoji="1" lang="ja-JP" altLang="en-US" dirty="0"/>
          </a:p>
        </p:txBody>
      </p:sp>
      <p:sp>
        <p:nvSpPr>
          <p:cNvPr id="26" name="テキスト ボックス 25"/>
          <p:cNvSpPr txBox="1"/>
          <p:nvPr/>
        </p:nvSpPr>
        <p:spPr>
          <a:xfrm>
            <a:off x="4716016" y="980728"/>
            <a:ext cx="4427984" cy="288032"/>
          </a:xfrm>
          <a:prstGeom prst="rect">
            <a:avLst/>
          </a:prstGeom>
          <a:noFill/>
        </p:spPr>
        <p:txBody>
          <a:bodyPr wrap="square" rtlCol="0">
            <a:spAutoFit/>
          </a:bodyPr>
          <a:lstStyle/>
          <a:p>
            <a:r>
              <a:rPr kumimoji="1" lang="en-US" altLang="ja-JP" sz="1200" dirty="0" err="1" smtClean="0"/>
              <a:t>XView</a:t>
            </a:r>
            <a:r>
              <a:rPr kumimoji="1" lang="ja-JP" altLang="en-US" sz="1200" dirty="0" smtClean="0"/>
              <a:t>　：</a:t>
            </a:r>
            <a:r>
              <a:rPr kumimoji="1" lang="en-US" altLang="ja-JP" sz="1200" dirty="0" smtClean="0"/>
              <a:t>DB</a:t>
            </a:r>
            <a:r>
              <a:rPr kumimoji="1" lang="ja-JP" altLang="en-US" sz="1200" dirty="0" smtClean="0"/>
              <a:t>分析エンジン　　クロスビュー　</a:t>
            </a:r>
            <a:r>
              <a:rPr kumimoji="1" lang="en-US" altLang="ja-JP" sz="1200" dirty="0" smtClean="0">
                <a:hlinkClick r:id="rId5"/>
              </a:rPr>
              <a:t>http://xviews.jp/</a:t>
            </a:r>
            <a:endParaRPr kumimoji="1" lang="ja-JP" altLang="en-US" sz="1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144000" cy="792088"/>
          </a:xfrm>
          <a:solidFill>
            <a:srgbClr val="FFFF00"/>
          </a:solidFill>
          <a:ln>
            <a:solidFill>
              <a:srgbClr val="FFFF00"/>
            </a:solidFill>
          </a:ln>
        </p:spPr>
        <p:txBody>
          <a:bodyPr>
            <a:normAutofit/>
          </a:bodyPr>
          <a:lstStyle/>
          <a:p>
            <a:r>
              <a:rPr kumimoji="1" lang="en-US" altLang="ja-JP" dirty="0" err="1" smtClean="0"/>
              <a:t>CrossAnalysis</a:t>
            </a:r>
            <a:r>
              <a:rPr kumimoji="1" lang="ja-JP" altLang="en-US" dirty="0" smtClean="0"/>
              <a:t>　</a:t>
            </a:r>
            <a:r>
              <a:rPr lang="ja-JP" altLang="en-US" sz="1600" dirty="0" smtClean="0"/>
              <a:t>「</a:t>
            </a:r>
            <a:r>
              <a:rPr kumimoji="1" lang="ja-JP" altLang="en-US" sz="1600" dirty="0" smtClean="0"/>
              <a:t>分析と視覚化」</a:t>
            </a:r>
            <a:endParaRPr kumimoji="1" lang="ja-JP" altLang="en-US" sz="1600" dirty="0"/>
          </a:p>
        </p:txBody>
      </p:sp>
      <p:pic>
        <p:nvPicPr>
          <p:cNvPr id="1027" name="Picture 3"/>
          <p:cNvPicPr>
            <a:picLocks noChangeAspect="1" noChangeArrowheads="1"/>
          </p:cNvPicPr>
          <p:nvPr/>
        </p:nvPicPr>
        <p:blipFill>
          <a:blip r:embed="rId2" cstate="print"/>
          <a:srcRect/>
          <a:stretch>
            <a:fillRect/>
          </a:stretch>
        </p:blipFill>
        <p:spPr bwMode="auto">
          <a:xfrm>
            <a:off x="576265" y="1828800"/>
            <a:ext cx="2627585" cy="1960240"/>
          </a:xfrm>
          <a:prstGeom prst="rect">
            <a:avLst/>
          </a:prstGeom>
          <a:noFill/>
          <a:ln w="9525">
            <a:solidFill>
              <a:schemeClr val="accent1"/>
            </a:solidFill>
            <a:miter lim="800000"/>
            <a:headEnd/>
            <a:tailEnd/>
          </a:ln>
        </p:spPr>
      </p:pic>
      <p:pic>
        <p:nvPicPr>
          <p:cNvPr id="1028" name="Picture 4" descr="C:\xampp\htdocs\ph\help\screen\start3a.jpg"/>
          <p:cNvPicPr>
            <a:picLocks noChangeAspect="1" noChangeArrowheads="1"/>
          </p:cNvPicPr>
          <p:nvPr/>
        </p:nvPicPr>
        <p:blipFill>
          <a:blip r:embed="rId3" cstate="print"/>
          <a:srcRect/>
          <a:stretch>
            <a:fillRect/>
          </a:stretch>
        </p:blipFill>
        <p:spPr bwMode="auto">
          <a:xfrm>
            <a:off x="4932040" y="1340769"/>
            <a:ext cx="1800200" cy="1311796"/>
          </a:xfrm>
          <a:prstGeom prst="rect">
            <a:avLst/>
          </a:prstGeom>
          <a:noFill/>
          <a:ln w="6350">
            <a:solidFill>
              <a:schemeClr val="accent1"/>
            </a:solidFill>
          </a:ln>
        </p:spPr>
      </p:pic>
      <p:pic>
        <p:nvPicPr>
          <p:cNvPr id="1029" name="Picture 5" descr="C:\xampp\htdocs\ph\help\screen\start3b.jpg"/>
          <p:cNvPicPr>
            <a:picLocks noChangeAspect="1" noChangeArrowheads="1"/>
          </p:cNvPicPr>
          <p:nvPr/>
        </p:nvPicPr>
        <p:blipFill>
          <a:blip r:embed="rId4" cstate="print"/>
          <a:srcRect/>
          <a:stretch>
            <a:fillRect/>
          </a:stretch>
        </p:blipFill>
        <p:spPr bwMode="auto">
          <a:xfrm>
            <a:off x="6156176" y="1916833"/>
            <a:ext cx="1728192" cy="1264742"/>
          </a:xfrm>
          <a:prstGeom prst="rect">
            <a:avLst/>
          </a:prstGeom>
          <a:noFill/>
          <a:ln>
            <a:solidFill>
              <a:schemeClr val="accent1"/>
            </a:solidFill>
          </a:ln>
        </p:spPr>
      </p:pic>
      <p:pic>
        <p:nvPicPr>
          <p:cNvPr id="1030" name="Picture 6" descr="C:\xampp\htdocs\ph\help\screen\start3c.jpg"/>
          <p:cNvPicPr>
            <a:picLocks noChangeAspect="1" noChangeArrowheads="1"/>
          </p:cNvPicPr>
          <p:nvPr/>
        </p:nvPicPr>
        <p:blipFill>
          <a:blip r:embed="rId5" cstate="print"/>
          <a:srcRect/>
          <a:stretch>
            <a:fillRect/>
          </a:stretch>
        </p:blipFill>
        <p:spPr bwMode="auto">
          <a:xfrm>
            <a:off x="6732241" y="2708921"/>
            <a:ext cx="1982937" cy="611560"/>
          </a:xfrm>
          <a:prstGeom prst="rect">
            <a:avLst/>
          </a:prstGeom>
          <a:noFill/>
          <a:ln w="6350">
            <a:solidFill>
              <a:schemeClr val="accent1"/>
            </a:solidFill>
          </a:ln>
        </p:spPr>
      </p:pic>
      <p:pic>
        <p:nvPicPr>
          <p:cNvPr id="1031" name="Picture 7" descr="C:\xampp\htdocs\ph\help\screen\start3e.jpg"/>
          <p:cNvPicPr>
            <a:picLocks noChangeAspect="1" noChangeArrowheads="1"/>
          </p:cNvPicPr>
          <p:nvPr/>
        </p:nvPicPr>
        <p:blipFill>
          <a:blip r:embed="rId6" cstate="print"/>
          <a:srcRect/>
          <a:stretch>
            <a:fillRect/>
          </a:stretch>
        </p:blipFill>
        <p:spPr bwMode="auto">
          <a:xfrm>
            <a:off x="4788025" y="3356992"/>
            <a:ext cx="1860923" cy="1417142"/>
          </a:xfrm>
          <a:prstGeom prst="rect">
            <a:avLst/>
          </a:prstGeom>
          <a:noFill/>
          <a:ln>
            <a:solidFill>
              <a:schemeClr val="accent1"/>
            </a:solidFill>
          </a:ln>
        </p:spPr>
      </p:pic>
      <p:pic>
        <p:nvPicPr>
          <p:cNvPr id="1033" name="Picture 9" descr="C:\xampp\htdocs\ph\help\screen\start3h.jpg"/>
          <p:cNvPicPr>
            <a:picLocks noChangeAspect="1" noChangeArrowheads="1"/>
          </p:cNvPicPr>
          <p:nvPr/>
        </p:nvPicPr>
        <p:blipFill>
          <a:blip r:embed="rId7" cstate="print"/>
          <a:srcRect/>
          <a:stretch>
            <a:fillRect/>
          </a:stretch>
        </p:blipFill>
        <p:spPr bwMode="auto">
          <a:xfrm>
            <a:off x="5508105" y="3861048"/>
            <a:ext cx="1766793" cy="1345704"/>
          </a:xfrm>
          <a:prstGeom prst="rect">
            <a:avLst/>
          </a:prstGeom>
          <a:noFill/>
          <a:ln>
            <a:solidFill>
              <a:schemeClr val="accent1"/>
            </a:solidFill>
          </a:ln>
        </p:spPr>
      </p:pic>
      <p:pic>
        <p:nvPicPr>
          <p:cNvPr id="1034" name="Picture 10" descr="C:\xampp\htdocs\ph\help\screen\start3j.jpg"/>
          <p:cNvPicPr>
            <a:picLocks noChangeAspect="1" noChangeArrowheads="1"/>
          </p:cNvPicPr>
          <p:nvPr/>
        </p:nvPicPr>
        <p:blipFill>
          <a:blip r:embed="rId8" cstate="print"/>
          <a:srcRect/>
          <a:stretch>
            <a:fillRect/>
          </a:stretch>
        </p:blipFill>
        <p:spPr bwMode="auto">
          <a:xfrm>
            <a:off x="6156177" y="4437113"/>
            <a:ext cx="1800227" cy="1375792"/>
          </a:xfrm>
          <a:prstGeom prst="rect">
            <a:avLst/>
          </a:prstGeom>
          <a:noFill/>
          <a:ln>
            <a:solidFill>
              <a:schemeClr val="accent1"/>
            </a:solidFill>
          </a:ln>
        </p:spPr>
      </p:pic>
      <p:pic>
        <p:nvPicPr>
          <p:cNvPr id="1032" name="Picture 8" descr="C:\xampp\htdocs\ph\help\screen\start3f.jpg"/>
          <p:cNvPicPr>
            <a:picLocks noChangeAspect="1" noChangeArrowheads="1"/>
          </p:cNvPicPr>
          <p:nvPr/>
        </p:nvPicPr>
        <p:blipFill>
          <a:blip r:embed="rId9" cstate="print"/>
          <a:srcRect/>
          <a:stretch>
            <a:fillRect/>
          </a:stretch>
        </p:blipFill>
        <p:spPr bwMode="auto">
          <a:xfrm>
            <a:off x="6732240" y="5013176"/>
            <a:ext cx="2016224" cy="1395536"/>
          </a:xfrm>
          <a:prstGeom prst="rect">
            <a:avLst/>
          </a:prstGeom>
          <a:noFill/>
          <a:ln>
            <a:solidFill>
              <a:schemeClr val="accent1"/>
            </a:solidFill>
          </a:ln>
        </p:spPr>
      </p:pic>
      <p:sp>
        <p:nvSpPr>
          <p:cNvPr id="13" name="テキスト ボックス 12"/>
          <p:cNvSpPr txBox="1"/>
          <p:nvPr/>
        </p:nvSpPr>
        <p:spPr>
          <a:xfrm>
            <a:off x="6660232" y="4077072"/>
            <a:ext cx="648072" cy="253916"/>
          </a:xfrm>
          <a:prstGeom prst="rect">
            <a:avLst/>
          </a:prstGeom>
          <a:noFill/>
        </p:spPr>
        <p:txBody>
          <a:bodyPr wrap="square" rtlCol="0">
            <a:spAutoFit/>
          </a:bodyPr>
          <a:lstStyle/>
          <a:p>
            <a:r>
              <a:rPr kumimoji="1" lang="ja-JP" altLang="en-US" sz="1050" dirty="0" smtClean="0"/>
              <a:t>散布図</a:t>
            </a:r>
            <a:endParaRPr kumimoji="1" lang="ja-JP" altLang="en-US" sz="1050" dirty="0"/>
          </a:p>
        </p:txBody>
      </p:sp>
      <p:sp>
        <p:nvSpPr>
          <p:cNvPr id="14" name="テキスト ボックス 13"/>
          <p:cNvSpPr txBox="1"/>
          <p:nvPr/>
        </p:nvSpPr>
        <p:spPr>
          <a:xfrm>
            <a:off x="6804248" y="4653136"/>
            <a:ext cx="1080120" cy="253916"/>
          </a:xfrm>
          <a:prstGeom prst="rect">
            <a:avLst/>
          </a:prstGeom>
          <a:noFill/>
        </p:spPr>
        <p:txBody>
          <a:bodyPr wrap="square" rtlCol="0">
            <a:spAutoFit/>
          </a:bodyPr>
          <a:lstStyle/>
          <a:p>
            <a:r>
              <a:rPr kumimoji="1" lang="ja-JP" altLang="en-US" sz="1050" dirty="0" smtClean="0"/>
              <a:t>詳細散布図</a:t>
            </a:r>
            <a:endParaRPr kumimoji="1" lang="ja-JP" altLang="en-US" sz="1050" dirty="0"/>
          </a:p>
        </p:txBody>
      </p:sp>
      <p:sp>
        <p:nvSpPr>
          <p:cNvPr id="15" name="テキスト ボックス 14"/>
          <p:cNvSpPr txBox="1"/>
          <p:nvPr/>
        </p:nvSpPr>
        <p:spPr>
          <a:xfrm>
            <a:off x="971600" y="1196752"/>
            <a:ext cx="1800200" cy="369332"/>
          </a:xfrm>
          <a:prstGeom prst="rect">
            <a:avLst/>
          </a:prstGeom>
          <a:noFill/>
        </p:spPr>
        <p:txBody>
          <a:bodyPr wrap="square" rtlCol="0">
            <a:spAutoFit/>
          </a:bodyPr>
          <a:lstStyle/>
          <a:p>
            <a:r>
              <a:rPr kumimoji="1" lang="ja-JP" altLang="en-US" b="1" dirty="0" smtClean="0"/>
              <a:t>データソース</a:t>
            </a:r>
            <a:endParaRPr kumimoji="1" lang="ja-JP" altLang="en-US" b="1" dirty="0"/>
          </a:p>
        </p:txBody>
      </p:sp>
      <p:sp>
        <p:nvSpPr>
          <p:cNvPr id="16" name="右矢印 15"/>
          <p:cNvSpPr/>
          <p:nvPr/>
        </p:nvSpPr>
        <p:spPr>
          <a:xfrm>
            <a:off x="3563888" y="3140968"/>
            <a:ext cx="1008112" cy="129614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467544" y="3933058"/>
            <a:ext cx="2880320" cy="1723549"/>
          </a:xfrm>
          <a:prstGeom prst="rect">
            <a:avLst/>
          </a:prstGeom>
          <a:noFill/>
        </p:spPr>
        <p:txBody>
          <a:bodyPr wrap="square" rtlCol="0">
            <a:spAutoFit/>
          </a:bodyPr>
          <a:lstStyle/>
          <a:p>
            <a:r>
              <a:rPr kumimoji="1" lang="ja-JP" altLang="en-US" sz="1400" dirty="0" smtClean="0"/>
              <a:t>■表示軸を変える（ピボット）。</a:t>
            </a:r>
            <a:endParaRPr kumimoji="1" lang="en-US" altLang="ja-JP" sz="1400" dirty="0" smtClean="0"/>
          </a:p>
          <a:p>
            <a:r>
              <a:rPr kumimoji="1" lang="ja-JP" altLang="en-US" sz="1400" dirty="0" smtClean="0"/>
              <a:t>■表示条件を変える。（絞込み）</a:t>
            </a:r>
            <a:endParaRPr kumimoji="1" lang="en-US" altLang="ja-JP" sz="1400" dirty="0" smtClean="0"/>
          </a:p>
          <a:p>
            <a:r>
              <a:rPr kumimoji="1" lang="ja-JP" altLang="en-US" sz="1400" dirty="0" smtClean="0"/>
              <a:t>■比率を求める。（縦軸　横軸）</a:t>
            </a:r>
            <a:endParaRPr kumimoji="1" lang="en-US" altLang="ja-JP" sz="1400" dirty="0" smtClean="0"/>
          </a:p>
          <a:p>
            <a:r>
              <a:rPr lang="ja-JP" altLang="en-US" sz="1400" dirty="0" smtClean="0"/>
              <a:t>■並び変える。（ソート、ランキング）。</a:t>
            </a:r>
            <a:endParaRPr lang="en-US" altLang="ja-JP" sz="1400" dirty="0" smtClean="0"/>
          </a:p>
          <a:p>
            <a:r>
              <a:rPr lang="ja-JP" altLang="en-US" sz="1400" dirty="0" smtClean="0"/>
              <a:t>■別のデータソースと掛け合わせて　　</a:t>
            </a:r>
            <a:endParaRPr lang="en-US" altLang="ja-JP" sz="1400" dirty="0" smtClean="0"/>
          </a:p>
          <a:p>
            <a:r>
              <a:rPr lang="ja-JP" altLang="en-US" sz="1400" dirty="0"/>
              <a:t>　</a:t>
            </a:r>
            <a:r>
              <a:rPr lang="ja-JP" altLang="en-US" sz="1400" dirty="0" smtClean="0"/>
              <a:t>新たな指標を求める</a:t>
            </a:r>
            <a:r>
              <a:rPr lang="ja-JP" altLang="en-US" dirty="0" smtClean="0"/>
              <a:t>。</a:t>
            </a:r>
            <a:endParaRPr lang="en-US" altLang="ja-JP" dirty="0" smtClean="0"/>
          </a:p>
          <a:p>
            <a:endParaRPr kumimoji="1" lang="ja-JP" altLang="en-US" dirty="0"/>
          </a:p>
        </p:txBody>
      </p:sp>
      <p:pic>
        <p:nvPicPr>
          <p:cNvPr id="1035" name="Picture 11" descr="C:\xampp\htdocs\ph\help\screen\start3i.jpg"/>
          <p:cNvPicPr>
            <a:picLocks noChangeAspect="1" noChangeArrowheads="1"/>
          </p:cNvPicPr>
          <p:nvPr/>
        </p:nvPicPr>
        <p:blipFill>
          <a:blip r:embed="rId10" cstate="print"/>
          <a:srcRect/>
          <a:stretch>
            <a:fillRect/>
          </a:stretch>
        </p:blipFill>
        <p:spPr bwMode="auto">
          <a:xfrm>
            <a:off x="7380312" y="3140968"/>
            <a:ext cx="1584176" cy="864096"/>
          </a:xfrm>
          <a:prstGeom prst="rect">
            <a:avLst/>
          </a:prstGeom>
          <a:noFill/>
          <a:ln>
            <a:solidFill>
              <a:schemeClr val="accent1"/>
            </a:solidFill>
          </a:ln>
        </p:spPr>
      </p:pic>
      <p:sp>
        <p:nvSpPr>
          <p:cNvPr id="19" name="テキスト ボックス 18"/>
          <p:cNvSpPr txBox="1"/>
          <p:nvPr/>
        </p:nvSpPr>
        <p:spPr>
          <a:xfrm>
            <a:off x="7524328" y="3356992"/>
            <a:ext cx="1224136" cy="253916"/>
          </a:xfrm>
          <a:prstGeom prst="rect">
            <a:avLst/>
          </a:prstGeom>
          <a:noFill/>
        </p:spPr>
        <p:txBody>
          <a:bodyPr wrap="square" rtlCol="0">
            <a:spAutoFit/>
          </a:bodyPr>
          <a:lstStyle/>
          <a:p>
            <a:r>
              <a:rPr kumimoji="1" lang="ja-JP" altLang="en-US" sz="1050" dirty="0" smtClean="0"/>
              <a:t>特定要素リスト</a:t>
            </a:r>
            <a:endParaRPr kumimoji="1" lang="ja-JP" altLang="en-US" sz="1050" dirty="0"/>
          </a:p>
        </p:txBody>
      </p:sp>
      <p:sp>
        <p:nvSpPr>
          <p:cNvPr id="20" name="テキスト ボックス 19"/>
          <p:cNvSpPr txBox="1"/>
          <p:nvPr/>
        </p:nvSpPr>
        <p:spPr>
          <a:xfrm>
            <a:off x="4788024" y="5805264"/>
            <a:ext cx="1584176" cy="369332"/>
          </a:xfrm>
          <a:prstGeom prst="rect">
            <a:avLst/>
          </a:prstGeom>
          <a:noFill/>
        </p:spPr>
        <p:txBody>
          <a:bodyPr wrap="square" rtlCol="0">
            <a:spAutoFit/>
          </a:bodyPr>
          <a:lstStyle/>
          <a:p>
            <a:r>
              <a:rPr lang="ja-JP" altLang="en-US" b="1" dirty="0" smtClean="0"/>
              <a:t>分析</a:t>
            </a:r>
            <a:r>
              <a:rPr lang="ja-JP" altLang="en-US" b="1" dirty="0"/>
              <a:t>事例</a:t>
            </a:r>
            <a:endParaRPr kumimoji="1" lang="ja-JP" altLang="en-US" b="1" dirty="0"/>
          </a:p>
        </p:txBody>
      </p:sp>
      <p:pic>
        <p:nvPicPr>
          <p:cNvPr id="19458" name="Picture 2" descr="C:\Users\修一\Documents\XVEW\eStatコンペ\zenhikaku.jpg"/>
          <p:cNvPicPr>
            <a:picLocks noChangeAspect="1" noChangeArrowheads="1"/>
          </p:cNvPicPr>
          <p:nvPr/>
        </p:nvPicPr>
        <p:blipFill>
          <a:blip r:embed="rId11" cstate="print"/>
          <a:srcRect/>
          <a:stretch>
            <a:fillRect/>
          </a:stretch>
        </p:blipFill>
        <p:spPr bwMode="auto">
          <a:xfrm>
            <a:off x="7956376" y="3645024"/>
            <a:ext cx="1008112" cy="792088"/>
          </a:xfrm>
          <a:prstGeom prst="rect">
            <a:avLst/>
          </a:prstGeom>
          <a:noFill/>
          <a:ln w="6350">
            <a:solidFill>
              <a:schemeClr val="tx1"/>
            </a:solidFill>
          </a:ln>
        </p:spPr>
      </p:pic>
      <p:sp>
        <p:nvSpPr>
          <p:cNvPr id="21" name="テキスト ボックス 20"/>
          <p:cNvSpPr txBox="1"/>
          <p:nvPr/>
        </p:nvSpPr>
        <p:spPr>
          <a:xfrm>
            <a:off x="7847856" y="3933056"/>
            <a:ext cx="1296144" cy="230832"/>
          </a:xfrm>
          <a:prstGeom prst="rect">
            <a:avLst/>
          </a:prstGeom>
          <a:noFill/>
        </p:spPr>
        <p:txBody>
          <a:bodyPr wrap="square" rtlCol="0">
            <a:spAutoFit/>
          </a:bodyPr>
          <a:lstStyle/>
          <a:p>
            <a:r>
              <a:rPr lang="ja-JP" altLang="en-US" sz="900" dirty="0" smtClean="0"/>
              <a:t>特定要素全項目比較</a:t>
            </a:r>
            <a:endParaRPr kumimoji="1" lang="ja-JP" altLang="en-US" sz="900" dirty="0"/>
          </a:p>
        </p:txBody>
      </p:sp>
      <p:sp>
        <p:nvSpPr>
          <p:cNvPr id="22" name="テキスト ボックス 21"/>
          <p:cNvSpPr txBox="1"/>
          <p:nvPr/>
        </p:nvSpPr>
        <p:spPr>
          <a:xfrm>
            <a:off x="0" y="6457890"/>
            <a:ext cx="9144000" cy="400110"/>
          </a:xfrm>
          <a:prstGeom prst="rect">
            <a:avLst/>
          </a:prstGeom>
          <a:solidFill>
            <a:schemeClr val="accent2">
              <a:lumMod val="75000"/>
            </a:schemeClr>
          </a:solidFill>
        </p:spPr>
        <p:txBody>
          <a:bodyPr wrap="square" rtlCol="0">
            <a:spAutoFit/>
          </a:bodyPr>
          <a:lstStyle/>
          <a:p>
            <a:pPr algn="ctr"/>
            <a:r>
              <a:rPr lang="ja-JP" altLang="en-US" sz="2000" b="1" dirty="0" smtClean="0">
                <a:solidFill>
                  <a:schemeClr val="bg1"/>
                </a:solidFill>
              </a:rPr>
              <a:t>市民のミカタプロジェクト</a:t>
            </a:r>
            <a:endParaRPr kumimoji="1" lang="ja-JP" altLang="en-US" sz="2000" b="1"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144000" cy="894730"/>
          </a:xfrm>
          <a:solidFill>
            <a:srgbClr val="FFFF00"/>
          </a:solidFill>
        </p:spPr>
        <p:txBody>
          <a:bodyPr>
            <a:normAutofit/>
          </a:bodyPr>
          <a:lstStyle/>
          <a:p>
            <a:r>
              <a:rPr kumimoji="1" lang="en-US" altLang="ja-JP" dirty="0" err="1" smtClean="0"/>
              <a:t>CrossGather</a:t>
            </a:r>
            <a:r>
              <a:rPr kumimoji="1" lang="ja-JP" altLang="en-US" sz="1800" dirty="0" smtClean="0"/>
              <a:t>　「持寄り」</a:t>
            </a:r>
            <a:endParaRPr kumimoji="1" lang="ja-JP" altLang="en-US" sz="1800" dirty="0"/>
          </a:p>
        </p:txBody>
      </p:sp>
      <p:graphicFrame>
        <p:nvGraphicFramePr>
          <p:cNvPr id="4" name="表 3"/>
          <p:cNvGraphicFramePr>
            <a:graphicFrameLocks noGrp="1"/>
          </p:cNvGraphicFramePr>
          <p:nvPr/>
        </p:nvGraphicFramePr>
        <p:xfrm>
          <a:off x="3779912" y="2852936"/>
          <a:ext cx="3096346" cy="3255583"/>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774087"/>
                <a:gridCol w="774087"/>
                <a:gridCol w="735312"/>
                <a:gridCol w="812860"/>
              </a:tblGrid>
              <a:tr h="441980">
                <a:tc>
                  <a:txBody>
                    <a:bodyPr/>
                    <a:lstStyle/>
                    <a:p>
                      <a:r>
                        <a:rPr kumimoji="1" lang="ja-JP" altLang="en-US" sz="1200" dirty="0" smtClean="0"/>
                        <a:t>標準地域コード</a:t>
                      </a:r>
                      <a:endParaRPr kumimoji="1" lang="ja-JP" altLang="en-US" sz="1200" dirty="0"/>
                    </a:p>
                  </a:txBody>
                  <a:tcPr/>
                </a:tc>
                <a:tc>
                  <a:txBody>
                    <a:bodyPr/>
                    <a:lstStyle/>
                    <a:p>
                      <a:r>
                        <a:rPr kumimoji="1" lang="ja-JP" altLang="en-US" sz="1100" dirty="0" smtClean="0"/>
                        <a:t>要介護</a:t>
                      </a:r>
                      <a:endParaRPr kumimoji="1" lang="en-US" altLang="ja-JP" sz="1100" dirty="0" smtClean="0"/>
                    </a:p>
                    <a:p>
                      <a:r>
                        <a:rPr kumimoji="1" lang="ja-JP" altLang="en-US" sz="1100" dirty="0" smtClean="0"/>
                        <a:t>認定率</a:t>
                      </a:r>
                      <a:endParaRPr kumimoji="1" lang="ja-JP" altLang="en-US" sz="1100" dirty="0"/>
                    </a:p>
                  </a:txBody>
                  <a:tcPr/>
                </a:tc>
                <a:tc>
                  <a:txBody>
                    <a:bodyPr/>
                    <a:lstStyle/>
                    <a:p>
                      <a:r>
                        <a:rPr kumimoji="1" lang="ja-JP" altLang="en-US" sz="1100" dirty="0" smtClean="0"/>
                        <a:t>農林業</a:t>
                      </a:r>
                      <a:endParaRPr kumimoji="1" lang="en-US" altLang="ja-JP" sz="1100" dirty="0" smtClean="0"/>
                    </a:p>
                    <a:p>
                      <a:r>
                        <a:rPr kumimoji="1" lang="ja-JP" altLang="en-US" sz="1100" dirty="0" smtClean="0"/>
                        <a:t>従事率</a:t>
                      </a:r>
                      <a:endParaRPr kumimoji="1" lang="en-US" altLang="ja-JP" sz="1100" dirty="0" smtClean="0"/>
                    </a:p>
                  </a:txBody>
                  <a:tcPr/>
                </a:tc>
                <a:tc>
                  <a:txBody>
                    <a:bodyPr/>
                    <a:lstStyle/>
                    <a:p>
                      <a:r>
                        <a:rPr kumimoji="1" lang="ja-JP" altLang="en-US" sz="1100" dirty="0" smtClean="0"/>
                        <a:t>国民生活</a:t>
                      </a:r>
                      <a:endParaRPr kumimoji="1" lang="en-US" altLang="ja-JP" sz="1100" dirty="0" smtClean="0"/>
                    </a:p>
                    <a:p>
                      <a:r>
                        <a:rPr kumimoji="1" lang="ja-JP" altLang="en-US" sz="1100" dirty="0" smtClean="0"/>
                        <a:t>基礎調査</a:t>
                      </a:r>
                      <a:endParaRPr kumimoji="1" lang="ja-JP" altLang="en-US" sz="1100" dirty="0"/>
                    </a:p>
                  </a:txBody>
                  <a:tcPr/>
                </a:tc>
              </a:tr>
              <a:tr h="399769">
                <a:tc>
                  <a:txBody>
                    <a:bodyPr/>
                    <a:lstStyle/>
                    <a:p>
                      <a:r>
                        <a:rPr kumimoji="1" lang="ja-JP" altLang="en-US" sz="1100" b="1" dirty="0" smtClean="0"/>
                        <a:t>全国</a:t>
                      </a:r>
                      <a:endParaRPr kumimoji="1" lang="ja-JP" altLang="en-US" sz="1100" b="1" dirty="0"/>
                    </a:p>
                  </a:txBody>
                  <a:tcPr/>
                </a:tc>
                <a:tc>
                  <a:txBody>
                    <a:bodyPr/>
                    <a:lstStyle/>
                    <a:p>
                      <a:r>
                        <a:rPr kumimoji="1" lang="ja-JP" altLang="en-US" sz="1800" dirty="0" smtClean="0"/>
                        <a:t>　　＊</a:t>
                      </a:r>
                      <a:endParaRPr kumimoji="1" lang="ja-JP" altLang="en-US" sz="1800" dirty="0"/>
                    </a:p>
                  </a:txBody>
                  <a:tcPr/>
                </a:tc>
                <a:tc>
                  <a:txBody>
                    <a:bodyPr/>
                    <a:lstStyle/>
                    <a:p>
                      <a:r>
                        <a:rPr kumimoji="1" lang="ja-JP" altLang="en-US" sz="1800" dirty="0" smtClean="0"/>
                        <a:t>　＊</a:t>
                      </a:r>
                      <a:endParaRPr kumimoji="1" lang="ja-JP" altLang="en-US" sz="1800" dirty="0"/>
                    </a:p>
                  </a:txBody>
                  <a:tcPr/>
                </a:tc>
                <a:tc>
                  <a:txBody>
                    <a:bodyPr/>
                    <a:lstStyle/>
                    <a:p>
                      <a:r>
                        <a:rPr kumimoji="1" lang="ja-JP" altLang="en-US" sz="1800" dirty="0" smtClean="0"/>
                        <a:t>　　＊</a:t>
                      </a:r>
                      <a:endParaRPr kumimoji="1" lang="ja-JP" altLang="en-US" sz="1800" dirty="0"/>
                    </a:p>
                  </a:txBody>
                  <a:tcPr/>
                </a:tc>
              </a:tr>
              <a:tr h="399769">
                <a:tc>
                  <a:txBody>
                    <a:bodyPr/>
                    <a:lstStyle/>
                    <a:p>
                      <a:r>
                        <a:rPr kumimoji="1" lang="ja-JP" altLang="en-US" sz="1100" dirty="0" smtClean="0"/>
                        <a:t>北海道</a:t>
                      </a:r>
                      <a:endParaRPr kumimoji="1" lang="ja-JP" alt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t>　　＊</a:t>
                      </a:r>
                    </a:p>
                  </a:txBody>
                  <a:tcPr/>
                </a:tc>
                <a:tc>
                  <a:txBody>
                    <a:bodyPr/>
                    <a:lstStyle/>
                    <a:p>
                      <a:r>
                        <a:rPr kumimoji="1" lang="ja-JP" altLang="en-US" sz="1800" dirty="0" smtClean="0"/>
                        <a:t>　＊</a:t>
                      </a:r>
                      <a:endParaRPr kumimoji="1" lang="ja-JP" altLang="en-US" sz="1800" dirty="0"/>
                    </a:p>
                  </a:txBody>
                  <a:tcPr/>
                </a:tc>
                <a:tc>
                  <a:txBody>
                    <a:bodyPr/>
                    <a:lstStyle/>
                    <a:p>
                      <a:endParaRPr kumimoji="1" lang="ja-JP" altLang="en-US" sz="1800" dirty="0"/>
                    </a:p>
                  </a:txBody>
                  <a:tcPr/>
                </a:tc>
              </a:tr>
              <a:tr h="399769">
                <a:tc>
                  <a:txBody>
                    <a:bodyPr/>
                    <a:lstStyle/>
                    <a:p>
                      <a:r>
                        <a:rPr kumimoji="1" lang="ja-JP" altLang="en-US" sz="1100" dirty="0" smtClean="0"/>
                        <a:t>　　・</a:t>
                      </a:r>
                      <a:endParaRPr kumimoji="1" lang="ja-JP" alt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t>　　＊</a:t>
                      </a:r>
                    </a:p>
                  </a:txBody>
                  <a:tcPr/>
                </a:tc>
                <a:tc>
                  <a:txBody>
                    <a:bodyPr/>
                    <a:lstStyle/>
                    <a:p>
                      <a:r>
                        <a:rPr kumimoji="1" lang="ja-JP" altLang="en-US" sz="1800" dirty="0" smtClean="0"/>
                        <a:t>　＊</a:t>
                      </a:r>
                      <a:endParaRPr kumimoji="1" lang="ja-JP" altLang="en-US" sz="1800" dirty="0"/>
                    </a:p>
                  </a:txBody>
                  <a:tcPr/>
                </a:tc>
                <a:tc>
                  <a:txBody>
                    <a:bodyPr/>
                    <a:lstStyle/>
                    <a:p>
                      <a:endParaRPr kumimoji="1" lang="ja-JP" altLang="en-US" sz="1800"/>
                    </a:p>
                  </a:txBody>
                  <a:tcPr/>
                </a:tc>
              </a:tr>
              <a:tr h="399769">
                <a:tc>
                  <a:txBody>
                    <a:bodyPr/>
                    <a:lstStyle/>
                    <a:p>
                      <a:r>
                        <a:rPr kumimoji="1" lang="ja-JP" altLang="en-US" sz="1100" b="1" dirty="0" smtClean="0"/>
                        <a:t>東京</a:t>
                      </a:r>
                      <a:endParaRPr kumimoji="1" lang="ja-JP" altLang="en-US" sz="11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t>　　＊</a:t>
                      </a:r>
                    </a:p>
                  </a:txBody>
                  <a:tcPr/>
                </a:tc>
                <a:tc>
                  <a:txBody>
                    <a:bodyPr/>
                    <a:lstStyle/>
                    <a:p>
                      <a:r>
                        <a:rPr kumimoji="1" lang="ja-JP" altLang="en-US" sz="1800" dirty="0" smtClean="0"/>
                        <a:t>　＊</a:t>
                      </a:r>
                      <a:endParaRPr kumimoji="1" lang="ja-JP" altLang="en-US" sz="1800" dirty="0"/>
                    </a:p>
                  </a:txBody>
                  <a:tcPr/>
                </a:tc>
                <a:tc>
                  <a:txBody>
                    <a:bodyPr/>
                    <a:lstStyle/>
                    <a:p>
                      <a:endParaRPr kumimoji="1" lang="ja-JP" altLang="en-US" sz="1800"/>
                    </a:p>
                  </a:txBody>
                  <a:tcPr/>
                </a:tc>
              </a:tr>
              <a:tr h="399769">
                <a:tc>
                  <a:txBody>
                    <a:bodyPr/>
                    <a:lstStyle/>
                    <a:p>
                      <a:r>
                        <a:rPr kumimoji="1" lang="ja-JP" altLang="en-US" sz="1100" dirty="0" smtClean="0"/>
                        <a:t>　　・</a:t>
                      </a:r>
                      <a:endParaRPr kumimoji="1" lang="ja-JP" alt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t>　　＊</a:t>
                      </a:r>
                    </a:p>
                  </a:txBody>
                  <a:tcPr/>
                </a:tc>
                <a:tc>
                  <a:txBody>
                    <a:bodyPr/>
                    <a:lstStyle/>
                    <a:p>
                      <a:r>
                        <a:rPr kumimoji="1" lang="ja-JP" altLang="en-US" sz="1800" dirty="0" smtClean="0"/>
                        <a:t>　＊</a:t>
                      </a:r>
                      <a:endParaRPr kumimoji="1" lang="ja-JP" altLang="en-US" sz="1800" dirty="0"/>
                    </a:p>
                  </a:txBody>
                  <a:tcPr/>
                </a:tc>
                <a:tc>
                  <a:txBody>
                    <a:bodyPr/>
                    <a:lstStyle/>
                    <a:p>
                      <a:endParaRPr kumimoji="1" lang="ja-JP" altLang="en-US" sz="1800"/>
                    </a:p>
                  </a:txBody>
                  <a:tcPr/>
                </a:tc>
              </a:tr>
              <a:tr h="399769">
                <a:tc>
                  <a:txBody>
                    <a:bodyPr/>
                    <a:lstStyle/>
                    <a:p>
                      <a:r>
                        <a:rPr kumimoji="1" lang="ja-JP" altLang="en-US" sz="1100" dirty="0" smtClean="0"/>
                        <a:t>日野市</a:t>
                      </a:r>
                      <a:endParaRPr kumimoji="1" lang="ja-JP" alt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t>　　＊</a:t>
                      </a:r>
                    </a:p>
                  </a:txBody>
                  <a:tcPr/>
                </a:tc>
                <a:tc>
                  <a:txBody>
                    <a:bodyPr/>
                    <a:lstStyle/>
                    <a:p>
                      <a:r>
                        <a:rPr kumimoji="1" lang="ja-JP" altLang="en-US" sz="1800" dirty="0" smtClean="0"/>
                        <a:t>　＊</a:t>
                      </a:r>
                      <a:endParaRPr kumimoji="1" lang="ja-JP" altLang="en-US" sz="1800" dirty="0"/>
                    </a:p>
                  </a:txBody>
                  <a:tcPr/>
                </a:tc>
                <a:tc>
                  <a:txBody>
                    <a:bodyPr/>
                    <a:lstStyle/>
                    <a:p>
                      <a:r>
                        <a:rPr kumimoji="1" lang="ja-JP" altLang="en-US" sz="1800" dirty="0" smtClean="0"/>
                        <a:t>　　＊</a:t>
                      </a:r>
                      <a:endParaRPr kumimoji="1" lang="ja-JP" altLang="en-US" sz="1800" dirty="0"/>
                    </a:p>
                  </a:txBody>
                  <a:tcPr>
                    <a:solidFill>
                      <a:srgbClr val="FFFF00"/>
                    </a:solidFill>
                  </a:tcPr>
                </a:tc>
              </a:tr>
              <a:tr h="399769">
                <a:tc>
                  <a:txBody>
                    <a:bodyPr/>
                    <a:lstStyle/>
                    <a:p>
                      <a:r>
                        <a:rPr kumimoji="1" lang="ja-JP" altLang="en-US" sz="1100" dirty="0" smtClean="0"/>
                        <a:t>多摩市</a:t>
                      </a:r>
                      <a:endParaRPr kumimoji="1" lang="ja-JP" alt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t>　　＊</a:t>
                      </a:r>
                    </a:p>
                  </a:txBody>
                  <a:tcPr/>
                </a:tc>
                <a:tc>
                  <a:txBody>
                    <a:bodyPr/>
                    <a:lstStyle/>
                    <a:p>
                      <a:r>
                        <a:rPr kumimoji="1" lang="ja-JP" altLang="en-US" sz="1800" dirty="0" smtClean="0"/>
                        <a:t>　＊</a:t>
                      </a:r>
                      <a:endParaRPr kumimoji="1" lang="ja-JP" altLang="en-US" sz="1800" dirty="0"/>
                    </a:p>
                  </a:txBody>
                  <a:tcPr/>
                </a:tc>
                <a:tc>
                  <a:txBody>
                    <a:bodyPr/>
                    <a:lstStyle/>
                    <a:p>
                      <a:r>
                        <a:rPr kumimoji="1" lang="ja-JP" altLang="en-US" sz="1800" dirty="0" smtClean="0"/>
                        <a:t>　　＊</a:t>
                      </a:r>
                      <a:endParaRPr kumimoji="1" lang="ja-JP" altLang="en-US" sz="1800" dirty="0"/>
                    </a:p>
                  </a:txBody>
                  <a:tcPr>
                    <a:solidFill>
                      <a:srgbClr val="FFFF00"/>
                    </a:solidFill>
                  </a:tcPr>
                </a:tc>
              </a:tr>
            </a:tbl>
          </a:graphicData>
        </a:graphic>
      </p:graphicFrame>
      <p:sp>
        <p:nvSpPr>
          <p:cNvPr id="5" name="フローチャート : 磁気ディスク 4"/>
          <p:cNvSpPr/>
          <p:nvPr/>
        </p:nvSpPr>
        <p:spPr>
          <a:xfrm>
            <a:off x="467544" y="980728"/>
            <a:ext cx="1944216" cy="1872208"/>
          </a:xfrm>
          <a:prstGeom prst="flowChartMagneticDisk">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solidFill>
                <a:schemeClr val="bg1"/>
              </a:solidFill>
            </a:endParaRPr>
          </a:p>
          <a:p>
            <a:pPr algn="ctr"/>
            <a:endParaRPr lang="en-US" altLang="ja-JP" dirty="0">
              <a:solidFill>
                <a:schemeClr val="bg1"/>
              </a:solidFill>
            </a:endParaRPr>
          </a:p>
          <a:p>
            <a:pPr algn="ctr"/>
            <a:endParaRPr kumimoji="1" lang="en-US" altLang="ja-JP" dirty="0" smtClean="0">
              <a:solidFill>
                <a:schemeClr val="bg1"/>
              </a:solidFill>
            </a:endParaRPr>
          </a:p>
          <a:p>
            <a:pPr algn="ctr"/>
            <a:r>
              <a:rPr kumimoji="1" lang="en-US" altLang="ja-JP" dirty="0" err="1" smtClean="0">
                <a:solidFill>
                  <a:schemeClr val="bg1"/>
                </a:solidFill>
              </a:rPr>
              <a:t>XView</a:t>
            </a:r>
            <a:endParaRPr kumimoji="1" lang="en-US" altLang="ja-JP" dirty="0" smtClean="0">
              <a:solidFill>
                <a:schemeClr val="bg1"/>
              </a:solidFill>
            </a:endParaRPr>
          </a:p>
          <a:p>
            <a:pPr algn="ctr"/>
            <a:r>
              <a:rPr kumimoji="1" lang="ja-JP" altLang="en-US" b="1" dirty="0" smtClean="0">
                <a:solidFill>
                  <a:schemeClr val="bg1"/>
                </a:solidFill>
              </a:rPr>
              <a:t>介護データバンク</a:t>
            </a:r>
            <a:endParaRPr kumimoji="1" lang="en-US" altLang="ja-JP" b="1" dirty="0" smtClean="0">
              <a:solidFill>
                <a:schemeClr val="bg1"/>
              </a:solidFill>
            </a:endParaRPr>
          </a:p>
          <a:p>
            <a:pPr algn="ctr"/>
            <a:endParaRPr lang="en-US" altLang="ja-JP" b="1" dirty="0">
              <a:solidFill>
                <a:schemeClr val="bg1"/>
              </a:solidFill>
            </a:endParaRPr>
          </a:p>
          <a:p>
            <a:pPr algn="ctr"/>
            <a:r>
              <a:rPr kumimoji="1" lang="ja-JP" altLang="en-US" sz="1100" b="1" dirty="0" smtClean="0">
                <a:solidFill>
                  <a:schemeClr val="bg1"/>
                </a:solidFill>
              </a:rPr>
              <a:t>介護保険状況報告</a:t>
            </a:r>
            <a:endParaRPr kumimoji="1" lang="en-US" altLang="ja-JP" sz="1100" b="1" dirty="0" smtClean="0">
              <a:solidFill>
                <a:schemeClr val="bg1"/>
              </a:solidFill>
            </a:endParaRPr>
          </a:p>
          <a:p>
            <a:pPr algn="ctr"/>
            <a:endParaRPr lang="en-US" altLang="ja-JP" sz="1100" b="1" dirty="0">
              <a:solidFill>
                <a:schemeClr val="bg1"/>
              </a:solidFill>
            </a:endParaRPr>
          </a:p>
          <a:p>
            <a:pPr algn="ctr"/>
            <a:r>
              <a:rPr kumimoji="1" lang="ja-JP" altLang="en-US" sz="1100" b="1" dirty="0" smtClean="0">
                <a:solidFill>
                  <a:schemeClr val="bg1"/>
                </a:solidFill>
              </a:rPr>
              <a:t>要介護認定率</a:t>
            </a:r>
            <a:endParaRPr kumimoji="1" lang="en-US" altLang="ja-JP" sz="1100" b="1" dirty="0" smtClean="0">
              <a:solidFill>
                <a:schemeClr val="bg1"/>
              </a:solidFill>
            </a:endParaRPr>
          </a:p>
          <a:p>
            <a:pPr algn="ctr"/>
            <a:endParaRPr lang="en-US" altLang="ja-JP" dirty="0"/>
          </a:p>
          <a:p>
            <a:pPr algn="ctr"/>
            <a:endParaRPr kumimoji="1" lang="en-US" altLang="ja-JP" dirty="0" smtClean="0"/>
          </a:p>
          <a:p>
            <a:pPr algn="ctr"/>
            <a:endParaRPr lang="en-US" altLang="ja-JP" dirty="0"/>
          </a:p>
          <a:p>
            <a:pPr algn="ctr"/>
            <a:endParaRPr kumimoji="1" lang="ja-JP" altLang="en-US" dirty="0"/>
          </a:p>
        </p:txBody>
      </p:sp>
      <p:sp>
        <p:nvSpPr>
          <p:cNvPr id="6" name="フローチャート : 磁気ディスク 5"/>
          <p:cNvSpPr/>
          <p:nvPr/>
        </p:nvSpPr>
        <p:spPr>
          <a:xfrm>
            <a:off x="6876256" y="980728"/>
            <a:ext cx="1944216" cy="1872208"/>
          </a:xfrm>
          <a:prstGeom prst="flowChartMagneticDisk">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p>
          <a:p>
            <a:pPr algn="ctr"/>
            <a:endParaRPr lang="en-US" altLang="ja-JP" dirty="0"/>
          </a:p>
          <a:p>
            <a:pPr algn="ctr"/>
            <a:r>
              <a:rPr kumimoji="1" lang="en-US" altLang="ja-JP" dirty="0" err="1" smtClean="0"/>
              <a:t>XView</a:t>
            </a:r>
            <a:endParaRPr kumimoji="1" lang="en-US" altLang="ja-JP" dirty="0" smtClean="0"/>
          </a:p>
          <a:p>
            <a:pPr algn="ctr"/>
            <a:r>
              <a:rPr lang="ja-JP" altLang="en-US" sz="1400" b="1" dirty="0" smtClean="0"/>
              <a:t>データバンクジャパン</a:t>
            </a:r>
            <a:endParaRPr lang="en-US" altLang="ja-JP" sz="1400" b="1" dirty="0" smtClean="0"/>
          </a:p>
          <a:p>
            <a:pPr algn="ctr"/>
            <a:endParaRPr lang="en-US" altLang="ja-JP" sz="1400" b="1" dirty="0"/>
          </a:p>
          <a:p>
            <a:pPr algn="ctr"/>
            <a:r>
              <a:rPr lang="ja-JP" altLang="en-US" sz="1400" b="1" dirty="0" smtClean="0"/>
              <a:t>国勢調査</a:t>
            </a:r>
            <a:endParaRPr lang="en-US" altLang="ja-JP" sz="1400" b="1" dirty="0" smtClean="0"/>
          </a:p>
          <a:p>
            <a:pPr algn="ctr"/>
            <a:r>
              <a:rPr lang="ja-JP" altLang="en-US" sz="1400" b="1" dirty="0" smtClean="0"/>
              <a:t>職業従事率</a:t>
            </a:r>
            <a:endParaRPr lang="en-US" altLang="ja-JP" sz="1400" b="1" dirty="0" smtClean="0"/>
          </a:p>
          <a:p>
            <a:pPr algn="ctr"/>
            <a:endParaRPr kumimoji="1" lang="en-US" altLang="ja-JP" sz="1400" b="1" dirty="0"/>
          </a:p>
          <a:p>
            <a:pPr algn="ctr"/>
            <a:endParaRPr lang="en-US" altLang="ja-JP" sz="1400" b="1" dirty="0" smtClean="0"/>
          </a:p>
          <a:p>
            <a:pPr algn="ctr"/>
            <a:endParaRPr kumimoji="1" lang="en-US" altLang="ja-JP" sz="1400" b="1" dirty="0"/>
          </a:p>
          <a:p>
            <a:pPr algn="ctr"/>
            <a:endParaRPr lang="en-US" altLang="ja-JP" sz="1400" b="1" dirty="0" smtClean="0"/>
          </a:p>
          <a:p>
            <a:pPr algn="ctr"/>
            <a:endParaRPr kumimoji="1" lang="ja-JP" altLang="en-US" sz="1400" b="1" dirty="0"/>
          </a:p>
        </p:txBody>
      </p:sp>
      <p:sp>
        <p:nvSpPr>
          <p:cNvPr id="7" name="曲折矢印 6"/>
          <p:cNvSpPr/>
          <p:nvPr/>
        </p:nvSpPr>
        <p:spPr>
          <a:xfrm rot="5400000">
            <a:off x="3599892" y="1376772"/>
            <a:ext cx="432048" cy="2088232"/>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曲折矢印 7"/>
          <p:cNvSpPr/>
          <p:nvPr/>
        </p:nvSpPr>
        <p:spPr>
          <a:xfrm rot="5400000" flipV="1">
            <a:off x="5832140" y="1880828"/>
            <a:ext cx="432048" cy="108012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テキスト ボックス 9"/>
          <p:cNvSpPr txBox="1"/>
          <p:nvPr/>
        </p:nvSpPr>
        <p:spPr>
          <a:xfrm>
            <a:off x="3923928" y="1340768"/>
            <a:ext cx="2520280" cy="677108"/>
          </a:xfrm>
          <a:prstGeom prst="rect">
            <a:avLst/>
          </a:prstGeom>
          <a:noFill/>
        </p:spPr>
        <p:txBody>
          <a:bodyPr wrap="square" rtlCol="0">
            <a:spAutoFit/>
          </a:bodyPr>
          <a:lstStyle/>
          <a:p>
            <a:r>
              <a:rPr kumimoji="1" lang="ja-JP" altLang="en-US" dirty="0" smtClean="0"/>
              <a:t>分析結果（指標）の</a:t>
            </a:r>
            <a:endParaRPr kumimoji="1" lang="en-US" altLang="ja-JP" dirty="0" smtClean="0"/>
          </a:p>
          <a:p>
            <a:r>
              <a:rPr lang="ja-JP" altLang="en-US" dirty="0"/>
              <a:t>　</a:t>
            </a:r>
            <a:r>
              <a:rPr lang="ja-JP" altLang="en-US" sz="2000" b="1" dirty="0" smtClean="0"/>
              <a:t>持寄り（指標比較）</a:t>
            </a:r>
            <a:endParaRPr kumimoji="1" lang="ja-JP" altLang="en-US" sz="2000" b="1" dirty="0"/>
          </a:p>
        </p:txBody>
      </p:sp>
      <p:sp>
        <p:nvSpPr>
          <p:cNvPr id="11" name="テキスト ボックス 10"/>
          <p:cNvSpPr txBox="1"/>
          <p:nvPr/>
        </p:nvSpPr>
        <p:spPr>
          <a:xfrm>
            <a:off x="3131840" y="2492896"/>
            <a:ext cx="1296144" cy="338554"/>
          </a:xfrm>
          <a:prstGeom prst="rect">
            <a:avLst/>
          </a:prstGeom>
          <a:noFill/>
        </p:spPr>
        <p:txBody>
          <a:bodyPr wrap="square" rtlCol="0">
            <a:spAutoFit/>
          </a:bodyPr>
          <a:lstStyle/>
          <a:p>
            <a:r>
              <a:rPr kumimoji="1" lang="ja-JP" altLang="en-US" sz="1600" b="1" dirty="0" smtClean="0"/>
              <a:t>共有キー</a:t>
            </a:r>
            <a:endParaRPr kumimoji="1" lang="ja-JP" altLang="en-US" sz="1600" b="1" dirty="0"/>
          </a:p>
        </p:txBody>
      </p:sp>
      <p:sp>
        <p:nvSpPr>
          <p:cNvPr id="12" name="テキスト ボックス 11"/>
          <p:cNvSpPr txBox="1"/>
          <p:nvPr/>
        </p:nvSpPr>
        <p:spPr>
          <a:xfrm>
            <a:off x="0" y="2852936"/>
            <a:ext cx="3312368" cy="1762021"/>
          </a:xfrm>
          <a:prstGeom prst="rect">
            <a:avLst/>
          </a:prstGeom>
          <a:solidFill>
            <a:schemeClr val="bg1"/>
          </a:solidFill>
        </p:spPr>
        <p:txBody>
          <a:bodyPr wrap="square" rtlCol="0">
            <a:spAutoFit/>
          </a:bodyPr>
          <a:lstStyle/>
          <a:p>
            <a:r>
              <a:rPr kumimoji="1" lang="ja-JP" altLang="en-US" sz="1400" b="1" dirty="0" smtClean="0"/>
              <a:t>■健康度の</a:t>
            </a:r>
            <a:r>
              <a:rPr lang="ja-JP" altLang="en-US" sz="1400" b="1" dirty="0" smtClean="0"/>
              <a:t>　</a:t>
            </a:r>
            <a:r>
              <a:rPr kumimoji="1" lang="ja-JP" altLang="en-US" sz="1400" b="1" dirty="0" smtClean="0"/>
              <a:t>要因を探る。■</a:t>
            </a:r>
            <a:endParaRPr kumimoji="1" lang="en-US" altLang="ja-JP" sz="1400" b="1" dirty="0" smtClean="0"/>
          </a:p>
          <a:p>
            <a:r>
              <a:rPr lang="ja-JP" altLang="en-US" sz="1050" dirty="0" smtClean="0"/>
              <a:t>●介護保険状況報告から</a:t>
            </a:r>
            <a:endParaRPr lang="en-US" altLang="ja-JP" sz="1050" dirty="0" smtClean="0"/>
          </a:p>
          <a:p>
            <a:r>
              <a:rPr kumimoji="1" lang="ja-JP" altLang="en-US" sz="1200" dirty="0" smtClean="0"/>
              <a:t>各標準地域コードで識別される保険者（自治体）毎に要介護認定率を求め、これに対して考え得るあらゆる要素の指標を、あらゆるテーマから持ち寄る。</a:t>
            </a:r>
            <a:endParaRPr kumimoji="1" lang="en-US" altLang="ja-JP" sz="1200" dirty="0" smtClean="0"/>
          </a:p>
          <a:p>
            <a:r>
              <a:rPr lang="ja-JP" altLang="en-US" sz="1200" dirty="0"/>
              <a:t>●</a:t>
            </a:r>
            <a:r>
              <a:rPr lang="ja-JP" altLang="en-US" sz="1200" dirty="0" smtClean="0"/>
              <a:t>要介護認定率と持ち寄った指標を散布図に表示しその相関関係を評価する。</a:t>
            </a:r>
            <a:endParaRPr lang="en-US" altLang="ja-JP" sz="1200" dirty="0" smtClean="0"/>
          </a:p>
          <a:p>
            <a:r>
              <a:rPr kumimoji="1" lang="ja-JP" altLang="en-US" sz="1200" dirty="0" smtClean="0"/>
              <a:t>また散布図上で自分の街の位置を知る。</a:t>
            </a:r>
            <a:endParaRPr kumimoji="1" lang="en-US" altLang="ja-JP" sz="1200" dirty="0" smtClean="0"/>
          </a:p>
        </p:txBody>
      </p:sp>
      <p:sp>
        <p:nvSpPr>
          <p:cNvPr id="13" name="テキスト ボックス 12"/>
          <p:cNvSpPr txBox="1"/>
          <p:nvPr/>
        </p:nvSpPr>
        <p:spPr>
          <a:xfrm>
            <a:off x="6948264" y="5085184"/>
            <a:ext cx="1224136" cy="369332"/>
          </a:xfrm>
          <a:prstGeom prst="rect">
            <a:avLst/>
          </a:prstGeom>
          <a:noFill/>
        </p:spPr>
        <p:txBody>
          <a:bodyPr wrap="square" rtlCol="0">
            <a:spAutoFit/>
          </a:bodyPr>
          <a:lstStyle/>
          <a:p>
            <a:r>
              <a:rPr lang="ja-JP" altLang="en-US" dirty="0" smtClean="0"/>
              <a:t>＊：</a:t>
            </a:r>
            <a:r>
              <a:rPr lang="ja-JP" altLang="en-US" sz="1100" dirty="0" smtClean="0"/>
              <a:t>数値データ</a:t>
            </a:r>
            <a:endParaRPr kumimoji="1" lang="en-US" altLang="ja-JP" sz="1100" dirty="0" smtClean="0"/>
          </a:p>
        </p:txBody>
      </p:sp>
      <p:sp>
        <p:nvSpPr>
          <p:cNvPr id="14" name="角丸四角形吹き出し 13"/>
          <p:cNvSpPr/>
          <p:nvPr/>
        </p:nvSpPr>
        <p:spPr>
          <a:xfrm>
            <a:off x="7020272" y="3212976"/>
            <a:ext cx="2123728" cy="936104"/>
          </a:xfrm>
          <a:prstGeom prst="wedgeRoundRectCallout">
            <a:avLst>
              <a:gd name="adj1" fmla="val -57412"/>
              <a:gd name="adj2" fmla="val 144996"/>
              <a:gd name="adj3" fmla="val 16667"/>
            </a:avLst>
          </a:prstGeom>
          <a:solidFill>
            <a:schemeClr val="bg1"/>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smtClean="0">
                <a:solidFill>
                  <a:schemeClr val="tx1"/>
                </a:solidFill>
              </a:rPr>
              <a:t>●</a:t>
            </a:r>
            <a:r>
              <a:rPr kumimoji="1" lang="ja-JP" altLang="en-US" sz="1000" dirty="0" smtClean="0">
                <a:solidFill>
                  <a:schemeClr val="tx1"/>
                </a:solidFill>
              </a:rPr>
              <a:t>全国データはあるが市区町村毎のデータがない。</a:t>
            </a:r>
            <a:endParaRPr kumimoji="1" lang="en-US" altLang="ja-JP" sz="1000" dirty="0" smtClean="0">
              <a:solidFill>
                <a:schemeClr val="tx1"/>
              </a:solidFill>
            </a:endParaRPr>
          </a:p>
          <a:p>
            <a:r>
              <a:rPr lang="ja-JP" altLang="en-US" sz="1000" dirty="0" smtClean="0">
                <a:solidFill>
                  <a:schemeClr val="tx1"/>
                </a:solidFill>
              </a:rPr>
              <a:t>●互いに独自に調査して登録。</a:t>
            </a:r>
            <a:endParaRPr lang="en-US" altLang="ja-JP" sz="1000" dirty="0" smtClean="0">
              <a:solidFill>
                <a:schemeClr val="tx1"/>
              </a:solidFill>
            </a:endParaRPr>
          </a:p>
          <a:p>
            <a:r>
              <a:rPr kumimoji="1" lang="ja-JP" altLang="en-US" sz="1000" dirty="0" smtClean="0">
                <a:solidFill>
                  <a:schemeClr val="tx1"/>
                </a:solidFill>
              </a:rPr>
              <a:t>　　　－全国データと比べる。</a:t>
            </a:r>
            <a:endParaRPr kumimoji="1" lang="en-US" altLang="ja-JP" sz="1000" dirty="0" smtClean="0">
              <a:solidFill>
                <a:schemeClr val="tx1"/>
              </a:solidFill>
            </a:endParaRPr>
          </a:p>
          <a:p>
            <a:r>
              <a:rPr lang="ja-JP" altLang="en-US" sz="1000" dirty="0" smtClean="0">
                <a:solidFill>
                  <a:schemeClr val="tx1"/>
                </a:solidFill>
              </a:rPr>
              <a:t>　　　－互いを比べ合う。</a:t>
            </a:r>
            <a:endParaRPr kumimoji="1" lang="ja-JP" altLang="en-US" sz="1000" dirty="0">
              <a:solidFill>
                <a:schemeClr val="tx1"/>
              </a:solidFill>
            </a:endParaRPr>
          </a:p>
        </p:txBody>
      </p:sp>
      <p:pic>
        <p:nvPicPr>
          <p:cNvPr id="19458" name="Picture 2" descr="C:\Users\修一\Documents\XVEW\eStatコンペ\sanpuzu2.jpg"/>
          <p:cNvPicPr>
            <a:picLocks noChangeAspect="1" noChangeArrowheads="1"/>
          </p:cNvPicPr>
          <p:nvPr/>
        </p:nvPicPr>
        <p:blipFill>
          <a:blip r:embed="rId2" cstate="print"/>
          <a:srcRect/>
          <a:stretch>
            <a:fillRect/>
          </a:stretch>
        </p:blipFill>
        <p:spPr bwMode="auto">
          <a:xfrm>
            <a:off x="179512" y="4581128"/>
            <a:ext cx="3024336" cy="1431925"/>
          </a:xfrm>
          <a:prstGeom prst="rect">
            <a:avLst/>
          </a:prstGeom>
          <a:noFill/>
          <a:effectLst>
            <a:outerShdw blurRad="50800" dist="38100" dir="2700000" algn="tl" rotWithShape="0">
              <a:prstClr val="black">
                <a:alpha val="40000"/>
              </a:prstClr>
            </a:outerShdw>
          </a:effectLst>
        </p:spPr>
      </p:pic>
      <p:sp>
        <p:nvSpPr>
          <p:cNvPr id="15" name="テキスト ボックス 14"/>
          <p:cNvSpPr txBox="1"/>
          <p:nvPr/>
        </p:nvSpPr>
        <p:spPr>
          <a:xfrm>
            <a:off x="1043608" y="6093296"/>
            <a:ext cx="936104" cy="338554"/>
          </a:xfrm>
          <a:prstGeom prst="rect">
            <a:avLst/>
          </a:prstGeom>
          <a:noFill/>
        </p:spPr>
        <p:txBody>
          <a:bodyPr wrap="square" rtlCol="0">
            <a:spAutoFit/>
          </a:bodyPr>
          <a:lstStyle/>
          <a:p>
            <a:r>
              <a:rPr kumimoji="1" lang="ja-JP" altLang="en-US" sz="1600" dirty="0" smtClean="0"/>
              <a:t>散布図</a:t>
            </a:r>
            <a:endParaRPr kumimoji="1" lang="ja-JP" altLang="en-US" sz="1600" dirty="0"/>
          </a:p>
        </p:txBody>
      </p:sp>
      <p:sp>
        <p:nvSpPr>
          <p:cNvPr id="16" name="テキスト ボックス 15"/>
          <p:cNvSpPr txBox="1"/>
          <p:nvPr/>
        </p:nvSpPr>
        <p:spPr>
          <a:xfrm>
            <a:off x="0" y="6457890"/>
            <a:ext cx="9144000" cy="400110"/>
          </a:xfrm>
          <a:prstGeom prst="rect">
            <a:avLst/>
          </a:prstGeom>
          <a:solidFill>
            <a:schemeClr val="accent2">
              <a:lumMod val="75000"/>
            </a:schemeClr>
          </a:solidFill>
        </p:spPr>
        <p:txBody>
          <a:bodyPr wrap="square" rtlCol="0">
            <a:spAutoFit/>
          </a:bodyPr>
          <a:lstStyle/>
          <a:p>
            <a:pPr algn="ctr"/>
            <a:r>
              <a:rPr lang="ja-JP" altLang="en-US" sz="2000" b="1" dirty="0" smtClean="0">
                <a:solidFill>
                  <a:schemeClr val="bg1"/>
                </a:solidFill>
              </a:rPr>
              <a:t>市民のミカタプロジェクト</a:t>
            </a:r>
            <a:endParaRPr kumimoji="1" lang="ja-JP" altLang="en-US" sz="2000" b="1"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0" y="0"/>
            <a:ext cx="9144000" cy="836712"/>
          </a:xfrm>
          <a:solidFill>
            <a:srgbClr val="FFFF00"/>
          </a:solidFill>
        </p:spPr>
        <p:txBody>
          <a:bodyPr>
            <a:normAutofit/>
          </a:bodyPr>
          <a:lstStyle/>
          <a:p>
            <a:r>
              <a:rPr lang="en-US" altLang="ja-JP" dirty="0" err="1" smtClean="0"/>
              <a:t>CrossTalk</a:t>
            </a:r>
            <a:r>
              <a:rPr lang="ja-JP" altLang="en-US" sz="3600" dirty="0" smtClean="0"/>
              <a:t>　</a:t>
            </a:r>
            <a:r>
              <a:rPr lang="ja-JP" altLang="en-US" sz="1800" dirty="0" smtClean="0"/>
              <a:t>「</a:t>
            </a:r>
            <a:r>
              <a:rPr lang="en-US" altLang="ja-JP" sz="1800" dirty="0" smtClean="0"/>
              <a:t>SNS </a:t>
            </a:r>
            <a:r>
              <a:rPr lang="ja-JP" altLang="en-US" sz="1800" dirty="0" smtClean="0"/>
              <a:t>及び　ブログとの連携」</a:t>
            </a:r>
            <a:endParaRPr kumimoji="1" lang="ja-JP" altLang="en-US" sz="1800" dirty="0"/>
          </a:p>
        </p:txBody>
      </p:sp>
      <p:sp>
        <p:nvSpPr>
          <p:cNvPr id="5" name="テキスト ボックス 4"/>
          <p:cNvSpPr txBox="1"/>
          <p:nvPr/>
        </p:nvSpPr>
        <p:spPr>
          <a:xfrm>
            <a:off x="683568" y="908721"/>
            <a:ext cx="7920880" cy="2462213"/>
          </a:xfrm>
          <a:prstGeom prst="rect">
            <a:avLst/>
          </a:prstGeom>
          <a:noFill/>
        </p:spPr>
        <p:txBody>
          <a:bodyPr wrap="square" rtlCol="0">
            <a:spAutoFit/>
          </a:bodyPr>
          <a:lstStyle/>
          <a:p>
            <a:r>
              <a:rPr kumimoji="1" lang="ja-JP" altLang="en-US" sz="1400" dirty="0" smtClean="0"/>
              <a:t>１</a:t>
            </a:r>
            <a:r>
              <a:rPr kumimoji="1" lang="ja-JP" altLang="en-US" sz="1400" b="1" dirty="0" smtClean="0"/>
              <a:t>．ＳＮＳ　ＦＢ　ソーシャルプラグイン</a:t>
            </a:r>
            <a:endParaRPr kumimoji="1" lang="en-US" altLang="ja-JP" sz="1400" b="1" dirty="0" smtClean="0"/>
          </a:p>
          <a:p>
            <a:r>
              <a:rPr lang="ja-JP" altLang="en-US" sz="1400" dirty="0" smtClean="0"/>
              <a:t>　　　　すべての分析事例のページにソーシャルプラグインを設けられています。</a:t>
            </a:r>
            <a:endParaRPr lang="en-US" altLang="ja-JP" sz="1400" dirty="0" smtClean="0"/>
          </a:p>
          <a:p>
            <a:r>
              <a:rPr kumimoji="1" lang="ja-JP" altLang="en-US" sz="1400" dirty="0" smtClean="0"/>
              <a:t>　　　　・</a:t>
            </a:r>
            <a:r>
              <a:rPr lang="ja-JP" altLang="en-US" sz="1400" dirty="0" smtClean="0"/>
              <a:t>分析結果がメッセージとともに</a:t>
            </a:r>
            <a:r>
              <a:rPr kumimoji="1" lang="ja-JP" altLang="en-US" sz="1400" dirty="0" smtClean="0"/>
              <a:t>簡単にシェア投稿できます。</a:t>
            </a:r>
            <a:endParaRPr kumimoji="1" lang="en-US" altLang="ja-JP" sz="1400" dirty="0" smtClean="0"/>
          </a:p>
          <a:p>
            <a:r>
              <a:rPr lang="ja-JP" altLang="en-US" sz="1400" dirty="0" smtClean="0"/>
              <a:t>　　　　・分析、記事に対して評価・コメントをもらいます。</a:t>
            </a:r>
            <a:endParaRPr lang="en-US" altLang="ja-JP" sz="1400" dirty="0" smtClean="0"/>
          </a:p>
          <a:p>
            <a:endParaRPr lang="en-US" altLang="ja-JP" sz="1400" dirty="0" smtClean="0"/>
          </a:p>
          <a:p>
            <a:r>
              <a:rPr kumimoji="1" lang="ja-JP" altLang="en-US" sz="1400" dirty="0" smtClean="0"/>
              <a:t>２．</a:t>
            </a:r>
            <a:r>
              <a:rPr kumimoji="1" lang="ja-JP" altLang="en-US" sz="1400" b="1" dirty="0" smtClean="0"/>
              <a:t>ブログ　ＷＰ（ワードプレス）</a:t>
            </a:r>
            <a:r>
              <a:rPr lang="ja-JP" altLang="en-US" sz="1400" b="1" dirty="0" smtClean="0"/>
              <a:t>　</a:t>
            </a:r>
            <a:r>
              <a:rPr kumimoji="1" lang="ja-JP" altLang="en-US" sz="1400" b="1" dirty="0" smtClean="0"/>
              <a:t>へのプラグイン　（</a:t>
            </a:r>
            <a:r>
              <a:rPr lang="ja-JP" altLang="en-US" sz="1400" b="1" dirty="0" smtClean="0"/>
              <a:t>開発中）</a:t>
            </a:r>
            <a:endParaRPr kumimoji="1" lang="en-US" altLang="ja-JP" sz="1400" b="1" dirty="0" smtClean="0"/>
          </a:p>
          <a:p>
            <a:r>
              <a:rPr lang="ja-JP" altLang="en-US" sz="1400" dirty="0" smtClean="0"/>
              <a:t>　　</a:t>
            </a:r>
            <a:r>
              <a:rPr lang="en-US" altLang="ja-JP" sz="1400" dirty="0" err="1" smtClean="0"/>
              <a:t>XView</a:t>
            </a:r>
            <a:r>
              <a:rPr lang="ja-JP" altLang="en-US" sz="1400" dirty="0" smtClean="0"/>
              <a:t>上で分析した複数のグラフ・情報から、これにシナリオを</a:t>
            </a:r>
            <a:endParaRPr lang="en-US" altLang="ja-JP" sz="1400" dirty="0" smtClean="0"/>
          </a:p>
          <a:p>
            <a:r>
              <a:rPr lang="ja-JP" altLang="en-US" sz="1400" dirty="0" smtClean="0"/>
              <a:t>　　構築した上でＷＰに</a:t>
            </a:r>
            <a:r>
              <a:rPr kumimoji="1" lang="ja-JP" altLang="en-US" sz="1400" dirty="0" smtClean="0"/>
              <a:t>転記します。</a:t>
            </a:r>
            <a:endParaRPr kumimoji="1" lang="en-US" altLang="ja-JP" sz="1400" dirty="0" smtClean="0"/>
          </a:p>
          <a:p>
            <a:r>
              <a:rPr lang="ja-JP" altLang="en-US" sz="1400" dirty="0" smtClean="0"/>
              <a:t>　　　　ＷＰ上では解説・意見・メッセージとともに　分析結果の画像を</a:t>
            </a:r>
            <a:endParaRPr lang="en-US" altLang="ja-JP" sz="1400" dirty="0" smtClean="0"/>
          </a:p>
          <a:p>
            <a:r>
              <a:rPr lang="ja-JP" altLang="en-US" sz="1400" dirty="0" smtClean="0"/>
              <a:t>　　　　サムネイルにして掲載し　</a:t>
            </a:r>
            <a:r>
              <a:rPr lang="ja-JP" altLang="en-US" sz="1400" dirty="0" smtClean="0"/>
              <a:t>閲覧書はこれ</a:t>
            </a:r>
            <a:r>
              <a:rPr lang="ja-JP" altLang="en-US" sz="1400" dirty="0" smtClean="0"/>
              <a:t>をクリックすれば　</a:t>
            </a:r>
            <a:endParaRPr lang="en-US" altLang="ja-JP" sz="1400" dirty="0" smtClean="0"/>
          </a:p>
          <a:p>
            <a:r>
              <a:rPr lang="ja-JP" altLang="en-US" sz="1400" dirty="0" smtClean="0"/>
              <a:t>　　　　元の</a:t>
            </a:r>
            <a:r>
              <a:rPr lang="en-US" altLang="ja-JP" sz="1400" dirty="0" err="1" smtClean="0"/>
              <a:t>XView</a:t>
            </a:r>
            <a:r>
              <a:rPr lang="ja-JP" altLang="en-US" sz="1400" dirty="0" smtClean="0"/>
              <a:t>に接続</a:t>
            </a:r>
            <a:r>
              <a:rPr lang="ja-JP" altLang="en-US" sz="1400" dirty="0" smtClean="0"/>
              <a:t>さ</a:t>
            </a:r>
            <a:r>
              <a:rPr lang="ja-JP" altLang="en-US" sz="1400" dirty="0" smtClean="0"/>
              <a:t>れて、</a:t>
            </a:r>
            <a:r>
              <a:rPr lang="ja-JP" altLang="en-US" sz="1400" b="1" dirty="0" smtClean="0">
                <a:solidFill>
                  <a:srgbClr val="FF0000"/>
                </a:solidFill>
              </a:rPr>
              <a:t>検証</a:t>
            </a:r>
            <a:r>
              <a:rPr lang="ja-JP" altLang="en-US" sz="1400" dirty="0" smtClean="0"/>
              <a:t>することができます。</a:t>
            </a:r>
            <a:endParaRPr lang="en-US" altLang="ja-JP" sz="1400" dirty="0" smtClean="0"/>
          </a:p>
        </p:txBody>
      </p:sp>
      <p:pic>
        <p:nvPicPr>
          <p:cNvPr id="21506" name="Picture 2" descr="C:\Users\修一\Documents\XVEW\HPU医療コンペ\fb.jpg"/>
          <p:cNvPicPr>
            <a:picLocks noChangeAspect="1" noChangeArrowheads="1"/>
          </p:cNvPicPr>
          <p:nvPr/>
        </p:nvPicPr>
        <p:blipFill>
          <a:blip r:embed="rId2" cstate="print"/>
          <a:srcRect/>
          <a:stretch>
            <a:fillRect/>
          </a:stretch>
        </p:blipFill>
        <p:spPr bwMode="auto">
          <a:xfrm>
            <a:off x="7092280" y="1196753"/>
            <a:ext cx="1296143" cy="720079"/>
          </a:xfrm>
          <a:prstGeom prst="rect">
            <a:avLst/>
          </a:prstGeom>
          <a:noFill/>
          <a:ln>
            <a:solidFill>
              <a:schemeClr val="tx2"/>
            </a:solidFill>
          </a:ln>
        </p:spPr>
      </p:pic>
      <p:grpSp>
        <p:nvGrpSpPr>
          <p:cNvPr id="10" name="グループ化 9"/>
          <p:cNvGrpSpPr/>
          <p:nvPr/>
        </p:nvGrpSpPr>
        <p:grpSpPr>
          <a:xfrm>
            <a:off x="6300192" y="2420889"/>
            <a:ext cx="2376264" cy="3744416"/>
            <a:chOff x="6300192" y="2420888"/>
            <a:chExt cx="2376264" cy="3744416"/>
          </a:xfrm>
        </p:grpSpPr>
        <p:grpSp>
          <p:nvGrpSpPr>
            <p:cNvPr id="8" name="グループ化 7"/>
            <p:cNvGrpSpPr/>
            <p:nvPr/>
          </p:nvGrpSpPr>
          <p:grpSpPr>
            <a:xfrm>
              <a:off x="6300192" y="2420888"/>
              <a:ext cx="2232248" cy="3456384"/>
              <a:chOff x="6300192" y="2492896"/>
              <a:chExt cx="2232248" cy="3456384"/>
            </a:xfrm>
          </p:grpSpPr>
          <p:pic>
            <p:nvPicPr>
              <p:cNvPr id="19458" name="Picture 2" descr="C:\Users\修一\Dropbox\MyBox\wptop.jpg"/>
              <p:cNvPicPr>
                <a:picLocks noChangeAspect="1" noChangeArrowheads="1"/>
              </p:cNvPicPr>
              <p:nvPr/>
            </p:nvPicPr>
            <p:blipFill>
              <a:blip r:embed="rId3" cstate="print"/>
              <a:srcRect/>
              <a:stretch>
                <a:fillRect/>
              </a:stretch>
            </p:blipFill>
            <p:spPr bwMode="auto">
              <a:xfrm>
                <a:off x="6300192" y="2492896"/>
                <a:ext cx="2232248" cy="1584176"/>
              </a:xfrm>
              <a:prstGeom prst="rect">
                <a:avLst/>
              </a:prstGeom>
              <a:noFill/>
            </p:spPr>
          </p:pic>
          <p:pic>
            <p:nvPicPr>
              <p:cNvPr id="19459" name="Picture 3" descr="C:\Users\修一\Dropbox\MyBox\wp2.jpg"/>
              <p:cNvPicPr>
                <a:picLocks noChangeAspect="1" noChangeArrowheads="1"/>
              </p:cNvPicPr>
              <p:nvPr/>
            </p:nvPicPr>
            <p:blipFill>
              <a:blip r:embed="rId4" cstate="print"/>
              <a:srcRect/>
              <a:stretch>
                <a:fillRect/>
              </a:stretch>
            </p:blipFill>
            <p:spPr bwMode="auto">
              <a:xfrm>
                <a:off x="6300192" y="4149080"/>
                <a:ext cx="2232248" cy="1800200"/>
              </a:xfrm>
              <a:prstGeom prst="rect">
                <a:avLst/>
              </a:prstGeom>
              <a:noFill/>
            </p:spPr>
          </p:pic>
        </p:grpSp>
        <p:sp>
          <p:nvSpPr>
            <p:cNvPr id="9" name="正方形/長方形 8"/>
            <p:cNvSpPr/>
            <p:nvPr/>
          </p:nvSpPr>
          <p:spPr>
            <a:xfrm>
              <a:off x="6300192" y="2420888"/>
              <a:ext cx="2376264" cy="3744416"/>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19460" name="Picture 4" descr="C:\Users\修一\Documents\XVEW\eStatコンペ\graphshu.jpg"/>
          <p:cNvPicPr>
            <a:picLocks noChangeAspect="1" noChangeArrowheads="1"/>
          </p:cNvPicPr>
          <p:nvPr/>
        </p:nvPicPr>
        <p:blipFill>
          <a:blip r:embed="rId5" cstate="print"/>
          <a:srcRect/>
          <a:stretch>
            <a:fillRect/>
          </a:stretch>
        </p:blipFill>
        <p:spPr bwMode="auto">
          <a:xfrm>
            <a:off x="539552" y="3933057"/>
            <a:ext cx="4248472" cy="1613173"/>
          </a:xfrm>
          <a:prstGeom prst="rect">
            <a:avLst/>
          </a:prstGeom>
          <a:noFill/>
          <a:ln>
            <a:solidFill>
              <a:schemeClr val="tx2"/>
            </a:solidFill>
          </a:ln>
        </p:spPr>
      </p:pic>
      <p:sp>
        <p:nvSpPr>
          <p:cNvPr id="12" name="テキスト ボックス 11"/>
          <p:cNvSpPr txBox="1"/>
          <p:nvPr/>
        </p:nvSpPr>
        <p:spPr>
          <a:xfrm>
            <a:off x="539552" y="3645025"/>
            <a:ext cx="2160240" cy="307777"/>
          </a:xfrm>
          <a:prstGeom prst="rect">
            <a:avLst/>
          </a:prstGeom>
          <a:noFill/>
        </p:spPr>
        <p:txBody>
          <a:bodyPr wrap="square" rtlCol="0">
            <a:spAutoFit/>
          </a:bodyPr>
          <a:lstStyle/>
          <a:p>
            <a:r>
              <a:rPr lang="ja-JP" altLang="en-US" sz="1400" dirty="0" smtClean="0"/>
              <a:t>■</a:t>
            </a:r>
            <a:r>
              <a:rPr lang="en-US" altLang="ja-JP" sz="1400" dirty="0" err="1" smtClean="0"/>
              <a:t>XView</a:t>
            </a:r>
            <a:r>
              <a:rPr lang="ja-JP" altLang="en-US" sz="1400" dirty="0" smtClean="0"/>
              <a:t>グラフ集</a:t>
            </a:r>
            <a:endParaRPr kumimoji="1" lang="ja-JP" altLang="en-US" sz="1400" dirty="0"/>
          </a:p>
        </p:txBody>
      </p:sp>
      <p:sp>
        <p:nvSpPr>
          <p:cNvPr id="13" name="テキスト ボックス 12"/>
          <p:cNvSpPr txBox="1"/>
          <p:nvPr/>
        </p:nvSpPr>
        <p:spPr>
          <a:xfrm>
            <a:off x="6300192" y="2132857"/>
            <a:ext cx="1584176" cy="276999"/>
          </a:xfrm>
          <a:prstGeom prst="rect">
            <a:avLst/>
          </a:prstGeom>
          <a:noFill/>
        </p:spPr>
        <p:txBody>
          <a:bodyPr wrap="square" rtlCol="0">
            <a:spAutoFit/>
          </a:bodyPr>
          <a:lstStyle/>
          <a:p>
            <a:r>
              <a:rPr kumimoji="1" lang="ja-JP" altLang="en-US" sz="1200" b="1" dirty="0" smtClean="0"/>
              <a:t>■ブログ（</a:t>
            </a:r>
            <a:r>
              <a:rPr kumimoji="1" lang="en-US" altLang="ja-JP" sz="1200" b="1" dirty="0" smtClean="0"/>
              <a:t>WP)</a:t>
            </a:r>
            <a:endParaRPr kumimoji="1" lang="ja-JP" altLang="en-US" sz="1200" b="1" dirty="0"/>
          </a:p>
        </p:txBody>
      </p:sp>
      <p:sp>
        <p:nvSpPr>
          <p:cNvPr id="14" name="右矢印 13"/>
          <p:cNvSpPr/>
          <p:nvPr/>
        </p:nvSpPr>
        <p:spPr>
          <a:xfrm>
            <a:off x="5076056" y="4437112"/>
            <a:ext cx="936104"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5148064" y="4149081"/>
            <a:ext cx="792088" cy="369332"/>
          </a:xfrm>
          <a:prstGeom prst="rect">
            <a:avLst/>
          </a:prstGeom>
          <a:noFill/>
        </p:spPr>
        <p:txBody>
          <a:bodyPr wrap="square" rtlCol="0">
            <a:spAutoFit/>
          </a:bodyPr>
          <a:lstStyle/>
          <a:p>
            <a:r>
              <a:rPr lang="ja-JP" altLang="en-US" dirty="0" smtClean="0"/>
              <a:t>転記</a:t>
            </a:r>
            <a:endParaRPr kumimoji="1" lang="ja-JP" altLang="en-US" dirty="0"/>
          </a:p>
        </p:txBody>
      </p:sp>
      <p:sp>
        <p:nvSpPr>
          <p:cNvPr id="16" name="テキスト ボックス 15"/>
          <p:cNvSpPr txBox="1"/>
          <p:nvPr/>
        </p:nvSpPr>
        <p:spPr>
          <a:xfrm>
            <a:off x="0" y="6457890"/>
            <a:ext cx="9144000" cy="400110"/>
          </a:xfrm>
          <a:prstGeom prst="rect">
            <a:avLst/>
          </a:prstGeom>
          <a:solidFill>
            <a:schemeClr val="accent2">
              <a:lumMod val="75000"/>
            </a:schemeClr>
          </a:solidFill>
        </p:spPr>
        <p:txBody>
          <a:bodyPr wrap="square" rtlCol="0">
            <a:spAutoFit/>
          </a:bodyPr>
          <a:lstStyle/>
          <a:p>
            <a:pPr algn="ctr"/>
            <a:r>
              <a:rPr lang="ja-JP" altLang="en-US" sz="2000" b="1" dirty="0" smtClean="0">
                <a:solidFill>
                  <a:schemeClr val="bg1"/>
                </a:solidFill>
              </a:rPr>
              <a:t>市民のミカタプロジェクト</a:t>
            </a:r>
            <a:endParaRPr kumimoji="1" lang="ja-JP" altLang="en-US" sz="2000" b="1"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83" name="Text Box 35"/>
          <p:cNvSpPr txBox="1">
            <a:spLocks noChangeArrowheads="1"/>
          </p:cNvSpPr>
          <p:nvPr/>
        </p:nvSpPr>
        <p:spPr bwMode="auto">
          <a:xfrm>
            <a:off x="0" y="0"/>
            <a:ext cx="9144000" cy="846386"/>
          </a:xfrm>
          <a:prstGeom prst="rect">
            <a:avLst/>
          </a:prstGeom>
          <a:solidFill>
            <a:srgbClr val="FFFF00"/>
          </a:solidFill>
          <a:ln w="9525">
            <a:noFill/>
            <a:miter lim="800000"/>
            <a:headEnd/>
            <a:tailEnd/>
          </a:ln>
          <a:effectLst/>
        </p:spPr>
        <p:txBody>
          <a:bodyPr wrap="square">
            <a:spAutoFit/>
          </a:bodyPr>
          <a:lstStyle/>
          <a:p>
            <a:pPr algn="ctr">
              <a:spcBef>
                <a:spcPct val="50000"/>
              </a:spcBef>
            </a:pPr>
            <a:r>
              <a:rPr lang="ja-JP" altLang="en-US" sz="2800" b="1" dirty="0" smtClean="0"/>
              <a:t>サービスの概要　</a:t>
            </a:r>
            <a:endParaRPr lang="en-US" altLang="ja-JP" sz="2800" b="1" dirty="0" smtClean="0"/>
          </a:p>
          <a:p>
            <a:pPr algn="ctr">
              <a:spcBef>
                <a:spcPct val="50000"/>
              </a:spcBef>
            </a:pPr>
            <a:r>
              <a:rPr lang="ja-JP" altLang="en-US" sz="1400" b="1" dirty="0" smtClean="0"/>
              <a:t>散在するオープンデータを掘り起しこれを集積・分析して付加価値をつけ新たに発信します。</a:t>
            </a:r>
            <a:endParaRPr lang="en-US" altLang="ja-JP" sz="1400" b="1" dirty="0" smtClean="0"/>
          </a:p>
        </p:txBody>
      </p:sp>
      <p:sp>
        <p:nvSpPr>
          <p:cNvPr id="53250" name="Line 2"/>
          <p:cNvSpPr>
            <a:spLocks noChangeShapeType="1"/>
          </p:cNvSpPr>
          <p:nvPr/>
        </p:nvSpPr>
        <p:spPr bwMode="auto">
          <a:xfrm>
            <a:off x="7884368" y="2636912"/>
            <a:ext cx="393700" cy="457268"/>
          </a:xfrm>
          <a:prstGeom prst="line">
            <a:avLst/>
          </a:prstGeom>
          <a:noFill/>
          <a:ln w="38100">
            <a:solidFill>
              <a:schemeClr val="tx1"/>
            </a:solidFill>
            <a:prstDash val="sysDot"/>
            <a:round/>
            <a:headEnd/>
            <a:tailEnd/>
          </a:ln>
          <a:effectLst/>
        </p:spPr>
        <p:txBody>
          <a:bodyPr/>
          <a:lstStyle/>
          <a:p>
            <a:endParaRPr lang="ja-JP" altLang="en-US"/>
          </a:p>
        </p:txBody>
      </p:sp>
      <p:sp>
        <p:nvSpPr>
          <p:cNvPr id="53251" name="Line 3"/>
          <p:cNvSpPr>
            <a:spLocks noChangeShapeType="1"/>
          </p:cNvSpPr>
          <p:nvPr/>
        </p:nvSpPr>
        <p:spPr bwMode="auto">
          <a:xfrm flipV="1">
            <a:off x="6732240" y="3212976"/>
            <a:ext cx="1312862" cy="1084506"/>
          </a:xfrm>
          <a:prstGeom prst="line">
            <a:avLst/>
          </a:prstGeom>
          <a:noFill/>
          <a:ln w="38100">
            <a:solidFill>
              <a:schemeClr val="tx1"/>
            </a:solidFill>
            <a:prstDash val="sysDot"/>
            <a:round/>
            <a:headEnd/>
            <a:tailEnd/>
          </a:ln>
          <a:effectLst/>
        </p:spPr>
        <p:txBody>
          <a:bodyPr/>
          <a:lstStyle/>
          <a:p>
            <a:endParaRPr lang="ja-JP" altLang="en-US"/>
          </a:p>
        </p:txBody>
      </p:sp>
      <p:sp>
        <p:nvSpPr>
          <p:cNvPr id="53252" name="AutoShape 4"/>
          <p:cNvSpPr>
            <a:spLocks noChangeArrowheads="1"/>
          </p:cNvSpPr>
          <p:nvPr/>
        </p:nvSpPr>
        <p:spPr bwMode="auto">
          <a:xfrm>
            <a:off x="539552" y="980728"/>
            <a:ext cx="2490788" cy="855872"/>
          </a:xfrm>
          <a:prstGeom prst="roundRect">
            <a:avLst>
              <a:gd name="adj" fmla="val 16667"/>
            </a:avLst>
          </a:prstGeom>
          <a:solidFill>
            <a:schemeClr val="accent1"/>
          </a:solidFill>
          <a:ln w="9525">
            <a:solidFill>
              <a:schemeClr val="tx1"/>
            </a:solidFill>
            <a:round/>
            <a:headEnd/>
            <a:tailEnd/>
          </a:ln>
          <a:effectLst/>
        </p:spPr>
        <p:txBody>
          <a:bodyPr wrap="none" anchor="ctr"/>
          <a:lstStyle/>
          <a:p>
            <a:pPr algn="ctr"/>
            <a:r>
              <a:rPr lang="ja-JP" altLang="en-US" sz="1600" b="1" dirty="0">
                <a:solidFill>
                  <a:schemeClr val="bg1"/>
                </a:solidFill>
              </a:rPr>
              <a:t>散在するオープンデータの</a:t>
            </a:r>
          </a:p>
          <a:p>
            <a:pPr algn="ctr"/>
            <a:r>
              <a:rPr lang="ja-JP" altLang="en-US" b="1" dirty="0">
                <a:solidFill>
                  <a:schemeClr val="bg1"/>
                </a:solidFill>
              </a:rPr>
              <a:t>掘り起こし</a:t>
            </a:r>
          </a:p>
          <a:p>
            <a:pPr algn="ctr"/>
            <a:r>
              <a:rPr lang="en-US" altLang="ja-JP" sz="1400" b="1" dirty="0">
                <a:solidFill>
                  <a:schemeClr val="bg1"/>
                </a:solidFill>
              </a:rPr>
              <a:t>By</a:t>
            </a:r>
            <a:r>
              <a:rPr lang="ja-JP" altLang="en-US" sz="1400" b="1" dirty="0">
                <a:solidFill>
                  <a:schemeClr val="bg1"/>
                </a:solidFill>
              </a:rPr>
              <a:t>　コンテンツマスタ</a:t>
            </a:r>
          </a:p>
        </p:txBody>
      </p:sp>
      <p:pic>
        <p:nvPicPr>
          <p:cNvPr id="53253" name="Picture 5" descr="C:\Program Files\Microsoft Office\MEDIA\CAGCAT10\j0292020.wmf"/>
          <p:cNvPicPr>
            <a:picLocks noGrp="1" noChangeAspect="1" noChangeArrowheads="1"/>
          </p:cNvPicPr>
          <p:nvPr>
            <p:ph sz="quarter" idx="1"/>
          </p:nvPr>
        </p:nvPicPr>
        <p:blipFill>
          <a:blip r:embed="rId4" cstate="print"/>
          <a:srcRect/>
          <a:stretch>
            <a:fillRect/>
          </a:stretch>
        </p:blipFill>
        <p:spPr>
          <a:xfrm>
            <a:off x="2483768" y="2276872"/>
            <a:ext cx="782637" cy="646793"/>
          </a:xfrm>
          <a:noFill/>
          <a:ln/>
        </p:spPr>
      </p:pic>
      <p:pic>
        <p:nvPicPr>
          <p:cNvPr id="53254" name="Picture 5" descr="C:\Program Files\Microsoft Office\MEDIA\CAGCAT10\j0292020.wmf"/>
          <p:cNvPicPr>
            <a:picLocks noGrp="1" noChangeAspect="1" noChangeArrowheads="1"/>
          </p:cNvPicPr>
          <p:nvPr>
            <p:ph sz="quarter" idx="2"/>
          </p:nvPr>
        </p:nvPicPr>
        <p:blipFill>
          <a:blip r:embed="rId4" cstate="print"/>
          <a:srcRect/>
          <a:stretch>
            <a:fillRect/>
          </a:stretch>
        </p:blipFill>
        <p:spPr>
          <a:xfrm>
            <a:off x="7092280" y="1988840"/>
            <a:ext cx="587375" cy="484343"/>
          </a:xfrm>
          <a:noFill/>
          <a:ln/>
        </p:spPr>
      </p:pic>
      <p:sp>
        <p:nvSpPr>
          <p:cNvPr id="53256" name="AutoShape 8"/>
          <p:cNvSpPr>
            <a:spLocks noChangeArrowheads="1"/>
          </p:cNvSpPr>
          <p:nvPr/>
        </p:nvSpPr>
        <p:spPr bwMode="auto">
          <a:xfrm>
            <a:off x="539552" y="2060848"/>
            <a:ext cx="1377950" cy="685902"/>
          </a:xfrm>
          <a:prstGeom prst="can">
            <a:avLst>
              <a:gd name="adj" fmla="val 25000"/>
            </a:avLst>
          </a:prstGeom>
          <a:solidFill>
            <a:schemeClr val="accent1"/>
          </a:solidFill>
          <a:ln w="9525">
            <a:solidFill>
              <a:schemeClr val="tx1"/>
            </a:solidFill>
            <a:round/>
            <a:headEnd/>
            <a:tailEnd/>
          </a:ln>
          <a:effectLst/>
        </p:spPr>
        <p:txBody>
          <a:bodyPr wrap="none" anchor="ctr"/>
          <a:lstStyle/>
          <a:p>
            <a:endParaRPr lang="ja-JP" altLang="en-US"/>
          </a:p>
        </p:txBody>
      </p:sp>
      <p:sp>
        <p:nvSpPr>
          <p:cNvPr id="53257" name="AutoShape 9"/>
          <p:cNvSpPr>
            <a:spLocks noChangeArrowheads="1"/>
          </p:cNvSpPr>
          <p:nvPr/>
        </p:nvSpPr>
        <p:spPr bwMode="auto">
          <a:xfrm>
            <a:off x="611560" y="3789040"/>
            <a:ext cx="1377950" cy="685902"/>
          </a:xfrm>
          <a:prstGeom prst="can">
            <a:avLst>
              <a:gd name="adj" fmla="val 25000"/>
            </a:avLst>
          </a:prstGeom>
          <a:solidFill>
            <a:schemeClr val="accent1"/>
          </a:solidFill>
          <a:ln w="9525">
            <a:solidFill>
              <a:schemeClr val="tx1"/>
            </a:solidFill>
            <a:round/>
            <a:headEnd/>
            <a:tailEnd/>
          </a:ln>
          <a:effectLst/>
        </p:spPr>
        <p:txBody>
          <a:bodyPr wrap="none" anchor="ctr"/>
          <a:lstStyle/>
          <a:p>
            <a:endParaRPr lang="ja-JP" altLang="en-US"/>
          </a:p>
        </p:txBody>
      </p:sp>
      <p:sp>
        <p:nvSpPr>
          <p:cNvPr id="53258" name="AutoShape 10"/>
          <p:cNvSpPr>
            <a:spLocks noChangeArrowheads="1"/>
          </p:cNvSpPr>
          <p:nvPr/>
        </p:nvSpPr>
        <p:spPr bwMode="auto">
          <a:xfrm>
            <a:off x="827584" y="2420888"/>
            <a:ext cx="1377950" cy="685902"/>
          </a:xfrm>
          <a:prstGeom prst="can">
            <a:avLst>
              <a:gd name="adj" fmla="val 25000"/>
            </a:avLst>
          </a:prstGeom>
          <a:solidFill>
            <a:schemeClr val="accent1"/>
          </a:solidFill>
          <a:ln w="9525">
            <a:solidFill>
              <a:schemeClr val="tx1"/>
            </a:solidFill>
            <a:round/>
            <a:headEnd/>
            <a:tailEnd/>
          </a:ln>
          <a:effectLst/>
        </p:spPr>
        <p:txBody>
          <a:bodyPr wrap="none" anchor="ctr"/>
          <a:lstStyle/>
          <a:p>
            <a:pPr algn="ctr"/>
            <a:r>
              <a:rPr lang="ja-JP" altLang="en-US" sz="1600" b="1">
                <a:solidFill>
                  <a:schemeClr val="bg1"/>
                </a:solidFill>
              </a:rPr>
              <a:t>オープンデータ</a:t>
            </a:r>
          </a:p>
        </p:txBody>
      </p:sp>
      <p:sp>
        <p:nvSpPr>
          <p:cNvPr id="5" name="角丸四角形 4"/>
          <p:cNvSpPr/>
          <p:nvPr/>
        </p:nvSpPr>
        <p:spPr>
          <a:xfrm>
            <a:off x="3347864" y="1988840"/>
            <a:ext cx="2651620" cy="3116130"/>
          </a:xfrm>
          <a:prstGeom prst="roundRect">
            <a:avLst/>
          </a:prstGeom>
          <a:solidFill>
            <a:srgbClr val="FFFF00"/>
          </a:solidFill>
          <a:ln>
            <a:solidFill>
              <a:srgbClr val="FFFF00"/>
            </a:solidFill>
          </a:ln>
          <a:effectLst>
            <a:outerShdw blurRad="50800" dist="38100" dir="8100000" algn="tr"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nchor="ctr"/>
          <a:lstStyle/>
          <a:p>
            <a:endParaRPr lang="en-US" altLang="ja-JP" sz="1400" dirty="0">
              <a:solidFill>
                <a:srgbClr val="000000"/>
              </a:solidFill>
            </a:endParaRPr>
          </a:p>
          <a:p>
            <a:endParaRPr lang="en-US" altLang="ja-JP" sz="1400" dirty="0">
              <a:solidFill>
                <a:srgbClr val="000000"/>
              </a:solidFill>
            </a:endParaRPr>
          </a:p>
          <a:p>
            <a:endParaRPr lang="en-US" altLang="ja-JP" sz="1400" dirty="0">
              <a:solidFill>
                <a:srgbClr val="000000"/>
              </a:solidFill>
            </a:endParaRPr>
          </a:p>
          <a:p>
            <a:endParaRPr lang="en-US" altLang="ja-JP" sz="1400" dirty="0">
              <a:solidFill>
                <a:srgbClr val="000000"/>
              </a:solidFill>
            </a:endParaRPr>
          </a:p>
          <a:p>
            <a:endParaRPr lang="en-US" altLang="ja-JP" sz="1400" dirty="0">
              <a:solidFill>
                <a:srgbClr val="000000"/>
              </a:solidFill>
            </a:endParaRPr>
          </a:p>
          <a:p>
            <a:endParaRPr lang="en-US" altLang="ja-JP" sz="1400" dirty="0">
              <a:solidFill>
                <a:srgbClr val="000000"/>
              </a:solidFill>
            </a:endParaRPr>
          </a:p>
          <a:p>
            <a:endParaRPr lang="en-US" altLang="ja-JP" sz="1400" dirty="0">
              <a:solidFill>
                <a:srgbClr val="000000"/>
              </a:solidFill>
            </a:endParaRPr>
          </a:p>
          <a:p>
            <a:endParaRPr lang="en-US" altLang="ja-JP" sz="1400" dirty="0">
              <a:solidFill>
                <a:srgbClr val="000000"/>
              </a:solidFill>
            </a:endParaRPr>
          </a:p>
          <a:p>
            <a:endParaRPr lang="ja-JP" altLang="en-US" sz="1400" dirty="0">
              <a:solidFill>
                <a:srgbClr val="000000"/>
              </a:solidFill>
            </a:endParaRPr>
          </a:p>
          <a:p>
            <a:r>
              <a:rPr lang="ja-JP" altLang="en-US" sz="1400" dirty="0">
                <a:solidFill>
                  <a:srgbClr val="000000"/>
                </a:solidFill>
              </a:rPr>
              <a:t>　　</a:t>
            </a:r>
            <a:r>
              <a:rPr lang="ja-JP" altLang="en-US" sz="1200" dirty="0" smtClean="0">
                <a:solidFill>
                  <a:srgbClr val="000000"/>
                </a:solidFill>
              </a:rPr>
              <a:t>コンテンツマスタが持ち寄る</a:t>
            </a:r>
          </a:p>
          <a:p>
            <a:r>
              <a:rPr lang="ja-JP" altLang="en-US" sz="1200" dirty="0" smtClean="0">
                <a:solidFill>
                  <a:srgbClr val="000000"/>
                </a:solidFill>
              </a:rPr>
              <a:t>　　　　　　　データの集積場所</a:t>
            </a:r>
          </a:p>
          <a:p>
            <a:r>
              <a:rPr lang="ja-JP" altLang="en-US" sz="1200" dirty="0" smtClean="0">
                <a:solidFill>
                  <a:srgbClr val="000000"/>
                </a:solidFill>
              </a:rPr>
              <a:t>　　　－－－機能－－－</a:t>
            </a:r>
            <a:endParaRPr lang="en-US" altLang="ja-JP" sz="1200" dirty="0" smtClean="0">
              <a:solidFill>
                <a:srgbClr val="000000"/>
              </a:solidFill>
            </a:endParaRPr>
          </a:p>
          <a:p>
            <a:r>
              <a:rPr lang="en-US" altLang="ja-JP" sz="1200" dirty="0" smtClean="0">
                <a:solidFill>
                  <a:srgbClr val="000000"/>
                </a:solidFill>
              </a:rPr>
              <a:t>■</a:t>
            </a:r>
            <a:r>
              <a:rPr lang="ja-JP" altLang="en-US" sz="1200" dirty="0" smtClean="0">
                <a:solidFill>
                  <a:srgbClr val="000000"/>
                </a:solidFill>
              </a:rPr>
              <a:t>データを俯瞰する。</a:t>
            </a:r>
          </a:p>
          <a:p>
            <a:r>
              <a:rPr lang="ja-JP" altLang="en-US" sz="1200" dirty="0" smtClean="0">
                <a:solidFill>
                  <a:srgbClr val="000000"/>
                </a:solidFill>
              </a:rPr>
              <a:t>　－グラフ　相関図　地図　でみる。</a:t>
            </a:r>
          </a:p>
          <a:p>
            <a:r>
              <a:rPr lang="en-US" altLang="ja-JP" sz="1200" dirty="0" smtClean="0">
                <a:solidFill>
                  <a:srgbClr val="000000"/>
                </a:solidFill>
              </a:rPr>
              <a:t>■</a:t>
            </a:r>
            <a:r>
              <a:rPr lang="ja-JP" altLang="en-US" sz="1200" dirty="0" smtClean="0">
                <a:solidFill>
                  <a:srgbClr val="000000"/>
                </a:solidFill>
              </a:rPr>
              <a:t>データを指標にしてみる。</a:t>
            </a:r>
          </a:p>
          <a:p>
            <a:r>
              <a:rPr lang="en-US" altLang="ja-JP" sz="1200" dirty="0" smtClean="0">
                <a:solidFill>
                  <a:srgbClr val="000000"/>
                </a:solidFill>
              </a:rPr>
              <a:t>■</a:t>
            </a:r>
            <a:r>
              <a:rPr lang="ja-JP" altLang="en-US" sz="1200" dirty="0" smtClean="0">
                <a:solidFill>
                  <a:srgbClr val="000000"/>
                </a:solidFill>
              </a:rPr>
              <a:t>データを視点</a:t>
            </a:r>
            <a:r>
              <a:rPr lang="en-US" altLang="ja-JP" sz="1200" dirty="0" smtClean="0">
                <a:solidFill>
                  <a:srgbClr val="000000"/>
                </a:solidFill>
              </a:rPr>
              <a:t>(</a:t>
            </a:r>
            <a:r>
              <a:rPr lang="ja-JP" altLang="en-US" sz="1200" dirty="0" smtClean="0">
                <a:solidFill>
                  <a:srgbClr val="000000"/>
                </a:solidFill>
              </a:rPr>
              <a:t>軸）を変えてみる。</a:t>
            </a:r>
          </a:p>
          <a:p>
            <a:r>
              <a:rPr lang="en-US" altLang="ja-JP" sz="1200" dirty="0" smtClean="0">
                <a:solidFill>
                  <a:srgbClr val="000000"/>
                </a:solidFill>
              </a:rPr>
              <a:t>■</a:t>
            </a:r>
            <a:r>
              <a:rPr lang="ja-JP" altLang="en-US" sz="1200" dirty="0" smtClean="0">
                <a:solidFill>
                  <a:srgbClr val="000000"/>
                </a:solidFill>
              </a:rPr>
              <a:t>データを条件を変えてみる。</a:t>
            </a:r>
          </a:p>
          <a:p>
            <a:r>
              <a:rPr lang="en-US" altLang="ja-JP" sz="1200" dirty="0" smtClean="0">
                <a:solidFill>
                  <a:srgbClr val="000000"/>
                </a:solidFill>
              </a:rPr>
              <a:t>■</a:t>
            </a:r>
            <a:r>
              <a:rPr lang="ja-JP" altLang="en-US" sz="1200" dirty="0" smtClean="0">
                <a:solidFill>
                  <a:srgbClr val="000000"/>
                </a:solidFill>
              </a:rPr>
              <a:t>データを特定する。</a:t>
            </a:r>
          </a:p>
          <a:p>
            <a:r>
              <a:rPr lang="en-US" altLang="ja-JP" sz="1200" dirty="0" smtClean="0">
                <a:solidFill>
                  <a:srgbClr val="000000"/>
                </a:solidFill>
              </a:rPr>
              <a:t>■</a:t>
            </a:r>
            <a:r>
              <a:rPr lang="ja-JP" altLang="en-US" sz="1200" dirty="0" smtClean="0">
                <a:solidFill>
                  <a:srgbClr val="000000"/>
                </a:solidFill>
              </a:rPr>
              <a:t>データを繋げてみる。</a:t>
            </a:r>
          </a:p>
          <a:p>
            <a:r>
              <a:rPr lang="en-US" altLang="ja-JP" sz="1200" dirty="0" smtClean="0">
                <a:solidFill>
                  <a:srgbClr val="000000"/>
                </a:solidFill>
              </a:rPr>
              <a:t>■</a:t>
            </a:r>
            <a:r>
              <a:rPr lang="ja-JP" altLang="en-US" sz="1200" dirty="0" smtClean="0">
                <a:solidFill>
                  <a:srgbClr val="000000"/>
                </a:solidFill>
              </a:rPr>
              <a:t>データを関連つけてみる。</a:t>
            </a:r>
          </a:p>
          <a:p>
            <a:r>
              <a:rPr lang="en-US" altLang="ja-JP" sz="1200" dirty="0" smtClean="0">
                <a:solidFill>
                  <a:srgbClr val="000000"/>
                </a:solidFill>
              </a:rPr>
              <a:t>■</a:t>
            </a:r>
            <a:r>
              <a:rPr lang="ja-JP" altLang="en-US" sz="1200" dirty="0" smtClean="0">
                <a:solidFill>
                  <a:srgbClr val="000000"/>
                </a:solidFill>
              </a:rPr>
              <a:t>データを並び替えてみる。</a:t>
            </a:r>
          </a:p>
          <a:p>
            <a:r>
              <a:rPr lang="en-US" altLang="ja-JP" sz="1200" dirty="0" smtClean="0">
                <a:solidFill>
                  <a:srgbClr val="000000"/>
                </a:solidFill>
              </a:rPr>
              <a:t>■</a:t>
            </a:r>
            <a:r>
              <a:rPr lang="ja-JP" altLang="en-US" sz="1200" dirty="0" smtClean="0">
                <a:solidFill>
                  <a:srgbClr val="000000"/>
                </a:solidFill>
              </a:rPr>
              <a:t>データを持ち寄り</a:t>
            </a:r>
          </a:p>
          <a:p>
            <a:r>
              <a:rPr lang="ja-JP" altLang="en-US" sz="1200" dirty="0" smtClean="0">
                <a:solidFill>
                  <a:srgbClr val="000000"/>
                </a:solidFill>
              </a:rPr>
              <a:t>　　　　　比較してみる。</a:t>
            </a:r>
          </a:p>
          <a:p>
            <a:endParaRPr lang="ja-JP" altLang="en-US" sz="1200" dirty="0" smtClean="0">
              <a:solidFill>
                <a:srgbClr val="000000"/>
              </a:solidFill>
            </a:endParaRPr>
          </a:p>
          <a:p>
            <a:endParaRPr lang="ja-JP" altLang="en-US" sz="1200" dirty="0">
              <a:solidFill>
                <a:srgbClr val="000000"/>
              </a:solidFill>
            </a:endParaRPr>
          </a:p>
          <a:p>
            <a:endParaRPr lang="en-US" altLang="ja-JP" sz="1400" dirty="0">
              <a:solidFill>
                <a:srgbClr val="000000"/>
              </a:solidFill>
            </a:endParaRPr>
          </a:p>
          <a:p>
            <a:pPr algn="ctr"/>
            <a:endParaRPr lang="en-US" altLang="ja-JP" sz="1000" dirty="0">
              <a:solidFill>
                <a:srgbClr val="000000"/>
              </a:solidFill>
            </a:endParaRPr>
          </a:p>
          <a:p>
            <a:pPr algn="ctr"/>
            <a:endParaRPr lang="en-US" altLang="ja-JP" dirty="0">
              <a:solidFill>
                <a:srgbClr val="000000"/>
              </a:solidFill>
            </a:endParaRPr>
          </a:p>
          <a:p>
            <a:pPr algn="ctr"/>
            <a:endParaRPr lang="en-US" altLang="ja-JP" dirty="0">
              <a:solidFill>
                <a:srgbClr val="000000"/>
              </a:solidFill>
            </a:endParaRPr>
          </a:p>
          <a:p>
            <a:pPr algn="ctr"/>
            <a:endParaRPr lang="ja-JP" altLang="en-US" dirty="0">
              <a:solidFill>
                <a:srgbClr val="000000"/>
              </a:solidFill>
            </a:endParaRPr>
          </a:p>
        </p:txBody>
      </p:sp>
      <p:pic>
        <p:nvPicPr>
          <p:cNvPr id="53260" name="Picture 5" descr="C:\Program Files\Microsoft Office\MEDIA\CAGCAT10\j0292020.wmf"/>
          <p:cNvPicPr>
            <a:picLocks noGrp="1" noChangeAspect="1" noChangeArrowheads="1"/>
          </p:cNvPicPr>
          <p:nvPr>
            <p:ph sz="quarter" idx="4"/>
          </p:nvPr>
        </p:nvPicPr>
        <p:blipFill>
          <a:blip r:embed="rId4" cstate="print"/>
          <a:srcRect/>
          <a:stretch>
            <a:fillRect/>
          </a:stretch>
        </p:blipFill>
        <p:spPr>
          <a:xfrm>
            <a:off x="6084168" y="4149080"/>
            <a:ext cx="652462" cy="539998"/>
          </a:xfrm>
          <a:noFill/>
          <a:ln/>
        </p:spPr>
      </p:pic>
      <p:pic>
        <p:nvPicPr>
          <p:cNvPr id="53261" name="Picture 5" descr="C:\Program Files\Microsoft Office\MEDIA\CAGCAT10\j0292020.wmf"/>
          <p:cNvPicPr>
            <a:picLocks noChangeAspect="1" noChangeArrowheads="1"/>
          </p:cNvPicPr>
          <p:nvPr/>
        </p:nvPicPr>
        <p:blipFill>
          <a:blip r:embed="rId4" cstate="print"/>
          <a:srcRect/>
          <a:stretch>
            <a:fillRect/>
          </a:stretch>
        </p:blipFill>
        <p:spPr bwMode="auto">
          <a:xfrm>
            <a:off x="6516216" y="2564904"/>
            <a:ext cx="595312" cy="491863"/>
          </a:xfrm>
          <a:prstGeom prst="rect">
            <a:avLst/>
          </a:prstGeom>
          <a:noFill/>
          <a:ln w="9525">
            <a:noFill/>
            <a:miter lim="800000"/>
            <a:headEnd/>
            <a:tailEnd/>
          </a:ln>
        </p:spPr>
      </p:pic>
      <p:pic>
        <p:nvPicPr>
          <p:cNvPr id="53262" name="Picture 5" descr="C:\Program Files\Microsoft Office\MEDIA\CAGCAT10\j0292020.wmf"/>
          <p:cNvPicPr>
            <a:picLocks noChangeAspect="1" noChangeArrowheads="1"/>
          </p:cNvPicPr>
          <p:nvPr/>
        </p:nvPicPr>
        <p:blipFill>
          <a:blip r:embed="rId4" cstate="print"/>
          <a:srcRect/>
          <a:stretch>
            <a:fillRect/>
          </a:stretch>
        </p:blipFill>
        <p:spPr bwMode="auto">
          <a:xfrm>
            <a:off x="8550275" y="4581128"/>
            <a:ext cx="593725" cy="490359"/>
          </a:xfrm>
          <a:prstGeom prst="rect">
            <a:avLst/>
          </a:prstGeom>
          <a:noFill/>
          <a:ln w="9525">
            <a:noFill/>
            <a:miter lim="800000"/>
            <a:headEnd/>
            <a:tailEnd/>
          </a:ln>
        </p:spPr>
      </p:pic>
      <p:pic>
        <p:nvPicPr>
          <p:cNvPr id="53263" name="Picture 5" descr="C:\Program Files\Microsoft Office\MEDIA\CAGCAT10\j0292020.wmf"/>
          <p:cNvPicPr>
            <a:picLocks noChangeAspect="1" noChangeArrowheads="1"/>
          </p:cNvPicPr>
          <p:nvPr/>
        </p:nvPicPr>
        <p:blipFill>
          <a:blip r:embed="rId4" cstate="print"/>
          <a:srcRect/>
          <a:stretch>
            <a:fillRect/>
          </a:stretch>
        </p:blipFill>
        <p:spPr bwMode="auto">
          <a:xfrm>
            <a:off x="7092280" y="4941168"/>
            <a:ext cx="593725" cy="490359"/>
          </a:xfrm>
          <a:prstGeom prst="rect">
            <a:avLst/>
          </a:prstGeom>
          <a:noFill/>
          <a:ln w="9525">
            <a:noFill/>
            <a:miter lim="800000"/>
            <a:headEnd/>
            <a:tailEnd/>
          </a:ln>
        </p:spPr>
      </p:pic>
      <p:pic>
        <p:nvPicPr>
          <p:cNvPr id="53264" name="Picture 5" descr="C:\Program Files\Microsoft Office\MEDIA\CAGCAT10\j0292020.wmf"/>
          <p:cNvPicPr>
            <a:picLocks noChangeAspect="1" noChangeArrowheads="1"/>
          </p:cNvPicPr>
          <p:nvPr/>
        </p:nvPicPr>
        <p:blipFill>
          <a:blip r:embed="rId4" cstate="print"/>
          <a:srcRect/>
          <a:stretch>
            <a:fillRect/>
          </a:stretch>
        </p:blipFill>
        <p:spPr bwMode="auto">
          <a:xfrm>
            <a:off x="8244408" y="2492896"/>
            <a:ext cx="585787" cy="484343"/>
          </a:xfrm>
          <a:prstGeom prst="rect">
            <a:avLst/>
          </a:prstGeom>
          <a:noFill/>
          <a:ln w="9525">
            <a:noFill/>
            <a:miter lim="800000"/>
            <a:headEnd/>
            <a:tailEnd/>
          </a:ln>
        </p:spPr>
      </p:pic>
      <p:sp>
        <p:nvSpPr>
          <p:cNvPr id="53265" name="Text Box 17"/>
          <p:cNvSpPr txBox="1">
            <a:spLocks noChangeArrowheads="1"/>
          </p:cNvSpPr>
          <p:nvPr/>
        </p:nvSpPr>
        <p:spPr bwMode="auto">
          <a:xfrm>
            <a:off x="3923928" y="2060848"/>
            <a:ext cx="1443037" cy="383564"/>
          </a:xfrm>
          <a:prstGeom prst="rect">
            <a:avLst/>
          </a:prstGeom>
          <a:noFill/>
          <a:ln w="38100">
            <a:solidFill>
              <a:schemeClr val="tx1"/>
            </a:solidFill>
            <a:miter lim="800000"/>
            <a:headEnd/>
            <a:tailEnd/>
          </a:ln>
          <a:effectLst/>
        </p:spPr>
        <p:txBody>
          <a:bodyPr>
            <a:spAutoFit/>
          </a:bodyPr>
          <a:lstStyle/>
          <a:p>
            <a:pPr algn="ctr">
              <a:spcBef>
                <a:spcPct val="50000"/>
              </a:spcBef>
            </a:pPr>
            <a:r>
              <a:rPr lang="en-US" altLang="ja-JP"/>
              <a:t>XView</a:t>
            </a:r>
            <a:endParaRPr lang="ja-JP" altLang="en-US"/>
          </a:p>
        </p:txBody>
      </p:sp>
      <p:sp>
        <p:nvSpPr>
          <p:cNvPr id="53267" name="AutoShape 19"/>
          <p:cNvSpPr>
            <a:spLocks noChangeArrowheads="1"/>
          </p:cNvSpPr>
          <p:nvPr/>
        </p:nvSpPr>
        <p:spPr bwMode="auto">
          <a:xfrm>
            <a:off x="6753152" y="2924944"/>
            <a:ext cx="2390848" cy="1204258"/>
          </a:xfrm>
          <a:prstGeom prst="wedgeRoundRectCallout">
            <a:avLst>
              <a:gd name="adj1" fmla="val -45940"/>
              <a:gd name="adj2" fmla="val 56616"/>
              <a:gd name="adj3" fmla="val 16667"/>
            </a:avLst>
          </a:prstGeom>
          <a:solidFill>
            <a:srgbClr val="FFFFCC"/>
          </a:solidFill>
          <a:ln w="9525">
            <a:solidFill>
              <a:schemeClr val="tx1"/>
            </a:solidFill>
            <a:miter lim="800000"/>
            <a:headEnd/>
            <a:tailEnd/>
          </a:ln>
          <a:effectLst/>
        </p:spPr>
        <p:txBody>
          <a:bodyPr/>
          <a:lstStyle/>
          <a:p>
            <a:r>
              <a:rPr lang="en-US" altLang="ja-JP" sz="1200" dirty="0"/>
              <a:t>■</a:t>
            </a:r>
            <a:r>
              <a:rPr lang="ja-JP" altLang="en-US" sz="1200" dirty="0"/>
              <a:t>閲覧者</a:t>
            </a:r>
          </a:p>
          <a:p>
            <a:r>
              <a:rPr lang="en-US" altLang="ja-JP" sz="1200" dirty="0" err="1"/>
              <a:t>XView</a:t>
            </a:r>
            <a:r>
              <a:rPr lang="ja-JP" altLang="en-US" sz="1200" dirty="0"/>
              <a:t>の機能を活用して独自のデータ分析を行い自身のメッセージをつけて発信します</a:t>
            </a:r>
            <a:r>
              <a:rPr lang="ja-JP" altLang="en-US" sz="1200" dirty="0" smtClean="0"/>
              <a:t>。</a:t>
            </a:r>
            <a:endParaRPr lang="en-US" altLang="ja-JP" sz="1200" dirty="0" smtClean="0"/>
          </a:p>
          <a:p>
            <a:r>
              <a:rPr lang="ja-JP" altLang="en-US" sz="1200" dirty="0" smtClean="0"/>
              <a:t>また分析した結果（指標）を持寄り他の指標と同時に見比べます。</a:t>
            </a:r>
            <a:endParaRPr lang="ja-JP" altLang="en-US" sz="1200" dirty="0"/>
          </a:p>
        </p:txBody>
      </p:sp>
      <p:sp>
        <p:nvSpPr>
          <p:cNvPr id="53268" name="Line 20"/>
          <p:cNvSpPr>
            <a:spLocks noChangeShapeType="1"/>
          </p:cNvSpPr>
          <p:nvPr/>
        </p:nvSpPr>
        <p:spPr bwMode="auto">
          <a:xfrm flipH="1">
            <a:off x="6516216" y="3140968"/>
            <a:ext cx="124842" cy="864096"/>
          </a:xfrm>
          <a:prstGeom prst="line">
            <a:avLst/>
          </a:prstGeom>
          <a:noFill/>
          <a:ln w="38100">
            <a:solidFill>
              <a:schemeClr val="tx1"/>
            </a:solidFill>
            <a:prstDash val="sysDot"/>
            <a:round/>
            <a:headEnd/>
            <a:tailEnd/>
          </a:ln>
          <a:effectLst/>
        </p:spPr>
        <p:txBody>
          <a:bodyPr/>
          <a:lstStyle/>
          <a:p>
            <a:endParaRPr lang="ja-JP" altLang="en-US"/>
          </a:p>
        </p:txBody>
      </p:sp>
      <p:sp>
        <p:nvSpPr>
          <p:cNvPr id="53269" name="Line 21"/>
          <p:cNvSpPr>
            <a:spLocks noChangeShapeType="1"/>
          </p:cNvSpPr>
          <p:nvPr/>
        </p:nvSpPr>
        <p:spPr bwMode="auto">
          <a:xfrm flipH="1">
            <a:off x="6876256" y="2492896"/>
            <a:ext cx="328612" cy="398606"/>
          </a:xfrm>
          <a:prstGeom prst="line">
            <a:avLst/>
          </a:prstGeom>
          <a:noFill/>
          <a:ln w="38100">
            <a:solidFill>
              <a:schemeClr val="tx1"/>
            </a:solidFill>
            <a:prstDash val="sysDot"/>
            <a:round/>
            <a:headEnd/>
            <a:tailEnd/>
          </a:ln>
          <a:effectLst/>
        </p:spPr>
        <p:txBody>
          <a:bodyPr/>
          <a:lstStyle/>
          <a:p>
            <a:endParaRPr lang="ja-JP" altLang="en-US"/>
          </a:p>
        </p:txBody>
      </p:sp>
      <p:sp>
        <p:nvSpPr>
          <p:cNvPr id="53270" name="Line 22"/>
          <p:cNvSpPr>
            <a:spLocks noChangeShapeType="1"/>
          </p:cNvSpPr>
          <p:nvPr/>
        </p:nvSpPr>
        <p:spPr bwMode="auto">
          <a:xfrm>
            <a:off x="6516216" y="4653136"/>
            <a:ext cx="648072" cy="504056"/>
          </a:xfrm>
          <a:prstGeom prst="line">
            <a:avLst/>
          </a:prstGeom>
          <a:noFill/>
          <a:ln w="38100">
            <a:solidFill>
              <a:schemeClr val="tx1"/>
            </a:solidFill>
            <a:prstDash val="sysDot"/>
            <a:round/>
            <a:headEnd/>
            <a:tailEnd/>
          </a:ln>
          <a:effectLst/>
        </p:spPr>
        <p:txBody>
          <a:bodyPr/>
          <a:lstStyle/>
          <a:p>
            <a:endParaRPr lang="ja-JP" altLang="en-US"/>
          </a:p>
        </p:txBody>
      </p:sp>
      <p:sp>
        <p:nvSpPr>
          <p:cNvPr id="53272" name="Line 24"/>
          <p:cNvSpPr>
            <a:spLocks noChangeShapeType="1"/>
          </p:cNvSpPr>
          <p:nvPr/>
        </p:nvSpPr>
        <p:spPr bwMode="auto">
          <a:xfrm flipH="1">
            <a:off x="7812360" y="4941168"/>
            <a:ext cx="642738" cy="144016"/>
          </a:xfrm>
          <a:prstGeom prst="line">
            <a:avLst/>
          </a:prstGeom>
          <a:noFill/>
          <a:ln w="38100">
            <a:solidFill>
              <a:schemeClr val="tx1"/>
            </a:solidFill>
            <a:prstDash val="sysDot"/>
            <a:round/>
            <a:headEnd/>
            <a:tailEnd/>
          </a:ln>
          <a:effectLst/>
        </p:spPr>
        <p:txBody>
          <a:bodyPr/>
          <a:lstStyle/>
          <a:p>
            <a:endParaRPr lang="ja-JP" altLang="en-US"/>
          </a:p>
        </p:txBody>
      </p:sp>
      <p:sp>
        <p:nvSpPr>
          <p:cNvPr id="53273" name="AutoShape 25"/>
          <p:cNvSpPr>
            <a:spLocks noChangeArrowheads="1"/>
          </p:cNvSpPr>
          <p:nvPr/>
        </p:nvSpPr>
        <p:spPr bwMode="auto">
          <a:xfrm>
            <a:off x="6300192" y="980728"/>
            <a:ext cx="2501849" cy="857377"/>
          </a:xfrm>
          <a:prstGeom prst="roundRect">
            <a:avLst>
              <a:gd name="adj" fmla="val 16667"/>
            </a:avLst>
          </a:prstGeom>
          <a:solidFill>
            <a:schemeClr val="accent1"/>
          </a:solidFill>
          <a:ln w="9525">
            <a:solidFill>
              <a:schemeClr val="tx1"/>
            </a:solidFill>
            <a:round/>
            <a:headEnd/>
            <a:tailEnd/>
          </a:ln>
          <a:effectLst/>
        </p:spPr>
        <p:txBody>
          <a:bodyPr wrap="none" anchor="ctr"/>
          <a:lstStyle/>
          <a:p>
            <a:pPr algn="ctr"/>
            <a:r>
              <a:rPr lang="ja-JP" altLang="en-US" b="1" dirty="0">
                <a:solidFill>
                  <a:schemeClr val="bg1"/>
                </a:solidFill>
              </a:rPr>
              <a:t>データに基づく</a:t>
            </a:r>
          </a:p>
          <a:p>
            <a:pPr algn="ctr"/>
            <a:r>
              <a:rPr lang="ja-JP" altLang="en-US" b="1" dirty="0">
                <a:solidFill>
                  <a:schemeClr val="bg1"/>
                </a:solidFill>
              </a:rPr>
              <a:t>メッセージの</a:t>
            </a:r>
            <a:r>
              <a:rPr lang="ja-JP" altLang="en-US" b="1" dirty="0" smtClean="0">
                <a:solidFill>
                  <a:schemeClr val="bg1"/>
                </a:solidFill>
              </a:rPr>
              <a:t>発信・交換</a:t>
            </a:r>
            <a:endParaRPr lang="ja-JP" altLang="en-US" b="1" dirty="0">
              <a:solidFill>
                <a:schemeClr val="bg1"/>
              </a:solidFill>
            </a:endParaRPr>
          </a:p>
          <a:p>
            <a:pPr algn="ctr"/>
            <a:r>
              <a:rPr lang="en-US" altLang="ja-JP" sz="1400" b="1" dirty="0">
                <a:solidFill>
                  <a:schemeClr val="bg1"/>
                </a:solidFill>
              </a:rPr>
              <a:t>By</a:t>
            </a:r>
            <a:r>
              <a:rPr lang="ja-JP" altLang="en-US" sz="1400" b="1" dirty="0">
                <a:solidFill>
                  <a:schemeClr val="bg1"/>
                </a:solidFill>
              </a:rPr>
              <a:t>　</a:t>
            </a:r>
            <a:r>
              <a:rPr lang="ja-JP" altLang="en-US" sz="1400" b="1" dirty="0" smtClean="0">
                <a:solidFill>
                  <a:schemeClr val="bg1"/>
                </a:solidFill>
              </a:rPr>
              <a:t>閲覧者同士</a:t>
            </a:r>
            <a:endParaRPr lang="ja-JP" altLang="en-US" sz="1400" b="1" dirty="0">
              <a:solidFill>
                <a:schemeClr val="bg1"/>
              </a:solidFill>
            </a:endParaRPr>
          </a:p>
        </p:txBody>
      </p:sp>
      <p:sp>
        <p:nvSpPr>
          <p:cNvPr id="53274" name="AutoShape 26"/>
          <p:cNvSpPr>
            <a:spLocks noChangeArrowheads="1"/>
          </p:cNvSpPr>
          <p:nvPr/>
        </p:nvSpPr>
        <p:spPr bwMode="auto">
          <a:xfrm>
            <a:off x="3131840" y="1196752"/>
            <a:ext cx="393700" cy="342951"/>
          </a:xfrm>
          <a:prstGeom prst="rightArrow">
            <a:avLst>
              <a:gd name="adj1" fmla="val 50000"/>
              <a:gd name="adj2" fmla="val 27193"/>
            </a:avLst>
          </a:prstGeom>
          <a:solidFill>
            <a:schemeClr val="accent1"/>
          </a:solidFill>
          <a:ln w="9525">
            <a:solidFill>
              <a:schemeClr val="tx1"/>
            </a:solidFill>
            <a:miter lim="800000"/>
            <a:headEnd/>
            <a:tailEnd/>
          </a:ln>
          <a:effectLst/>
        </p:spPr>
        <p:txBody>
          <a:bodyPr wrap="none" anchor="ctr"/>
          <a:lstStyle/>
          <a:p>
            <a:endParaRPr lang="ja-JP" altLang="en-US"/>
          </a:p>
        </p:txBody>
      </p:sp>
      <p:sp>
        <p:nvSpPr>
          <p:cNvPr id="53275" name="AutoShape 27"/>
          <p:cNvSpPr>
            <a:spLocks noChangeArrowheads="1"/>
          </p:cNvSpPr>
          <p:nvPr/>
        </p:nvSpPr>
        <p:spPr bwMode="auto">
          <a:xfrm>
            <a:off x="5940152" y="1196752"/>
            <a:ext cx="263525" cy="342951"/>
          </a:xfrm>
          <a:prstGeom prst="rightArrow">
            <a:avLst>
              <a:gd name="adj1" fmla="val 50000"/>
              <a:gd name="adj2" fmla="val 25000"/>
            </a:avLst>
          </a:prstGeom>
          <a:solidFill>
            <a:schemeClr val="accent1"/>
          </a:solidFill>
          <a:ln w="9525">
            <a:solidFill>
              <a:schemeClr val="tx1"/>
            </a:solidFill>
            <a:miter lim="800000"/>
            <a:headEnd/>
            <a:tailEnd/>
          </a:ln>
          <a:effectLst/>
        </p:spPr>
        <p:txBody>
          <a:bodyPr wrap="none" anchor="ctr"/>
          <a:lstStyle/>
          <a:p>
            <a:endParaRPr lang="ja-JP" altLang="en-US"/>
          </a:p>
        </p:txBody>
      </p:sp>
      <p:sp>
        <p:nvSpPr>
          <p:cNvPr id="53276" name="Text Box 28"/>
          <p:cNvSpPr txBox="1">
            <a:spLocks noChangeArrowheads="1"/>
          </p:cNvSpPr>
          <p:nvPr/>
        </p:nvSpPr>
        <p:spPr bwMode="auto">
          <a:xfrm>
            <a:off x="7524328" y="2060848"/>
            <a:ext cx="1312862" cy="383564"/>
          </a:xfrm>
          <a:prstGeom prst="rect">
            <a:avLst/>
          </a:prstGeom>
          <a:solidFill>
            <a:schemeClr val="bg1"/>
          </a:solidFill>
          <a:ln w="38100">
            <a:solidFill>
              <a:schemeClr val="tx1"/>
            </a:solidFill>
            <a:miter lim="800000"/>
            <a:headEnd/>
            <a:tailEnd/>
          </a:ln>
          <a:effectLst/>
        </p:spPr>
        <p:txBody>
          <a:bodyPr>
            <a:spAutoFit/>
          </a:bodyPr>
          <a:lstStyle/>
          <a:p>
            <a:pPr algn="ctr">
              <a:spcBef>
                <a:spcPct val="50000"/>
              </a:spcBef>
            </a:pPr>
            <a:r>
              <a:rPr lang="en-US" altLang="ja-JP" dirty="0"/>
              <a:t>SNS</a:t>
            </a:r>
            <a:endParaRPr lang="en-US" altLang="ja-JP" b="1" dirty="0"/>
          </a:p>
        </p:txBody>
      </p:sp>
      <p:sp>
        <p:nvSpPr>
          <p:cNvPr id="53277" name="AutoShape 29"/>
          <p:cNvSpPr>
            <a:spLocks noChangeArrowheads="1"/>
          </p:cNvSpPr>
          <p:nvPr/>
        </p:nvSpPr>
        <p:spPr bwMode="auto">
          <a:xfrm>
            <a:off x="3635896" y="980728"/>
            <a:ext cx="2162175" cy="857377"/>
          </a:xfrm>
          <a:prstGeom prst="roundRect">
            <a:avLst>
              <a:gd name="adj" fmla="val 16667"/>
            </a:avLst>
          </a:prstGeom>
          <a:solidFill>
            <a:schemeClr val="accent1"/>
          </a:solidFill>
          <a:ln w="9525">
            <a:solidFill>
              <a:schemeClr val="tx1"/>
            </a:solidFill>
            <a:round/>
            <a:headEnd/>
            <a:tailEnd/>
          </a:ln>
          <a:effectLst/>
        </p:spPr>
        <p:txBody>
          <a:bodyPr wrap="none" anchor="ctr"/>
          <a:lstStyle/>
          <a:p>
            <a:pPr algn="ctr"/>
            <a:r>
              <a:rPr lang="ja-JP" altLang="en-US" b="1" dirty="0">
                <a:solidFill>
                  <a:schemeClr val="bg1"/>
                </a:solidFill>
              </a:rPr>
              <a:t>付加価値の発見</a:t>
            </a:r>
          </a:p>
          <a:p>
            <a:pPr algn="ctr"/>
            <a:endParaRPr lang="ja-JP" altLang="en-US" b="1" dirty="0">
              <a:solidFill>
                <a:schemeClr val="bg1"/>
              </a:solidFill>
            </a:endParaRPr>
          </a:p>
          <a:p>
            <a:pPr algn="ctr"/>
            <a:r>
              <a:rPr lang="en-US" altLang="ja-JP" sz="1400" b="1" dirty="0">
                <a:solidFill>
                  <a:schemeClr val="bg1"/>
                </a:solidFill>
              </a:rPr>
              <a:t>By</a:t>
            </a:r>
            <a:r>
              <a:rPr lang="ja-JP" altLang="en-US" sz="1400" b="1" dirty="0">
                <a:solidFill>
                  <a:schemeClr val="bg1"/>
                </a:solidFill>
              </a:rPr>
              <a:t>　閲覧者</a:t>
            </a:r>
          </a:p>
        </p:txBody>
      </p:sp>
      <p:sp>
        <p:nvSpPr>
          <p:cNvPr id="53279" name="Text Box 31"/>
          <p:cNvSpPr txBox="1">
            <a:spLocks noChangeArrowheads="1"/>
          </p:cNvSpPr>
          <p:nvPr/>
        </p:nvSpPr>
        <p:spPr bwMode="auto">
          <a:xfrm>
            <a:off x="1259632" y="3284984"/>
            <a:ext cx="458788" cy="571585"/>
          </a:xfrm>
          <a:prstGeom prst="rect">
            <a:avLst/>
          </a:prstGeom>
          <a:noFill/>
          <a:ln w="9525">
            <a:noFill/>
            <a:miter lim="800000"/>
            <a:headEnd/>
            <a:tailEnd/>
          </a:ln>
          <a:effectLst/>
        </p:spPr>
        <p:txBody>
          <a:bodyPr vert="eaVert">
            <a:spAutoFit/>
          </a:bodyPr>
          <a:lstStyle/>
          <a:p>
            <a:pPr>
              <a:spcBef>
                <a:spcPct val="50000"/>
              </a:spcBef>
            </a:pPr>
            <a:r>
              <a:rPr lang="ja-JP" altLang="en-US" dirty="0"/>
              <a:t>・・・・</a:t>
            </a:r>
          </a:p>
        </p:txBody>
      </p:sp>
      <p:sp>
        <p:nvSpPr>
          <p:cNvPr id="53281" name="AutoShape 33"/>
          <p:cNvSpPr>
            <a:spLocks noChangeArrowheads="1"/>
          </p:cNvSpPr>
          <p:nvPr/>
        </p:nvSpPr>
        <p:spPr bwMode="auto">
          <a:xfrm>
            <a:off x="6012160" y="3068960"/>
            <a:ext cx="523875" cy="514426"/>
          </a:xfrm>
          <a:prstGeom prst="leftRightArrow">
            <a:avLst>
              <a:gd name="adj1" fmla="val 50000"/>
              <a:gd name="adj2" fmla="val 20000"/>
            </a:avLst>
          </a:prstGeom>
          <a:solidFill>
            <a:schemeClr val="accent1"/>
          </a:solidFill>
          <a:ln w="9525">
            <a:solidFill>
              <a:schemeClr val="tx1"/>
            </a:solidFill>
            <a:miter lim="800000"/>
            <a:headEnd/>
            <a:tailEnd/>
          </a:ln>
          <a:effectLst/>
        </p:spPr>
        <p:txBody>
          <a:bodyPr wrap="none" anchor="ctr"/>
          <a:lstStyle/>
          <a:p>
            <a:pPr algn="ctr"/>
            <a:r>
              <a:rPr lang="ja-JP" altLang="en-US" dirty="0">
                <a:solidFill>
                  <a:schemeClr val="bg1"/>
                </a:solidFill>
              </a:rPr>
              <a:t>分析</a:t>
            </a:r>
          </a:p>
        </p:txBody>
      </p:sp>
      <p:sp>
        <p:nvSpPr>
          <p:cNvPr id="53282" name="Oval 34"/>
          <p:cNvSpPr>
            <a:spLocks noChangeArrowheads="1"/>
          </p:cNvSpPr>
          <p:nvPr/>
        </p:nvSpPr>
        <p:spPr bwMode="auto">
          <a:xfrm>
            <a:off x="7236296" y="2492896"/>
            <a:ext cx="592137" cy="341446"/>
          </a:xfrm>
          <a:prstGeom prst="ellipse">
            <a:avLst/>
          </a:prstGeom>
          <a:solidFill>
            <a:schemeClr val="accent1"/>
          </a:solidFill>
          <a:ln w="9525">
            <a:solidFill>
              <a:schemeClr val="tx1"/>
            </a:solidFill>
            <a:round/>
            <a:headEnd/>
            <a:tailEnd/>
          </a:ln>
          <a:effectLst/>
        </p:spPr>
        <p:txBody>
          <a:bodyPr wrap="none" anchor="ctr"/>
          <a:lstStyle/>
          <a:p>
            <a:pPr algn="ctr"/>
            <a:r>
              <a:rPr lang="ja-JP" altLang="en-US" dirty="0">
                <a:solidFill>
                  <a:schemeClr val="bg1"/>
                </a:solidFill>
              </a:rPr>
              <a:t>発信</a:t>
            </a:r>
          </a:p>
        </p:txBody>
      </p:sp>
      <p:graphicFrame>
        <p:nvGraphicFramePr>
          <p:cNvPr id="53284" name="Object 36"/>
          <p:cNvGraphicFramePr>
            <a:graphicFrameLocks noChangeAspect="1"/>
          </p:cNvGraphicFramePr>
          <p:nvPr/>
        </p:nvGraphicFramePr>
        <p:xfrm>
          <a:off x="3347864" y="5157192"/>
          <a:ext cx="1333500" cy="712977"/>
        </p:xfrm>
        <a:graphic>
          <a:graphicData uri="http://schemas.openxmlformats.org/presentationml/2006/ole">
            <p:oleObj spid="_x0000_s24578" name="ビットマップ イメージ" r:id="rId5" imgW="1333333" imgH="752381" progId="PBrush">
              <p:embed/>
            </p:oleObj>
          </a:graphicData>
        </a:graphic>
      </p:graphicFrame>
      <p:pic>
        <p:nvPicPr>
          <p:cNvPr id="53285" name="Picture 37" descr="C:\xampp\htdocs\ph\img\circle.jpg"/>
          <p:cNvPicPr>
            <a:picLocks noChangeAspect="1" noChangeArrowheads="1"/>
          </p:cNvPicPr>
          <p:nvPr/>
        </p:nvPicPr>
        <p:blipFill>
          <a:blip r:embed="rId6" cstate="print"/>
          <a:srcRect/>
          <a:stretch>
            <a:fillRect/>
          </a:stretch>
        </p:blipFill>
        <p:spPr bwMode="auto">
          <a:xfrm>
            <a:off x="3851920" y="5373216"/>
            <a:ext cx="1139957" cy="576064"/>
          </a:xfrm>
          <a:prstGeom prst="rect">
            <a:avLst/>
          </a:prstGeom>
          <a:noFill/>
          <a:ln>
            <a:solidFill>
              <a:schemeClr val="tx1"/>
            </a:solidFill>
          </a:ln>
        </p:spPr>
      </p:pic>
      <p:pic>
        <p:nvPicPr>
          <p:cNvPr id="53286" name="Picture 38" descr="C:\xampp\htdocs\ph\img\radar.jpg"/>
          <p:cNvPicPr>
            <a:picLocks noChangeAspect="1" noChangeArrowheads="1"/>
          </p:cNvPicPr>
          <p:nvPr/>
        </p:nvPicPr>
        <p:blipFill>
          <a:blip r:embed="rId7" cstate="print"/>
          <a:srcRect/>
          <a:stretch>
            <a:fillRect/>
          </a:stretch>
        </p:blipFill>
        <p:spPr bwMode="auto">
          <a:xfrm>
            <a:off x="4499992" y="5517232"/>
            <a:ext cx="911966" cy="576064"/>
          </a:xfrm>
          <a:prstGeom prst="rect">
            <a:avLst/>
          </a:prstGeom>
          <a:noFill/>
          <a:ln>
            <a:solidFill>
              <a:schemeClr val="tx1"/>
            </a:solidFill>
          </a:ln>
        </p:spPr>
      </p:pic>
      <p:pic>
        <p:nvPicPr>
          <p:cNvPr id="53287" name="Picture 39" descr="C:\xampp\htdocs\ph\img\vbar.jpg"/>
          <p:cNvPicPr>
            <a:picLocks noChangeAspect="1" noChangeArrowheads="1"/>
          </p:cNvPicPr>
          <p:nvPr/>
        </p:nvPicPr>
        <p:blipFill>
          <a:blip r:embed="rId8" cstate="print"/>
          <a:srcRect/>
          <a:stretch>
            <a:fillRect/>
          </a:stretch>
        </p:blipFill>
        <p:spPr bwMode="auto">
          <a:xfrm>
            <a:off x="4860032" y="5589240"/>
            <a:ext cx="864096" cy="523451"/>
          </a:xfrm>
          <a:prstGeom prst="rect">
            <a:avLst/>
          </a:prstGeom>
          <a:noFill/>
          <a:ln>
            <a:solidFill>
              <a:schemeClr val="tx1"/>
            </a:solidFill>
          </a:ln>
        </p:spPr>
      </p:pic>
      <p:pic>
        <p:nvPicPr>
          <p:cNvPr id="53288" name="Picture 40" descr="C:\xampp\htdocs\ph\img\map.jpg"/>
          <p:cNvPicPr>
            <a:picLocks noChangeAspect="1" noChangeArrowheads="1"/>
          </p:cNvPicPr>
          <p:nvPr/>
        </p:nvPicPr>
        <p:blipFill>
          <a:blip r:embed="rId9" cstate="print"/>
          <a:srcRect/>
          <a:stretch>
            <a:fillRect/>
          </a:stretch>
        </p:blipFill>
        <p:spPr bwMode="auto">
          <a:xfrm>
            <a:off x="5148064" y="5805264"/>
            <a:ext cx="906609" cy="588107"/>
          </a:xfrm>
          <a:prstGeom prst="rect">
            <a:avLst/>
          </a:prstGeom>
          <a:noFill/>
          <a:ln>
            <a:solidFill>
              <a:schemeClr val="tx1"/>
            </a:solidFill>
          </a:ln>
        </p:spPr>
      </p:pic>
      <p:sp>
        <p:nvSpPr>
          <p:cNvPr id="43" name="曲折矢印 42"/>
          <p:cNvSpPr/>
          <p:nvPr/>
        </p:nvSpPr>
        <p:spPr>
          <a:xfrm rot="10800000">
            <a:off x="6228184" y="4221088"/>
            <a:ext cx="2376264" cy="648072"/>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endParaRPr>
          </a:p>
        </p:txBody>
      </p:sp>
      <p:sp>
        <p:nvSpPr>
          <p:cNvPr id="45" name="テキスト ボックス 44"/>
          <p:cNvSpPr txBox="1"/>
          <p:nvPr/>
        </p:nvSpPr>
        <p:spPr>
          <a:xfrm>
            <a:off x="7164288" y="4077072"/>
            <a:ext cx="1656184" cy="338554"/>
          </a:xfrm>
          <a:prstGeom prst="rect">
            <a:avLst/>
          </a:prstGeom>
          <a:solidFill>
            <a:schemeClr val="bg1"/>
          </a:solidFill>
          <a:ln w="28575">
            <a:solidFill>
              <a:schemeClr val="tx1"/>
            </a:solidFill>
          </a:ln>
        </p:spPr>
        <p:txBody>
          <a:bodyPr wrap="square" rtlCol="0">
            <a:spAutoFit/>
          </a:bodyPr>
          <a:lstStyle/>
          <a:p>
            <a:pPr algn="ctr"/>
            <a:r>
              <a:rPr kumimoji="1" lang="ja-JP" altLang="en-US" sz="1600" dirty="0" smtClean="0"/>
              <a:t>閲覧者の参加</a:t>
            </a:r>
            <a:endParaRPr kumimoji="1" lang="ja-JP" altLang="en-US" sz="1600" dirty="0"/>
          </a:p>
        </p:txBody>
      </p:sp>
      <p:sp>
        <p:nvSpPr>
          <p:cNvPr id="47" name="テキスト ボックス 46"/>
          <p:cNvSpPr txBox="1"/>
          <p:nvPr/>
        </p:nvSpPr>
        <p:spPr>
          <a:xfrm>
            <a:off x="0" y="6457890"/>
            <a:ext cx="9144000" cy="400110"/>
          </a:xfrm>
          <a:prstGeom prst="rect">
            <a:avLst/>
          </a:prstGeom>
          <a:solidFill>
            <a:schemeClr val="accent2">
              <a:lumMod val="75000"/>
            </a:schemeClr>
          </a:solidFill>
        </p:spPr>
        <p:txBody>
          <a:bodyPr wrap="square" rtlCol="0">
            <a:spAutoFit/>
          </a:bodyPr>
          <a:lstStyle/>
          <a:p>
            <a:pPr algn="ctr"/>
            <a:r>
              <a:rPr lang="ja-JP" altLang="en-US" sz="2000" b="1" dirty="0" smtClean="0">
                <a:solidFill>
                  <a:schemeClr val="bg1"/>
                </a:solidFill>
              </a:rPr>
              <a:t>市民のミカタプロジェクト</a:t>
            </a:r>
            <a:endParaRPr kumimoji="1" lang="ja-JP" altLang="en-US" sz="2000" b="1" dirty="0">
              <a:solidFill>
                <a:schemeClr val="bg1"/>
              </a:solidFill>
            </a:endParaRPr>
          </a:p>
        </p:txBody>
      </p:sp>
      <p:sp>
        <p:nvSpPr>
          <p:cNvPr id="46" name="角丸四角形吹き出し 45"/>
          <p:cNvSpPr/>
          <p:nvPr/>
        </p:nvSpPr>
        <p:spPr>
          <a:xfrm>
            <a:off x="6372200" y="5445224"/>
            <a:ext cx="2592288" cy="1008112"/>
          </a:xfrm>
          <a:prstGeom prst="wedgeRoundRectCallout">
            <a:avLst>
              <a:gd name="adj1" fmla="val -20006"/>
              <a:gd name="adj2" fmla="val -64486"/>
              <a:gd name="adj3" fmla="val 16667"/>
            </a:avLst>
          </a:prstGeom>
          <a:solidFill>
            <a:srgbClr val="FFFFCC"/>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dirty="0" smtClean="0">
              <a:solidFill>
                <a:schemeClr val="tx1"/>
              </a:solidFill>
            </a:endParaRPr>
          </a:p>
          <a:p>
            <a:r>
              <a:rPr lang="ja-JP" altLang="en-US" sz="1200" b="1" dirty="0" smtClean="0">
                <a:solidFill>
                  <a:srgbClr val="FF0000"/>
                </a:solidFill>
              </a:rPr>
              <a:t>■データソムリエ</a:t>
            </a:r>
            <a:endParaRPr lang="en-US" altLang="ja-JP" sz="1200" b="1" dirty="0" smtClean="0">
              <a:solidFill>
                <a:srgbClr val="FF0000"/>
              </a:solidFill>
            </a:endParaRPr>
          </a:p>
          <a:p>
            <a:r>
              <a:rPr lang="ja-JP" altLang="en-US" sz="1200" dirty="0" smtClean="0">
                <a:solidFill>
                  <a:schemeClr val="tx1"/>
                </a:solidFill>
              </a:rPr>
              <a:t>　各種</a:t>
            </a:r>
            <a:r>
              <a:rPr kumimoji="1" lang="ja-JP" altLang="en-US" sz="1200" dirty="0" smtClean="0">
                <a:solidFill>
                  <a:schemeClr val="tx1"/>
                </a:solidFill>
              </a:rPr>
              <a:t>テーマの中からデータを</a:t>
            </a:r>
            <a:r>
              <a:rPr lang="ja-JP" altLang="en-US" sz="1200" dirty="0" smtClean="0">
                <a:solidFill>
                  <a:schemeClr val="tx1"/>
                </a:solidFill>
              </a:rPr>
              <a:t>取捨選択</a:t>
            </a:r>
            <a:r>
              <a:rPr kumimoji="1" lang="ja-JP" altLang="en-US" sz="1200" dirty="0" smtClean="0">
                <a:solidFill>
                  <a:schemeClr val="tx1"/>
                </a:solidFill>
              </a:rPr>
              <a:t>し自分の意見を構築して提言</a:t>
            </a:r>
            <a:r>
              <a:rPr lang="ja-JP" altLang="en-US" sz="1200" dirty="0" smtClean="0">
                <a:solidFill>
                  <a:schemeClr val="tx1"/>
                </a:solidFill>
              </a:rPr>
              <a:t>。</a:t>
            </a:r>
            <a:endParaRPr lang="en-US" altLang="ja-JP" sz="1200" dirty="0" smtClean="0">
              <a:solidFill>
                <a:schemeClr val="tx1"/>
              </a:solidFill>
            </a:endParaRPr>
          </a:p>
          <a:p>
            <a:r>
              <a:rPr lang="ja-JP" altLang="en-US" sz="1200" dirty="0" smtClean="0">
                <a:solidFill>
                  <a:schemeClr val="tx1"/>
                </a:solidFill>
              </a:rPr>
              <a:t>深みのある記事や解説の書き手、</a:t>
            </a:r>
            <a:r>
              <a:rPr kumimoji="1" lang="ja-JP" altLang="en-US" sz="1200" dirty="0" smtClean="0">
                <a:solidFill>
                  <a:schemeClr val="tx1"/>
                </a:solidFill>
              </a:rPr>
              <a:t>　</a:t>
            </a:r>
            <a:r>
              <a:rPr lang="ja-JP" altLang="en-US" sz="1200" dirty="0" smtClean="0">
                <a:solidFill>
                  <a:schemeClr val="tx1"/>
                </a:solidFill>
              </a:rPr>
              <a:t>ブロガー。</a:t>
            </a:r>
            <a:endParaRPr kumimoji="1" lang="en-US" altLang="ja-JP" sz="1200" dirty="0" smtClean="0">
              <a:solidFill>
                <a:schemeClr val="tx1"/>
              </a:solidFill>
            </a:endParaRPr>
          </a:p>
          <a:p>
            <a:endParaRPr kumimoji="1" lang="ja-JP" altLang="en-US" sz="1200" dirty="0">
              <a:solidFill>
                <a:schemeClr val="tx1"/>
              </a:solidFill>
            </a:endParaRPr>
          </a:p>
        </p:txBody>
      </p:sp>
      <p:sp>
        <p:nvSpPr>
          <p:cNvPr id="53266" name="AutoShape 18"/>
          <p:cNvSpPr>
            <a:spLocks noChangeArrowheads="1"/>
          </p:cNvSpPr>
          <p:nvPr/>
        </p:nvSpPr>
        <p:spPr bwMode="auto">
          <a:xfrm>
            <a:off x="755576" y="4509120"/>
            <a:ext cx="2520280" cy="864096"/>
          </a:xfrm>
          <a:prstGeom prst="wedgeRoundRectCallout">
            <a:avLst>
              <a:gd name="adj1" fmla="val 21631"/>
              <a:gd name="adj2" fmla="val -79463"/>
              <a:gd name="adj3" fmla="val 16667"/>
            </a:avLst>
          </a:prstGeom>
          <a:solidFill>
            <a:srgbClr val="FFFFCC"/>
          </a:solidFill>
          <a:ln w="9525">
            <a:solidFill>
              <a:schemeClr val="tx1"/>
            </a:solidFill>
            <a:miter lim="800000"/>
            <a:headEnd/>
            <a:tailEnd/>
          </a:ln>
          <a:effectLst/>
        </p:spPr>
        <p:txBody>
          <a:bodyPr/>
          <a:lstStyle/>
          <a:p>
            <a:r>
              <a:rPr lang="en-US" altLang="ja-JP" sz="1200" b="1" dirty="0">
                <a:solidFill>
                  <a:srgbClr val="FF0000"/>
                </a:solidFill>
              </a:rPr>
              <a:t>■</a:t>
            </a:r>
            <a:r>
              <a:rPr lang="ja-JP" altLang="en-US" sz="1200" b="1" dirty="0">
                <a:solidFill>
                  <a:srgbClr val="FF0000"/>
                </a:solidFill>
              </a:rPr>
              <a:t>コンテンツマスタ</a:t>
            </a:r>
          </a:p>
          <a:p>
            <a:r>
              <a:rPr lang="ja-JP" altLang="en-US" sz="1200" dirty="0" smtClean="0"/>
              <a:t>・自身</a:t>
            </a:r>
            <a:r>
              <a:rPr lang="ja-JP" altLang="en-US" sz="1200" dirty="0"/>
              <a:t>の問題意識・興味に基づいて</a:t>
            </a:r>
          </a:p>
          <a:p>
            <a:r>
              <a:rPr lang="ja-JP" altLang="en-US" sz="1200" dirty="0"/>
              <a:t>データを</a:t>
            </a:r>
            <a:r>
              <a:rPr lang="ja-JP" altLang="en-US" sz="1200" dirty="0" smtClean="0"/>
              <a:t>登録。</a:t>
            </a:r>
            <a:endParaRPr lang="en-US" altLang="ja-JP" sz="1200" dirty="0" smtClean="0"/>
          </a:p>
          <a:p>
            <a:r>
              <a:rPr lang="ja-JP" altLang="en-US" sz="1200" dirty="0" smtClean="0"/>
              <a:t>・テーマを設定</a:t>
            </a:r>
            <a:endParaRPr lang="ja-JP" altLang="en-US" sz="1200" dirty="0"/>
          </a:p>
        </p:txBody>
      </p:sp>
      <p:sp>
        <p:nvSpPr>
          <p:cNvPr id="49" name="テキスト ボックス 48"/>
          <p:cNvSpPr txBox="1"/>
          <p:nvPr/>
        </p:nvSpPr>
        <p:spPr>
          <a:xfrm>
            <a:off x="6551712" y="4581128"/>
            <a:ext cx="2592288" cy="276999"/>
          </a:xfrm>
          <a:prstGeom prst="rect">
            <a:avLst/>
          </a:prstGeom>
          <a:noFill/>
        </p:spPr>
        <p:txBody>
          <a:bodyPr wrap="square" rtlCol="0">
            <a:spAutoFit/>
          </a:bodyPr>
          <a:lstStyle/>
          <a:p>
            <a:r>
              <a:rPr lang="ja-JP" altLang="en-US" sz="1200" b="1" dirty="0" smtClean="0">
                <a:solidFill>
                  <a:schemeClr val="bg1"/>
                </a:solidFill>
              </a:rPr>
              <a:t>分析結果（指標）の持寄り</a:t>
            </a:r>
            <a:endParaRPr kumimoji="1" lang="ja-JP" altLang="en-US" sz="1200" b="1" dirty="0">
              <a:solidFill>
                <a:schemeClr val="bg1"/>
              </a:solidFill>
            </a:endParaRPr>
          </a:p>
        </p:txBody>
      </p:sp>
      <p:sp>
        <p:nvSpPr>
          <p:cNvPr id="48" name="角丸四角形 47"/>
          <p:cNvSpPr/>
          <p:nvPr/>
        </p:nvSpPr>
        <p:spPr>
          <a:xfrm>
            <a:off x="2195736" y="3429000"/>
            <a:ext cx="1080120" cy="360040"/>
          </a:xfrm>
          <a:prstGeom prst="round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応募機能</a:t>
            </a:r>
            <a:endParaRPr kumimoji="1" lang="ja-JP" altLang="en-US" sz="1600" dirty="0">
              <a:solidFill>
                <a:schemeClr val="tx1"/>
              </a:solidFill>
            </a:endParaRPr>
          </a:p>
        </p:txBody>
      </p:sp>
      <p:pic>
        <p:nvPicPr>
          <p:cNvPr id="53255" name="Picture 5" descr="C:\Program Files\Microsoft Office\MEDIA\CAGCAT10\j0292020.wmf"/>
          <p:cNvPicPr>
            <a:picLocks noGrp="1" noChangeAspect="1" noChangeArrowheads="1"/>
          </p:cNvPicPr>
          <p:nvPr>
            <p:ph sz="quarter" idx="3"/>
          </p:nvPr>
        </p:nvPicPr>
        <p:blipFill>
          <a:blip r:embed="rId4" cstate="print"/>
          <a:srcRect/>
          <a:stretch>
            <a:fillRect/>
          </a:stretch>
        </p:blipFill>
        <p:spPr>
          <a:xfrm>
            <a:off x="1979712" y="3645024"/>
            <a:ext cx="847725" cy="700943"/>
          </a:xfrm>
          <a:noFill/>
          <a:ln/>
        </p:spPr>
      </p:pic>
      <p:sp>
        <p:nvSpPr>
          <p:cNvPr id="53280" name="AutoShape 32"/>
          <p:cNvSpPr>
            <a:spLocks noChangeArrowheads="1"/>
          </p:cNvSpPr>
          <p:nvPr/>
        </p:nvSpPr>
        <p:spPr bwMode="auto">
          <a:xfrm>
            <a:off x="2555776" y="2924944"/>
            <a:ext cx="523875" cy="627238"/>
          </a:xfrm>
          <a:prstGeom prst="rightArrow">
            <a:avLst>
              <a:gd name="adj1" fmla="val 50000"/>
              <a:gd name="adj2" fmla="val 25000"/>
            </a:avLst>
          </a:prstGeom>
          <a:solidFill>
            <a:schemeClr val="accent1"/>
          </a:solidFill>
          <a:ln w="9525">
            <a:solidFill>
              <a:schemeClr val="tx1"/>
            </a:solidFill>
            <a:miter lim="800000"/>
            <a:headEnd/>
            <a:tailEnd/>
          </a:ln>
          <a:effectLst/>
        </p:spPr>
        <p:txBody>
          <a:bodyPr wrap="none" anchor="ctr"/>
          <a:lstStyle/>
          <a:p>
            <a:pPr algn="ctr"/>
            <a:r>
              <a:rPr lang="ja-JP" altLang="en-US" dirty="0">
                <a:solidFill>
                  <a:schemeClr val="bg1"/>
                </a:solidFill>
              </a:rPr>
              <a:t>登録</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0" y="0"/>
            <a:ext cx="9144000" cy="864096"/>
          </a:xfrm>
          <a:solidFill>
            <a:srgbClr val="FFFF00"/>
          </a:solidFill>
        </p:spPr>
        <p:txBody>
          <a:bodyPr>
            <a:normAutofit fontScale="90000"/>
          </a:bodyPr>
          <a:lstStyle/>
          <a:p>
            <a:r>
              <a:rPr kumimoji="1" lang="en-US" altLang="ja-JP" sz="1800" dirty="0" smtClean="0"/>
              <a:t/>
            </a:r>
            <a:br>
              <a:rPr kumimoji="1" lang="en-US" altLang="ja-JP" sz="1800" dirty="0" smtClean="0"/>
            </a:br>
            <a:r>
              <a:rPr kumimoji="1" lang="ja-JP" altLang="en-US" sz="1800" dirty="0" smtClean="0"/>
              <a:t>　　　　　　　　　　　　　　　</a:t>
            </a:r>
            <a:r>
              <a:rPr kumimoji="1" lang="en-US" altLang="ja-JP" sz="5300" dirty="0" err="1" smtClean="0"/>
              <a:t>CrossOver</a:t>
            </a:r>
            <a:r>
              <a:rPr kumimoji="1" lang="ja-JP" altLang="en-US" sz="5300" dirty="0" smtClean="0"/>
              <a:t>　</a:t>
            </a:r>
            <a:r>
              <a:rPr kumimoji="1" lang="ja-JP" altLang="en-US" sz="1800" dirty="0" smtClean="0"/>
              <a:t>　　　</a:t>
            </a:r>
            <a:r>
              <a:rPr kumimoji="1" lang="ja-JP" altLang="en-US" sz="1800" b="1" dirty="0" smtClean="0"/>
              <a:t>「</a:t>
            </a:r>
            <a:r>
              <a:rPr lang="ja-JP" altLang="en-US" sz="1800" b="1" dirty="0" smtClean="0"/>
              <a:t>市民のミカタプロジェクト」の活動</a:t>
            </a:r>
            <a:r>
              <a:rPr lang="ja-JP" altLang="en-US" sz="1800" dirty="0" smtClean="0"/>
              <a:t>　  </a:t>
            </a:r>
            <a:r>
              <a:rPr lang="ja-JP" altLang="en-US" sz="1800" b="1" dirty="0" smtClean="0"/>
              <a:t>　</a:t>
            </a:r>
            <a:endParaRPr kumimoji="1" lang="ja-JP" altLang="en-US" sz="1800" b="1" dirty="0"/>
          </a:p>
        </p:txBody>
      </p:sp>
      <p:sp>
        <p:nvSpPr>
          <p:cNvPr id="5" name="テキスト ボックス 4"/>
          <p:cNvSpPr txBox="1"/>
          <p:nvPr/>
        </p:nvSpPr>
        <p:spPr>
          <a:xfrm>
            <a:off x="467544" y="4826675"/>
            <a:ext cx="7632848" cy="523220"/>
          </a:xfrm>
          <a:prstGeom prst="rect">
            <a:avLst/>
          </a:prstGeom>
          <a:noFill/>
        </p:spPr>
        <p:txBody>
          <a:bodyPr wrap="square" rtlCol="0">
            <a:spAutoFit/>
          </a:bodyPr>
          <a:lstStyle/>
          <a:p>
            <a:endParaRPr lang="en-US" altLang="ja-JP" sz="1400" dirty="0" smtClean="0"/>
          </a:p>
          <a:p>
            <a:r>
              <a:rPr kumimoji="1" lang="ja-JP" altLang="en-US" sz="1400" dirty="0" smtClean="0"/>
              <a:t>　　　　</a:t>
            </a:r>
            <a:endParaRPr kumimoji="1" lang="ja-JP" altLang="en-US" sz="1400" dirty="0"/>
          </a:p>
        </p:txBody>
      </p:sp>
      <p:sp>
        <p:nvSpPr>
          <p:cNvPr id="6" name="雲 5"/>
          <p:cNvSpPr/>
          <p:nvPr/>
        </p:nvSpPr>
        <p:spPr>
          <a:xfrm>
            <a:off x="3419872" y="3284984"/>
            <a:ext cx="1224136" cy="108012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t>市民の</a:t>
            </a:r>
            <a:endParaRPr kumimoji="1" lang="en-US" altLang="ja-JP" sz="1600" b="1" dirty="0" smtClean="0"/>
          </a:p>
          <a:p>
            <a:pPr algn="ctr"/>
            <a:r>
              <a:rPr kumimoji="1" lang="ja-JP" altLang="en-US" sz="1600" b="1" dirty="0" smtClean="0"/>
              <a:t>ミカタ</a:t>
            </a:r>
            <a:endParaRPr kumimoji="1" lang="ja-JP" altLang="en-US" sz="1600" b="1" dirty="0"/>
          </a:p>
        </p:txBody>
      </p:sp>
      <p:pic>
        <p:nvPicPr>
          <p:cNvPr id="7" name="Picture 5" descr="C:\Program Files\Microsoft Office\MEDIA\CAGCAT10\j0292020.wmf"/>
          <p:cNvPicPr>
            <a:picLocks noGrp="1" noChangeAspect="1" noChangeArrowheads="1"/>
          </p:cNvPicPr>
          <p:nvPr>
            <p:ph sz="quarter" idx="4294967295"/>
          </p:nvPr>
        </p:nvPicPr>
        <p:blipFill>
          <a:blip r:embed="rId2" cstate="print"/>
          <a:srcRect/>
          <a:stretch>
            <a:fillRect/>
          </a:stretch>
        </p:blipFill>
        <p:spPr>
          <a:xfrm>
            <a:off x="899592" y="1484784"/>
            <a:ext cx="847725" cy="700943"/>
          </a:xfrm>
          <a:prstGeom prst="rect">
            <a:avLst/>
          </a:prstGeom>
          <a:noFill/>
          <a:ln/>
        </p:spPr>
      </p:pic>
      <p:pic>
        <p:nvPicPr>
          <p:cNvPr id="25602" name="Picture 2" descr="C:\Users\修一\Documents\XVEW\クリップ\event20151123.jpg"/>
          <p:cNvPicPr>
            <a:picLocks noChangeAspect="1" noChangeArrowheads="1"/>
          </p:cNvPicPr>
          <p:nvPr/>
        </p:nvPicPr>
        <p:blipFill>
          <a:blip r:embed="rId3" cstate="print"/>
          <a:srcRect/>
          <a:stretch>
            <a:fillRect/>
          </a:stretch>
        </p:blipFill>
        <p:spPr bwMode="auto">
          <a:xfrm>
            <a:off x="5292080" y="2852936"/>
            <a:ext cx="3419872" cy="2564904"/>
          </a:xfrm>
          <a:prstGeom prst="rect">
            <a:avLst/>
          </a:prstGeom>
          <a:noFill/>
        </p:spPr>
      </p:pic>
      <p:pic>
        <p:nvPicPr>
          <p:cNvPr id="8" name="Picture 5" descr="C:\Program Files\Microsoft Office\MEDIA\CAGCAT10\j0292020.wmf"/>
          <p:cNvPicPr>
            <a:picLocks noGrp="1" noChangeAspect="1" noChangeArrowheads="1"/>
          </p:cNvPicPr>
          <p:nvPr>
            <p:ph sz="quarter" idx="4294967295"/>
          </p:nvPr>
        </p:nvPicPr>
        <p:blipFill>
          <a:blip r:embed="rId2" cstate="print"/>
          <a:srcRect/>
          <a:stretch>
            <a:fillRect/>
          </a:stretch>
        </p:blipFill>
        <p:spPr>
          <a:xfrm>
            <a:off x="1835696" y="4869160"/>
            <a:ext cx="847725" cy="700943"/>
          </a:xfrm>
          <a:prstGeom prst="rect">
            <a:avLst/>
          </a:prstGeom>
          <a:noFill/>
          <a:ln/>
        </p:spPr>
      </p:pic>
      <p:sp>
        <p:nvSpPr>
          <p:cNvPr id="10" name="円/楕円 9"/>
          <p:cNvSpPr/>
          <p:nvPr/>
        </p:nvSpPr>
        <p:spPr>
          <a:xfrm rot="665486">
            <a:off x="1115616" y="1844824"/>
            <a:ext cx="1944216" cy="316835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 name="直線コネクタ 11"/>
          <p:cNvCxnSpPr/>
          <p:nvPr/>
        </p:nvCxnSpPr>
        <p:spPr>
          <a:xfrm>
            <a:off x="1835696" y="1988840"/>
            <a:ext cx="504056" cy="28083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直線コネクタ 13"/>
          <p:cNvCxnSpPr>
            <a:stCxn id="10" idx="7"/>
            <a:endCxn id="10" idx="3"/>
          </p:cNvCxnSpPr>
          <p:nvPr/>
        </p:nvCxnSpPr>
        <p:spPr>
          <a:xfrm flipH="1">
            <a:off x="1197684" y="2461977"/>
            <a:ext cx="1780080" cy="1934046"/>
          </a:xfrm>
          <a:prstGeom prst="line">
            <a:avLst/>
          </a:prstGeom>
        </p:spPr>
        <p:style>
          <a:lnRef idx="1">
            <a:schemeClr val="accent1"/>
          </a:lnRef>
          <a:fillRef idx="0">
            <a:schemeClr val="accent1"/>
          </a:fillRef>
          <a:effectRef idx="0">
            <a:schemeClr val="accent1"/>
          </a:effectRef>
          <a:fontRef idx="minor">
            <a:schemeClr val="tx1"/>
          </a:fontRef>
        </p:style>
      </p:cxnSp>
      <p:sp>
        <p:nvSpPr>
          <p:cNvPr id="9" name="円柱 8"/>
          <p:cNvSpPr/>
          <p:nvPr/>
        </p:nvSpPr>
        <p:spPr>
          <a:xfrm>
            <a:off x="611560" y="2852936"/>
            <a:ext cx="1656184" cy="1368152"/>
          </a:xfrm>
          <a:prstGeom prst="can">
            <a:avLst>
              <a:gd name="adj" fmla="val 14825"/>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lin ang="10800000" scaled="1"/>
            <a:tileRect/>
          </a:gra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err="1" smtClean="0">
                <a:solidFill>
                  <a:schemeClr val="tx1"/>
                </a:solidFill>
              </a:rPr>
              <a:t>XView</a:t>
            </a:r>
            <a:endParaRPr kumimoji="1" lang="en-US" altLang="ja-JP" sz="2400" dirty="0" smtClean="0">
              <a:solidFill>
                <a:schemeClr val="tx1"/>
              </a:solidFill>
            </a:endParaRPr>
          </a:p>
          <a:p>
            <a:pPr algn="ctr"/>
            <a:r>
              <a:rPr lang="ja-JP" altLang="en-US" dirty="0" smtClean="0">
                <a:solidFill>
                  <a:schemeClr val="tx1"/>
                </a:solidFill>
              </a:rPr>
              <a:t>データバンク</a:t>
            </a:r>
            <a:endParaRPr kumimoji="1" lang="ja-JP" altLang="en-US" dirty="0">
              <a:solidFill>
                <a:schemeClr val="tx1"/>
              </a:solidFill>
            </a:endParaRPr>
          </a:p>
        </p:txBody>
      </p:sp>
      <p:pic>
        <p:nvPicPr>
          <p:cNvPr id="16" name="Picture 5" descr="C:\Program Files\Microsoft Office\MEDIA\CAGCAT10\j0292020.wmf"/>
          <p:cNvPicPr>
            <a:picLocks noGrp="1" noChangeAspect="1" noChangeArrowheads="1"/>
          </p:cNvPicPr>
          <p:nvPr>
            <p:ph sz="quarter" idx="4294967295"/>
          </p:nvPr>
        </p:nvPicPr>
        <p:blipFill>
          <a:blip r:embed="rId2" cstate="print"/>
          <a:srcRect/>
          <a:stretch>
            <a:fillRect/>
          </a:stretch>
        </p:blipFill>
        <p:spPr>
          <a:xfrm>
            <a:off x="2915816" y="2636912"/>
            <a:ext cx="847725" cy="700943"/>
          </a:xfrm>
          <a:prstGeom prst="rect">
            <a:avLst/>
          </a:prstGeom>
          <a:noFill/>
          <a:ln/>
        </p:spPr>
      </p:pic>
      <p:sp>
        <p:nvSpPr>
          <p:cNvPr id="17" name="テキスト ボックス 16"/>
          <p:cNvSpPr txBox="1"/>
          <p:nvPr/>
        </p:nvSpPr>
        <p:spPr>
          <a:xfrm>
            <a:off x="395536" y="5949280"/>
            <a:ext cx="4176464" cy="369332"/>
          </a:xfrm>
          <a:prstGeom prst="rect">
            <a:avLst/>
          </a:prstGeom>
          <a:noFill/>
        </p:spPr>
        <p:txBody>
          <a:bodyPr wrap="square" rtlCol="0">
            <a:spAutoFit/>
          </a:bodyPr>
          <a:lstStyle/>
          <a:p>
            <a:r>
              <a:rPr kumimoji="1" lang="ja-JP" altLang="en-US" dirty="0" smtClean="0"/>
              <a:t>ネットで繋がるゆるやかなコミュニティ</a:t>
            </a:r>
            <a:endParaRPr kumimoji="1" lang="ja-JP" altLang="en-US" dirty="0"/>
          </a:p>
        </p:txBody>
      </p:sp>
      <p:sp>
        <p:nvSpPr>
          <p:cNvPr id="18" name="テキスト ボックス 17"/>
          <p:cNvSpPr txBox="1"/>
          <p:nvPr/>
        </p:nvSpPr>
        <p:spPr>
          <a:xfrm>
            <a:off x="3203848" y="1556792"/>
            <a:ext cx="5400600" cy="646331"/>
          </a:xfrm>
          <a:prstGeom prst="rect">
            <a:avLst/>
          </a:prstGeom>
          <a:noFill/>
        </p:spPr>
        <p:txBody>
          <a:bodyPr wrap="square" rtlCol="0">
            <a:spAutoFit/>
          </a:bodyPr>
          <a:lstStyle/>
          <a:p>
            <a:r>
              <a:rPr kumimoji="1" lang="ja-JP" altLang="en-US" dirty="0" smtClean="0"/>
              <a:t>一般市民の参加の下で市民自身がデータを見て</a:t>
            </a:r>
            <a:endParaRPr kumimoji="1" lang="en-US" altLang="ja-JP" dirty="0" smtClean="0"/>
          </a:p>
          <a:p>
            <a:r>
              <a:rPr lang="ja-JP" altLang="en-US" dirty="0" smtClean="0"/>
              <a:t>　　　　　　　　　　　　　互いに啓発し合うコミュニティ</a:t>
            </a:r>
            <a:endParaRPr kumimoji="1" lang="ja-JP" altLang="en-US" dirty="0"/>
          </a:p>
        </p:txBody>
      </p:sp>
      <p:sp>
        <p:nvSpPr>
          <p:cNvPr id="19" name="テキスト ボックス 18"/>
          <p:cNvSpPr txBox="1"/>
          <p:nvPr/>
        </p:nvSpPr>
        <p:spPr>
          <a:xfrm>
            <a:off x="5220072" y="5877272"/>
            <a:ext cx="3528392" cy="369332"/>
          </a:xfrm>
          <a:prstGeom prst="rect">
            <a:avLst/>
          </a:prstGeom>
          <a:noFill/>
        </p:spPr>
        <p:txBody>
          <a:bodyPr wrap="square" rtlCol="0">
            <a:spAutoFit/>
          </a:bodyPr>
          <a:lstStyle/>
          <a:p>
            <a:r>
              <a:rPr kumimoji="1" lang="ja-JP" altLang="en-US" dirty="0" smtClean="0"/>
              <a:t>互いに顔を合わせて討議する場</a:t>
            </a:r>
            <a:endParaRPr kumimoji="1" lang="ja-JP" altLang="en-US" dirty="0"/>
          </a:p>
        </p:txBody>
      </p:sp>
      <p:sp>
        <p:nvSpPr>
          <p:cNvPr id="20" name="テキスト ボックス 19"/>
          <p:cNvSpPr txBox="1"/>
          <p:nvPr/>
        </p:nvSpPr>
        <p:spPr>
          <a:xfrm>
            <a:off x="2627784" y="4293096"/>
            <a:ext cx="1152128" cy="307777"/>
          </a:xfrm>
          <a:prstGeom prst="rect">
            <a:avLst/>
          </a:prstGeom>
          <a:noFill/>
          <a:ln>
            <a:noFill/>
          </a:ln>
        </p:spPr>
        <p:txBody>
          <a:bodyPr wrap="square" rtlCol="0">
            <a:spAutoFit/>
          </a:bodyPr>
          <a:lstStyle/>
          <a:p>
            <a:r>
              <a:rPr kumimoji="1" lang="ja-JP" altLang="en-US" sz="1400" i="1" dirty="0" smtClean="0"/>
              <a:t>熟慮の場</a:t>
            </a:r>
            <a:endParaRPr kumimoji="1" lang="ja-JP" altLang="en-US" sz="1400" i="1" dirty="0"/>
          </a:p>
        </p:txBody>
      </p:sp>
      <p:sp>
        <p:nvSpPr>
          <p:cNvPr id="21" name="テキスト ボックス 20"/>
          <p:cNvSpPr txBox="1"/>
          <p:nvPr/>
        </p:nvSpPr>
        <p:spPr>
          <a:xfrm>
            <a:off x="4355976" y="4293096"/>
            <a:ext cx="1152128" cy="307777"/>
          </a:xfrm>
          <a:prstGeom prst="rect">
            <a:avLst/>
          </a:prstGeom>
          <a:noFill/>
          <a:ln>
            <a:noFill/>
          </a:ln>
        </p:spPr>
        <p:txBody>
          <a:bodyPr wrap="square" rtlCol="0">
            <a:spAutoFit/>
          </a:bodyPr>
          <a:lstStyle/>
          <a:p>
            <a:r>
              <a:rPr lang="ja-JP" altLang="en-US" sz="1400" i="1" dirty="0" smtClean="0"/>
              <a:t>本音</a:t>
            </a:r>
            <a:r>
              <a:rPr kumimoji="1" lang="ja-JP" altLang="en-US" sz="1400" i="1" dirty="0" smtClean="0"/>
              <a:t>の場</a:t>
            </a:r>
            <a:endParaRPr kumimoji="1" lang="ja-JP" altLang="en-US" sz="1400" i="1" dirty="0"/>
          </a:p>
        </p:txBody>
      </p:sp>
      <p:sp>
        <p:nvSpPr>
          <p:cNvPr id="22" name="左右矢印 21"/>
          <p:cNvSpPr/>
          <p:nvPr/>
        </p:nvSpPr>
        <p:spPr>
          <a:xfrm>
            <a:off x="3563888" y="4365104"/>
            <a:ext cx="792088" cy="216024"/>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2627784" y="4653136"/>
            <a:ext cx="1008112" cy="432048"/>
          </a:xfrm>
          <a:prstGeom prst="rect">
            <a:avLst/>
          </a:prstGeom>
          <a:solidFill>
            <a:schemeClr val="accent3">
              <a:lumMod val="40000"/>
              <a:lumOff val="60000"/>
            </a:schemeClr>
          </a:solidFill>
        </p:spPr>
        <p:txBody>
          <a:bodyPr wrap="square" rtlCol="0">
            <a:spAutoFit/>
          </a:bodyPr>
          <a:lstStyle/>
          <a:p>
            <a:r>
              <a:rPr kumimoji="1" lang="ja-JP" altLang="en-US" sz="1050" dirty="0" smtClean="0"/>
              <a:t>データが語る</a:t>
            </a:r>
            <a:endParaRPr kumimoji="1" lang="en-US" altLang="ja-JP" sz="1050" dirty="0" smtClean="0"/>
          </a:p>
          <a:p>
            <a:r>
              <a:rPr kumimoji="1" lang="ja-JP" altLang="en-US" sz="1050" dirty="0" smtClean="0"/>
              <a:t>真実</a:t>
            </a:r>
            <a:endParaRPr kumimoji="1" lang="ja-JP" altLang="en-US" sz="1050" dirty="0"/>
          </a:p>
        </p:txBody>
      </p:sp>
      <p:sp>
        <p:nvSpPr>
          <p:cNvPr id="24" name="テキスト ボックス 23"/>
          <p:cNvSpPr txBox="1"/>
          <p:nvPr/>
        </p:nvSpPr>
        <p:spPr>
          <a:xfrm>
            <a:off x="4283968" y="4581128"/>
            <a:ext cx="1008112" cy="577081"/>
          </a:xfrm>
          <a:prstGeom prst="rect">
            <a:avLst/>
          </a:prstGeom>
          <a:solidFill>
            <a:schemeClr val="accent3">
              <a:lumMod val="40000"/>
              <a:lumOff val="60000"/>
            </a:schemeClr>
          </a:solidFill>
        </p:spPr>
        <p:txBody>
          <a:bodyPr wrap="square" rtlCol="0">
            <a:spAutoFit/>
          </a:bodyPr>
          <a:lstStyle/>
          <a:p>
            <a:r>
              <a:rPr kumimoji="1" lang="ja-JP" altLang="en-US" sz="1050" dirty="0" smtClean="0"/>
              <a:t>データだけでは見えない</a:t>
            </a:r>
            <a:endParaRPr kumimoji="1" lang="en-US" altLang="ja-JP" sz="1050" dirty="0" smtClean="0"/>
          </a:p>
          <a:p>
            <a:r>
              <a:rPr lang="ja-JP" altLang="en-US" sz="1050" dirty="0" smtClean="0"/>
              <a:t>裏事情</a:t>
            </a:r>
            <a:endParaRPr kumimoji="1" lang="ja-JP" altLang="en-US" sz="1050" dirty="0"/>
          </a:p>
        </p:txBody>
      </p:sp>
      <p:sp>
        <p:nvSpPr>
          <p:cNvPr id="25" name="テキスト ボックス 24"/>
          <p:cNvSpPr txBox="1"/>
          <p:nvPr/>
        </p:nvSpPr>
        <p:spPr>
          <a:xfrm>
            <a:off x="0" y="836712"/>
            <a:ext cx="2771800" cy="677108"/>
          </a:xfrm>
          <a:prstGeom prst="rect">
            <a:avLst/>
          </a:prstGeom>
          <a:noFill/>
        </p:spPr>
        <p:txBody>
          <a:bodyPr wrap="square" rtlCol="0">
            <a:spAutoFit/>
          </a:bodyPr>
          <a:lstStyle/>
          <a:p>
            <a:r>
              <a:rPr kumimoji="1" lang="ja-JP" altLang="en-US" sz="1400" b="1" dirty="0" smtClean="0">
                <a:solidFill>
                  <a:srgbClr val="FF0000"/>
                </a:solidFill>
              </a:rPr>
              <a:t>コンテンツマスタ</a:t>
            </a:r>
            <a:endParaRPr kumimoji="1" lang="en-US" altLang="ja-JP" sz="1400" b="1" dirty="0" smtClean="0">
              <a:solidFill>
                <a:srgbClr val="FF0000"/>
              </a:solidFill>
            </a:endParaRPr>
          </a:p>
          <a:p>
            <a:r>
              <a:rPr lang="ja-JP" altLang="en-US" sz="1400" dirty="0" smtClean="0"/>
              <a:t>　　</a:t>
            </a:r>
            <a:r>
              <a:rPr lang="ja-JP" altLang="en-US" sz="1000" dirty="0" smtClean="0"/>
              <a:t>　</a:t>
            </a:r>
            <a:r>
              <a:rPr lang="en-US" altLang="ja-JP" sz="1000" dirty="0" err="1" smtClean="0"/>
              <a:t>XView</a:t>
            </a:r>
            <a:r>
              <a:rPr lang="ja-JP" altLang="en-US" sz="1000" dirty="0" smtClean="0"/>
              <a:t>ワイナリーの</a:t>
            </a:r>
            <a:r>
              <a:rPr lang="ja-JP" altLang="en-US" sz="1000" dirty="0" smtClean="0"/>
              <a:t>運営者</a:t>
            </a:r>
            <a:endParaRPr lang="en-US" altLang="ja-JP" sz="1000" dirty="0" smtClean="0"/>
          </a:p>
          <a:p>
            <a:r>
              <a:rPr kumimoji="1" lang="ja-JP" altLang="en-US" sz="1000" dirty="0" smtClean="0"/>
              <a:t>　</a:t>
            </a:r>
            <a:r>
              <a:rPr kumimoji="1" lang="ja-JP" altLang="en-US" sz="1000" dirty="0" smtClean="0"/>
              <a:t>　　　テーマと設定してデータを仕込む人</a:t>
            </a:r>
            <a:endParaRPr kumimoji="1" lang="ja-JP" altLang="en-US" sz="1000" dirty="0"/>
          </a:p>
        </p:txBody>
      </p:sp>
      <p:sp>
        <p:nvSpPr>
          <p:cNvPr id="26" name="テキスト ボックス 25"/>
          <p:cNvSpPr txBox="1"/>
          <p:nvPr/>
        </p:nvSpPr>
        <p:spPr>
          <a:xfrm>
            <a:off x="0" y="6457890"/>
            <a:ext cx="9144000" cy="400110"/>
          </a:xfrm>
          <a:prstGeom prst="rect">
            <a:avLst/>
          </a:prstGeom>
          <a:solidFill>
            <a:schemeClr val="accent2">
              <a:lumMod val="75000"/>
            </a:schemeClr>
          </a:solidFill>
        </p:spPr>
        <p:txBody>
          <a:bodyPr wrap="square" rtlCol="0">
            <a:spAutoFit/>
          </a:bodyPr>
          <a:lstStyle/>
          <a:p>
            <a:pPr algn="ctr"/>
            <a:r>
              <a:rPr lang="ja-JP" altLang="en-US" sz="2000" b="1" dirty="0" smtClean="0">
                <a:solidFill>
                  <a:schemeClr val="bg1"/>
                </a:solidFill>
              </a:rPr>
              <a:t>市民のミカタプロジェクト</a:t>
            </a:r>
            <a:endParaRPr kumimoji="1" lang="ja-JP" altLang="en-US" sz="2000" b="1" dirty="0">
              <a:solidFill>
                <a:schemeClr val="bg1"/>
              </a:solidFill>
            </a:endParaRPr>
          </a:p>
        </p:txBody>
      </p:sp>
      <p:sp>
        <p:nvSpPr>
          <p:cNvPr id="27" name="テキスト ボックス 26"/>
          <p:cNvSpPr txBox="1"/>
          <p:nvPr/>
        </p:nvSpPr>
        <p:spPr>
          <a:xfrm>
            <a:off x="0" y="4941168"/>
            <a:ext cx="2016224" cy="677108"/>
          </a:xfrm>
          <a:prstGeom prst="rect">
            <a:avLst/>
          </a:prstGeom>
          <a:noFill/>
        </p:spPr>
        <p:txBody>
          <a:bodyPr wrap="square" rtlCol="0">
            <a:spAutoFit/>
          </a:bodyPr>
          <a:lstStyle/>
          <a:p>
            <a:r>
              <a:rPr lang="ja-JP" altLang="en-US" sz="1400" b="1" dirty="0" smtClean="0">
                <a:solidFill>
                  <a:srgbClr val="FF0000"/>
                </a:solidFill>
              </a:rPr>
              <a:t>　データソムリエ</a:t>
            </a:r>
            <a:endParaRPr kumimoji="1" lang="en-US" altLang="ja-JP" sz="1400" b="1" dirty="0" smtClean="0">
              <a:solidFill>
                <a:srgbClr val="FF0000"/>
              </a:solidFill>
            </a:endParaRPr>
          </a:p>
          <a:p>
            <a:r>
              <a:rPr lang="ja-JP" altLang="en-US" sz="1400" dirty="0" smtClean="0"/>
              <a:t>　　</a:t>
            </a:r>
            <a:r>
              <a:rPr lang="ja-JP" altLang="en-US" sz="1000" dirty="0" smtClean="0"/>
              <a:t>エビデンスに基づく記事・解説</a:t>
            </a:r>
            <a:endParaRPr lang="en-US" altLang="ja-JP" sz="1000" dirty="0" smtClean="0"/>
          </a:p>
          <a:p>
            <a:r>
              <a:rPr lang="ja-JP" altLang="en-US" sz="1000" dirty="0" smtClean="0"/>
              <a:t>　　　の書き手・ブロガー</a:t>
            </a:r>
            <a:endParaRPr kumimoji="1" lang="ja-JP" altLang="en-US" sz="1000" dirty="0"/>
          </a:p>
        </p:txBody>
      </p:sp>
      <p:sp>
        <p:nvSpPr>
          <p:cNvPr id="28" name="円/楕円 27"/>
          <p:cNvSpPr/>
          <p:nvPr/>
        </p:nvSpPr>
        <p:spPr>
          <a:xfrm>
            <a:off x="251520" y="1988840"/>
            <a:ext cx="86409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t>募集中</a:t>
            </a:r>
            <a:endParaRPr kumimoji="1" lang="ja-JP" altLang="en-US" sz="1100" dirty="0"/>
          </a:p>
        </p:txBody>
      </p:sp>
      <p:sp>
        <p:nvSpPr>
          <p:cNvPr id="29" name="円/楕円 28"/>
          <p:cNvSpPr/>
          <p:nvPr/>
        </p:nvSpPr>
        <p:spPr>
          <a:xfrm>
            <a:off x="1475656" y="5517232"/>
            <a:ext cx="86409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t>募集中</a:t>
            </a:r>
            <a:endParaRPr kumimoji="1" lang="ja-JP" altLang="en-US" sz="11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144000" cy="936104"/>
          </a:xfrm>
          <a:solidFill>
            <a:srgbClr val="FFFF00"/>
          </a:solidFill>
        </p:spPr>
        <p:txBody>
          <a:bodyPr>
            <a:normAutofit/>
          </a:bodyPr>
          <a:lstStyle/>
          <a:p>
            <a:r>
              <a:rPr lang="ja-JP" altLang="en-US" sz="3600" dirty="0" smtClean="0"/>
              <a:t>数字をメッセージに！</a:t>
            </a:r>
            <a:endParaRPr kumimoji="1" lang="ja-JP" altLang="en-US" sz="3600" dirty="0"/>
          </a:p>
        </p:txBody>
      </p:sp>
      <p:sp>
        <p:nvSpPr>
          <p:cNvPr id="5" name="テキスト ボックス 4"/>
          <p:cNvSpPr txBox="1"/>
          <p:nvPr/>
        </p:nvSpPr>
        <p:spPr>
          <a:xfrm>
            <a:off x="683568" y="1340768"/>
            <a:ext cx="6768752" cy="769441"/>
          </a:xfrm>
          <a:prstGeom prst="rect">
            <a:avLst/>
          </a:prstGeom>
          <a:solidFill>
            <a:schemeClr val="bg1"/>
          </a:solidFill>
          <a:ln>
            <a:noFill/>
          </a:ln>
        </p:spPr>
        <p:txBody>
          <a:bodyPr wrap="square" rtlCol="0">
            <a:spAutoFit/>
          </a:bodyPr>
          <a:lstStyle/>
          <a:p>
            <a:pPr>
              <a:buNone/>
            </a:pPr>
            <a:r>
              <a:rPr lang="ja-JP" altLang="en-US" sz="4400" dirty="0" smtClean="0">
                <a:latin typeface="+mn-ea"/>
              </a:rPr>
              <a:t>ＣｒｏｓｓＡｎａｌｙｓｉｓ</a:t>
            </a:r>
            <a:r>
              <a:rPr lang="ja-JP" altLang="en-US" sz="3200" dirty="0" smtClean="0"/>
              <a:t>　</a:t>
            </a:r>
            <a:r>
              <a:rPr lang="ja-JP" altLang="en-US" sz="1200" dirty="0" smtClean="0"/>
              <a:t>分析・視覚化し</a:t>
            </a:r>
            <a:endParaRPr lang="en-US" altLang="ja-JP" sz="1200" dirty="0" smtClean="0"/>
          </a:p>
        </p:txBody>
      </p:sp>
      <p:sp>
        <p:nvSpPr>
          <p:cNvPr id="6" name="テキスト ボックス 5"/>
          <p:cNvSpPr txBox="1"/>
          <p:nvPr/>
        </p:nvSpPr>
        <p:spPr>
          <a:xfrm>
            <a:off x="3275856" y="2924944"/>
            <a:ext cx="4824536" cy="769441"/>
          </a:xfrm>
          <a:prstGeom prst="rect">
            <a:avLst/>
          </a:prstGeom>
          <a:solidFill>
            <a:schemeClr val="bg1"/>
          </a:solidFill>
        </p:spPr>
        <p:txBody>
          <a:bodyPr wrap="square" rtlCol="0">
            <a:spAutoFit/>
          </a:bodyPr>
          <a:lstStyle/>
          <a:p>
            <a:pPr>
              <a:buNone/>
            </a:pPr>
            <a:r>
              <a:rPr lang="ja-JP" altLang="en-US" sz="4400" dirty="0" smtClean="0"/>
              <a:t>ＣｒｏｓｓＴａｌｋ</a:t>
            </a:r>
            <a:r>
              <a:rPr lang="ja-JP" altLang="en-US" sz="3200" dirty="0" smtClean="0"/>
              <a:t>　</a:t>
            </a:r>
            <a:r>
              <a:rPr lang="ja-JP" altLang="en-US" sz="1200" dirty="0" smtClean="0"/>
              <a:t>広く語って</a:t>
            </a:r>
            <a:endParaRPr lang="en-US" altLang="ja-JP" sz="1200" dirty="0" smtClean="0"/>
          </a:p>
        </p:txBody>
      </p:sp>
      <p:sp>
        <p:nvSpPr>
          <p:cNvPr id="7" name="テキスト ボックス 6"/>
          <p:cNvSpPr txBox="1"/>
          <p:nvPr/>
        </p:nvSpPr>
        <p:spPr>
          <a:xfrm>
            <a:off x="4572000" y="3717032"/>
            <a:ext cx="4176464" cy="769441"/>
          </a:xfrm>
          <a:prstGeom prst="rect">
            <a:avLst/>
          </a:prstGeom>
          <a:solidFill>
            <a:schemeClr val="bg1"/>
          </a:solidFill>
        </p:spPr>
        <p:txBody>
          <a:bodyPr wrap="square" rtlCol="0">
            <a:spAutoFit/>
          </a:bodyPr>
          <a:lstStyle/>
          <a:p>
            <a:pPr>
              <a:buNone/>
            </a:pPr>
            <a:r>
              <a:rPr lang="ja-JP" altLang="en-US" sz="4400" dirty="0" smtClean="0"/>
              <a:t>Ｃｒｏｓｓ</a:t>
            </a:r>
            <a:r>
              <a:rPr lang="en-US" altLang="ja-JP" sz="4400" dirty="0" smtClean="0"/>
              <a:t>Over</a:t>
            </a:r>
            <a:r>
              <a:rPr lang="ja-JP" altLang="en-US" sz="4400" dirty="0" smtClean="0"/>
              <a:t>　</a:t>
            </a:r>
            <a:r>
              <a:rPr lang="ja-JP" altLang="en-US" sz="1200" dirty="0" smtClean="0"/>
              <a:t>盛り上がる。</a:t>
            </a:r>
            <a:endParaRPr lang="en-US" altLang="ja-JP" sz="1200" dirty="0" smtClean="0"/>
          </a:p>
        </p:txBody>
      </p:sp>
      <p:sp>
        <p:nvSpPr>
          <p:cNvPr id="15" name="テキスト ボックス 14"/>
          <p:cNvSpPr txBox="1"/>
          <p:nvPr/>
        </p:nvSpPr>
        <p:spPr>
          <a:xfrm>
            <a:off x="1907704" y="4725144"/>
            <a:ext cx="5544616" cy="461665"/>
          </a:xfrm>
          <a:prstGeom prst="rect">
            <a:avLst/>
          </a:prstGeom>
          <a:noFill/>
        </p:spPr>
        <p:txBody>
          <a:bodyPr wrap="square" rtlCol="0">
            <a:spAutoFit/>
          </a:bodyPr>
          <a:lstStyle/>
          <a:p>
            <a:r>
              <a:rPr kumimoji="1" lang="ja-JP" altLang="en-US" sz="2400" b="1" i="1" dirty="0" smtClean="0"/>
              <a:t>市民による市民のための市民</a:t>
            </a:r>
            <a:r>
              <a:rPr lang="ja-JP" altLang="en-US" sz="2400" b="1" i="1" dirty="0" smtClean="0"/>
              <a:t>のミカタ</a:t>
            </a:r>
            <a:endParaRPr kumimoji="1" lang="ja-JP" altLang="en-US" sz="2400" b="1" i="1" dirty="0"/>
          </a:p>
        </p:txBody>
      </p:sp>
      <p:sp>
        <p:nvSpPr>
          <p:cNvPr id="10" name="テキスト ボックス 9"/>
          <p:cNvSpPr txBox="1"/>
          <p:nvPr/>
        </p:nvSpPr>
        <p:spPr>
          <a:xfrm>
            <a:off x="1907704" y="2132856"/>
            <a:ext cx="6552728" cy="769441"/>
          </a:xfrm>
          <a:prstGeom prst="rect">
            <a:avLst/>
          </a:prstGeom>
          <a:solidFill>
            <a:schemeClr val="bg1"/>
          </a:solidFill>
          <a:effectLst/>
        </p:spPr>
        <p:txBody>
          <a:bodyPr wrap="square" rtlCol="0">
            <a:spAutoFit/>
          </a:bodyPr>
          <a:lstStyle/>
          <a:p>
            <a:pPr>
              <a:buNone/>
            </a:pPr>
            <a:r>
              <a:rPr lang="ja-JP" altLang="en-US" sz="4400" dirty="0" smtClean="0"/>
              <a:t>Ｃｒｏｓｓ</a:t>
            </a:r>
            <a:r>
              <a:rPr lang="en-US" altLang="ja-JP" sz="4400" dirty="0" smtClean="0"/>
              <a:t>Gather</a:t>
            </a:r>
            <a:r>
              <a:rPr lang="ja-JP" altLang="en-US" sz="3200" dirty="0" smtClean="0"/>
              <a:t>　</a:t>
            </a:r>
            <a:r>
              <a:rPr lang="ja-JP" altLang="en-US" sz="1200" dirty="0" smtClean="0"/>
              <a:t>皆で持寄り</a:t>
            </a:r>
            <a:endParaRPr lang="en-US" altLang="ja-JP" sz="3200" dirty="0" smtClean="0"/>
          </a:p>
        </p:txBody>
      </p:sp>
      <p:sp>
        <p:nvSpPr>
          <p:cNvPr id="12" name="テキスト ボックス 11"/>
          <p:cNvSpPr txBox="1"/>
          <p:nvPr/>
        </p:nvSpPr>
        <p:spPr>
          <a:xfrm>
            <a:off x="2915816" y="5157192"/>
            <a:ext cx="3384376" cy="276999"/>
          </a:xfrm>
          <a:prstGeom prst="rect">
            <a:avLst/>
          </a:prstGeom>
          <a:noFill/>
        </p:spPr>
        <p:txBody>
          <a:bodyPr wrap="square" rtlCol="0">
            <a:spAutoFit/>
          </a:bodyPr>
          <a:lstStyle/>
          <a:p>
            <a:r>
              <a:rPr kumimoji="1" lang="ja-JP" altLang="en-US" sz="1200" b="1" i="1" dirty="0" smtClean="0"/>
              <a:t>市民力の向上と真の</a:t>
            </a:r>
            <a:r>
              <a:rPr kumimoji="1" lang="en-US" altLang="ja-JP" sz="1200" b="1" i="1" dirty="0" err="1" smtClean="0"/>
              <a:t>CitizenShip</a:t>
            </a:r>
            <a:r>
              <a:rPr kumimoji="1" lang="ja-JP" altLang="en-US" sz="1200" b="1" i="1" dirty="0" smtClean="0"/>
              <a:t>を目指して！</a:t>
            </a:r>
            <a:endParaRPr kumimoji="1" lang="ja-JP" altLang="en-US" sz="1200" b="1" i="1" dirty="0"/>
          </a:p>
        </p:txBody>
      </p:sp>
      <p:sp>
        <p:nvSpPr>
          <p:cNvPr id="16" name="テキスト ボックス 15"/>
          <p:cNvSpPr txBox="1"/>
          <p:nvPr/>
        </p:nvSpPr>
        <p:spPr>
          <a:xfrm>
            <a:off x="0" y="6457890"/>
            <a:ext cx="9144000" cy="400110"/>
          </a:xfrm>
          <a:prstGeom prst="rect">
            <a:avLst/>
          </a:prstGeom>
          <a:solidFill>
            <a:schemeClr val="accent2">
              <a:lumMod val="75000"/>
            </a:schemeClr>
          </a:solidFill>
        </p:spPr>
        <p:txBody>
          <a:bodyPr wrap="square" rtlCol="0">
            <a:spAutoFit/>
          </a:bodyPr>
          <a:lstStyle/>
          <a:p>
            <a:pPr algn="ctr"/>
            <a:r>
              <a:rPr lang="ja-JP" altLang="en-US" sz="2000" b="1" dirty="0" smtClean="0">
                <a:solidFill>
                  <a:schemeClr val="bg1"/>
                </a:solidFill>
              </a:rPr>
              <a:t>市民のミカタプロジェクト</a:t>
            </a:r>
            <a:endParaRPr kumimoji="1" lang="ja-JP" altLang="en-US" sz="2000" b="1" dirty="0">
              <a:solidFill>
                <a:schemeClr val="bg1"/>
              </a:solidFill>
            </a:endParaRPr>
          </a:p>
        </p:txBody>
      </p:sp>
      <p:pic>
        <p:nvPicPr>
          <p:cNvPr id="44035" name="Picture 3" descr="C:\Users\修一\Documents\XVEW\クリップ\xview200analyzer.png"/>
          <p:cNvPicPr>
            <a:picLocks noChangeAspect="1" noChangeArrowheads="1"/>
          </p:cNvPicPr>
          <p:nvPr/>
        </p:nvPicPr>
        <p:blipFill>
          <a:blip r:embed="rId2" cstate="print"/>
          <a:srcRect/>
          <a:stretch>
            <a:fillRect/>
          </a:stretch>
        </p:blipFill>
        <p:spPr bwMode="auto">
          <a:xfrm>
            <a:off x="971600" y="2780928"/>
            <a:ext cx="1933575" cy="1895475"/>
          </a:xfrm>
          <a:prstGeom prst="rect">
            <a:avLst/>
          </a:prstGeom>
          <a:noFill/>
          <a:effectLst>
            <a:outerShdw blurRad="50800" dist="38100" dir="8100000" algn="tr" rotWithShape="0">
              <a:prstClr val="black">
                <a:alpha val="40000"/>
              </a:prstClr>
            </a:outerShdw>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4341</TotalTime>
  <Words>384</Words>
  <Application>Microsoft Office PowerPoint</Application>
  <PresentationFormat>画面に合わせる (4:3)</PresentationFormat>
  <Paragraphs>210</Paragraphs>
  <Slides>7</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7</vt:i4>
      </vt:variant>
    </vt:vector>
  </HeadingPairs>
  <TitlesOfParts>
    <vt:vector size="9" baseType="lpstr">
      <vt:lpstr>Office テーマ</vt:lpstr>
      <vt:lpstr>ビットマップ イメージ</vt:lpstr>
      <vt:lpstr>スライド 1</vt:lpstr>
      <vt:lpstr>CrossAnalysis　「分析と視覚化」</vt:lpstr>
      <vt:lpstr>CrossGather　「持寄り」</vt:lpstr>
      <vt:lpstr>CrossTalk　「SNS 及び　ブログとの連携」</vt:lpstr>
      <vt:lpstr>スライド 5</vt:lpstr>
      <vt:lpstr> 　　　　　　　　　　　　　　　CrossOver　　　　「市民のミカタプロジェクト」の活動　  　</vt:lpstr>
      <vt:lpstr>数字をメッセージに！</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医療データのXViewによる 利活用について</dc:title>
  <dc:creator>花谷修一</dc:creator>
  <cp:lastModifiedBy>花谷修一</cp:lastModifiedBy>
  <cp:revision>178</cp:revision>
  <dcterms:created xsi:type="dcterms:W3CDTF">2016-02-05T00:41:11Z</dcterms:created>
  <dcterms:modified xsi:type="dcterms:W3CDTF">2016-03-01T23:06:11Z</dcterms:modified>
</cp:coreProperties>
</file>