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3" r:id="rId2"/>
    <p:sldId id="300" r:id="rId3"/>
    <p:sldId id="450" r:id="rId4"/>
    <p:sldId id="451" r:id="rId5"/>
    <p:sldId id="447" r:id="rId6"/>
    <p:sldId id="449" r:id="rId7"/>
    <p:sldId id="442" r:id="rId8"/>
    <p:sldId id="446" r:id="rId9"/>
    <p:sldId id="452" r:id="rId10"/>
    <p:sldId id="309" r:id="rId11"/>
  </p:sldIdLst>
  <p:sldSz cx="9144000" cy="6858000" type="screen4x3"/>
  <p:notesSz cx="6858000" cy="98742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CCFF"/>
    <a:srgbClr val="5B9BD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2" autoAdjust="0"/>
    <p:restoredTop sz="74787" autoAdjust="0"/>
  </p:normalViewPr>
  <p:slideViewPr>
    <p:cSldViewPr snapToGrid="0">
      <p:cViewPr varScale="1">
        <p:scale>
          <a:sx n="71" d="100"/>
          <a:sy n="71" d="100"/>
        </p:scale>
        <p:origin x="1484" y="48"/>
      </p:cViewPr>
      <p:guideLst/>
    </p:cSldViewPr>
  </p:slideViewPr>
  <p:notesTextViewPr>
    <p:cViewPr>
      <p:scale>
        <a:sx n="1" d="1"/>
        <a:sy n="1" d="1"/>
      </p:scale>
      <p:origin x="0" y="0"/>
    </p:cViewPr>
  </p:notesTextViewPr>
  <p:sorterViewPr>
    <p:cViewPr>
      <p:scale>
        <a:sx n="100" d="100"/>
        <a:sy n="100" d="100"/>
      </p:scale>
      <p:origin x="0" y="-153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40635;&#32654;\Desktop\STAT%20DASH\&#24535;&#26408;&#21307;&#30274;&#36027;&#25277;&#20986;20160225(&#40635;&#32654;)_2016022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40635;&#32654;\Desktop\&#20108;&#27425;&#21307;&#30274;&#22287;&#12467;&#12531;&#12506;\&#9734;3_&#12467;&#12500;&#12540;DB_A_2.0.03_2016012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45098870277608"/>
          <c:y val="4.2550635421654048E-2"/>
          <c:w val="0.85367068070032459"/>
          <c:h val="0.78509120441069413"/>
        </c:manualLayout>
      </c:layout>
      <c:bubbleChart>
        <c:varyColors val="0"/>
        <c:ser>
          <c:idx val="0"/>
          <c:order val="0"/>
          <c:tx>
            <c:strRef>
              <c:f>'バブルチャート (3)'!$O$54</c:f>
              <c:strCache>
                <c:ptCount val="1"/>
                <c:pt idx="0">
                  <c:v>人数</c:v>
                </c:pt>
              </c:strCache>
            </c:strRef>
          </c:tx>
          <c:spPr>
            <a:solidFill>
              <a:schemeClr val="accent1">
                <a:alpha val="75000"/>
              </a:schemeClr>
            </a:solidFill>
            <a:ln>
              <a:noFill/>
            </a:ln>
            <a:effectLst/>
          </c:spPr>
          <c:invertIfNegative val="0"/>
          <c:dLbls>
            <c:dLbl>
              <c:idx val="0"/>
              <c:tx>
                <c:rich>
                  <a:bodyPr/>
                  <a:lstStyle/>
                  <a:p>
                    <a:fld id="{8873569C-F645-457C-93D8-358A0CB6E939}" type="CELLRANGE">
                      <a:rPr lang="ja-JP" altLang="en-US"/>
                      <a:pPr/>
                      <a:t>[CELLRANGE]</a:t>
                    </a:fld>
                    <a:endParaRPr lang="ja-JP" alt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
              <c:tx>
                <c:rich>
                  <a:bodyPr/>
                  <a:lstStyle/>
                  <a:p>
                    <a:fld id="{F7C23D82-46A2-4E1B-A704-B53D68CC0FDB}" type="CELLRANGE">
                      <a:rPr lang="ja-JP" altLang="en-US"/>
                      <a:pPr/>
                      <a:t>[CELLRANGE]</a:t>
                    </a:fld>
                    <a:endParaRPr lang="ja-JP" alt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2"/>
              <c:tx>
                <c:rich>
                  <a:bodyPr/>
                  <a:lstStyle/>
                  <a:p>
                    <a:fld id="{DB5C791D-25CC-41D6-A9E4-0671D48453BE}" type="CELLRANGE">
                      <a:rPr lang="ja-JP" altLang="en-US"/>
                      <a:pPr/>
                      <a:t>[CELLRANGE]</a:t>
                    </a:fld>
                    <a:endParaRPr lang="ja-JP" alt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3"/>
              <c:layout>
                <c:manualLayout>
                  <c:x val="3.4110236220472441E-2"/>
                  <c:y val="-0.18518518518518526"/>
                </c:manualLayout>
              </c:layout>
              <c:tx>
                <c:rich>
                  <a:bodyPr/>
                  <a:lstStyle/>
                  <a:p>
                    <a:fld id="{D2E8C4BA-00E3-4958-AA51-2006D29B8320}" type="CELLRANGE">
                      <a:rPr lang="ja-JP" altLang="en-US"/>
                      <a:pPr/>
                      <a:t>[CELLRANGE]</a:t>
                    </a:fld>
                    <a:endParaRPr lang="ja-JP" alt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4"/>
              <c:layout>
                <c:manualLayout>
                  <c:x val="-2.3317804024496951E-2"/>
                  <c:y val="-0.12962962962962954"/>
                </c:manualLayout>
              </c:layout>
              <c:tx>
                <c:rich>
                  <a:bodyPr/>
                  <a:lstStyle/>
                  <a:p>
                    <a:fld id="{1C1E2141-236D-4CD9-BD40-CA13EE163EC7}" type="CELLRANGE">
                      <a:rPr lang="zh-TW" altLang="en-US" sz="1200">
                        <a:latin typeface="HGP創英角ｺﾞｼｯｸUB" panose="020B0900000000000000" pitchFamily="50" charset="-128"/>
                        <a:ea typeface="HGP創英角ｺﾞｼｯｸUB" panose="020B0900000000000000" pitchFamily="50" charset="-128"/>
                      </a:rPr>
                      <a:pPr/>
                      <a:t>[CELLRANGE]</a:t>
                    </a:fld>
                    <a:endParaRPr lang="ja-JP" alt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5"/>
              <c:tx>
                <c:rich>
                  <a:bodyPr/>
                  <a:lstStyle/>
                  <a:p>
                    <a:fld id="{02A17281-DE3D-4531-9B13-B2A463A1E968}" type="CELLRANGE">
                      <a:rPr lang="ja-JP" altLang="en-US"/>
                      <a:pPr/>
                      <a:t>[CELLRANGE]</a:t>
                    </a:fld>
                    <a:endParaRPr lang="ja-JP" alt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6"/>
              <c:layout>
                <c:manualLayout>
                  <c:x val="-0.22681080489938757"/>
                  <c:y val="-7.8703703703703706E-2"/>
                </c:manualLayout>
              </c:layout>
              <c:tx>
                <c:rich>
                  <a:bodyPr/>
                  <a:lstStyle/>
                  <a:p>
                    <a:fld id="{EE716F47-FFBF-4886-B0BB-65BAD22067E7}" type="CELLRANGE">
                      <a:rPr lang="ja-JP" altLang="en-US"/>
                      <a:pPr/>
                      <a:t>[CELLRANGE]</a:t>
                    </a:fld>
                    <a:endParaRPr lang="ja-JP" alt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7"/>
              <c:layout>
                <c:manualLayout>
                  <c:x val="-0.13770122484689415"/>
                  <c:y val="8.3333333333333329E-2"/>
                </c:manualLayout>
              </c:layout>
              <c:tx>
                <c:rich>
                  <a:bodyPr/>
                  <a:lstStyle/>
                  <a:p>
                    <a:fld id="{21F5A1B3-A600-484A-A17A-D909A04AA356}" type="CELLRANGE">
                      <a:rPr lang="ja-JP" altLang="en-US"/>
                      <a:pPr/>
                      <a:t>[CELLRANGE]</a:t>
                    </a:fld>
                    <a:endParaRPr lang="ja-JP" alt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8"/>
              <c:layout>
                <c:manualLayout>
                  <c:x val="-0.3349214785651794"/>
                  <c:y val="7.870370370370354E-2"/>
                </c:manualLayout>
              </c:layout>
              <c:tx>
                <c:rich>
                  <a:bodyPr/>
                  <a:lstStyle/>
                  <a:p>
                    <a:fld id="{5290A61E-008E-497A-AF87-F9CD1B60B006}" type="CELLRANGE">
                      <a:rPr lang="ja-JP" altLang="en-US"/>
                      <a:pPr/>
                      <a:t>[CELLRANGE]</a:t>
                    </a:fld>
                    <a:endParaRPr lang="ja-JP" alt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9"/>
              <c:layout>
                <c:manualLayout>
                  <c:x val="1.8213473315835418E-2"/>
                  <c:y val="-3.7037037037037125E-2"/>
                </c:manualLayout>
              </c:layout>
              <c:tx>
                <c:rich>
                  <a:bodyPr/>
                  <a:lstStyle/>
                  <a:p>
                    <a:fld id="{31993E15-83FA-46D0-949D-E9732169C488}" type="CELLRANGE">
                      <a:rPr lang="ja-JP" altLang="en-US"/>
                      <a:pPr/>
                      <a:t>[CELLRANGE]</a:t>
                    </a:fld>
                    <a:endParaRPr lang="ja-JP" alt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0"/>
              <c:layout>
                <c:manualLayout>
                  <c:x val="-0.12683740104915373"/>
                  <c:y val="-2.3148148148148147E-2"/>
                </c:manualLayout>
              </c:layout>
              <c:tx>
                <c:rich>
                  <a:bodyPr/>
                  <a:lstStyle/>
                  <a:p>
                    <a:fld id="{86BC83AC-D32E-4FD6-BEC9-AE224B08BE00}" type="CELLRANGE">
                      <a:rPr lang="zh-TW" altLang="en-US" sz="1200">
                        <a:latin typeface="HGP創英角ｺﾞｼｯｸUB" panose="020B0900000000000000" pitchFamily="50" charset="-128"/>
                        <a:ea typeface="HGP創英角ｺﾞｼｯｸUB" panose="020B0900000000000000" pitchFamily="50" charset="-128"/>
                      </a:rPr>
                      <a:pPr/>
                      <a:t>[CELLRANGE]</a:t>
                    </a:fld>
                    <a:endParaRPr lang="ja-JP" altLang="en-US"/>
                  </a:p>
                </c:rich>
              </c:tx>
              <c:dLblPos val="r"/>
              <c:showLegendKey val="0"/>
              <c:showVal val="0"/>
              <c:showCatName val="0"/>
              <c:showSerName val="0"/>
              <c:showPercent val="0"/>
              <c:showBubbleSize val="0"/>
              <c:extLst>
                <c:ext xmlns:c15="http://schemas.microsoft.com/office/drawing/2012/chart" uri="{CE6537A1-D6FC-4f65-9D91-7224C49458BB}">
                  <c15:layout>
                    <c:manualLayout>
                      <c:w val="0.21673851729841626"/>
                      <c:h val="9.6544596436267172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HGP創英角ｺﾞｼｯｸUB" panose="020B0900000000000000" pitchFamily="50" charset="-128"/>
                    <a:ea typeface="HGP創英角ｺﾞｼｯｸUB" panose="020B0900000000000000" pitchFamily="50" charset="-128"/>
                    <a:cs typeface="+mn-cs"/>
                  </a:defRPr>
                </a:pPr>
                <a:endParaRPr lang="ja-JP"/>
              </a:p>
            </c:txPr>
            <c:dLblPos val="ct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'バブルチャート (3)'!$N$55:$N$65</c:f>
              <c:numCache>
                <c:formatCode>0_);[Red]\(0\)</c:formatCode>
                <c:ptCount val="11"/>
                <c:pt idx="0">
                  <c:v>61.7</c:v>
                </c:pt>
                <c:pt idx="1">
                  <c:v>64.8</c:v>
                </c:pt>
                <c:pt idx="2">
                  <c:v>61.7</c:v>
                </c:pt>
                <c:pt idx="3">
                  <c:v>64.8</c:v>
                </c:pt>
                <c:pt idx="4">
                  <c:v>66</c:v>
                </c:pt>
                <c:pt idx="5">
                  <c:v>61.7</c:v>
                </c:pt>
                <c:pt idx="6">
                  <c:v>64.599999999999994</c:v>
                </c:pt>
                <c:pt idx="7">
                  <c:v>65.599999999999994</c:v>
                </c:pt>
                <c:pt idx="8">
                  <c:v>65.2</c:v>
                </c:pt>
                <c:pt idx="9">
                  <c:v>66.400000000000006</c:v>
                </c:pt>
                <c:pt idx="10">
                  <c:v>69.3</c:v>
                </c:pt>
              </c:numCache>
            </c:numRef>
          </c:xVal>
          <c:yVal>
            <c:numRef>
              <c:f>'バブルチャート (3)'!$O$55:$O$65</c:f>
              <c:numCache>
                <c:formatCode>General</c:formatCode>
                <c:ptCount val="11"/>
                <c:pt idx="0">
                  <c:v>115</c:v>
                </c:pt>
                <c:pt idx="1">
                  <c:v>74</c:v>
                </c:pt>
                <c:pt idx="2">
                  <c:v>48</c:v>
                </c:pt>
                <c:pt idx="3">
                  <c:v>43</c:v>
                </c:pt>
                <c:pt idx="4">
                  <c:v>37</c:v>
                </c:pt>
                <c:pt idx="5">
                  <c:v>36</c:v>
                </c:pt>
                <c:pt idx="6">
                  <c:v>30</c:v>
                </c:pt>
                <c:pt idx="7">
                  <c:v>28</c:v>
                </c:pt>
                <c:pt idx="8">
                  <c:v>27</c:v>
                </c:pt>
                <c:pt idx="9">
                  <c:v>25</c:v>
                </c:pt>
                <c:pt idx="10">
                  <c:v>7</c:v>
                </c:pt>
              </c:numCache>
            </c:numRef>
          </c:yVal>
          <c:bubbleSize>
            <c:numRef>
              <c:f>'バブルチャート (3)'!$P$55:$P$65</c:f>
              <c:numCache>
                <c:formatCode>#,##0_);[Red]\(#,##0\)</c:formatCode>
                <c:ptCount val="11"/>
                <c:pt idx="0">
                  <c:v>254918</c:v>
                </c:pt>
                <c:pt idx="1">
                  <c:v>253438</c:v>
                </c:pt>
                <c:pt idx="2">
                  <c:v>241310</c:v>
                </c:pt>
                <c:pt idx="3">
                  <c:v>266494</c:v>
                </c:pt>
                <c:pt idx="4">
                  <c:v>247473</c:v>
                </c:pt>
                <c:pt idx="5">
                  <c:v>241310</c:v>
                </c:pt>
                <c:pt idx="6">
                  <c:v>238067</c:v>
                </c:pt>
                <c:pt idx="7">
                  <c:v>229240</c:v>
                </c:pt>
                <c:pt idx="8">
                  <c:v>291668</c:v>
                </c:pt>
                <c:pt idx="9">
                  <c:v>260032</c:v>
                </c:pt>
                <c:pt idx="10">
                  <c:v>242692</c:v>
                </c:pt>
              </c:numCache>
            </c:numRef>
          </c:bubbleSize>
          <c:bubble3D val="1"/>
          <c:extLst>
            <c:ext xmlns:c15="http://schemas.microsoft.com/office/drawing/2012/chart" uri="{02D57815-91ED-43cb-92C2-25804820EDAC}">
              <c15:datalabelsRange>
                <c15:f>'バブルチャート (3)'!$M$55:$M$65</c15:f>
                <c15:dlblRangeCache>
                  <c:ptCount val="11"/>
                  <c:pt idx="0">
                    <c:v>糖尿病</c:v>
                  </c:pt>
                  <c:pt idx="1">
                    <c:v>慢性腎不全</c:v>
                  </c:pt>
                  <c:pt idx="2">
                    <c:v>高脂血症</c:v>
                  </c:pt>
                  <c:pt idx="3">
                    <c:v>心不全</c:v>
                  </c:pt>
                  <c:pt idx="4">
                    <c:v>閉塞性動脈硬化症</c:v>
                  </c:pt>
                  <c:pt idx="5">
                    <c:v>狭心症</c:v>
                  </c:pt>
                  <c:pt idx="6">
                    <c:v>高コレステロール血症</c:v>
                  </c:pt>
                  <c:pt idx="7">
                    <c:v>抹消神経障害</c:v>
                  </c:pt>
                  <c:pt idx="8">
                    <c:v>うっ血性心不全</c:v>
                  </c:pt>
                  <c:pt idx="9">
                    <c:v>透析困難症</c:v>
                  </c:pt>
                  <c:pt idx="10">
                    <c:v>下肢閉塞性動脈硬化症</c:v>
                  </c:pt>
                </c15:dlblRangeCache>
              </c15:datalabelsRange>
            </c:ext>
          </c:extLst>
        </c:ser>
        <c:dLbls>
          <c:showLegendKey val="0"/>
          <c:showVal val="0"/>
          <c:showCatName val="0"/>
          <c:showSerName val="0"/>
          <c:showPercent val="0"/>
          <c:showBubbleSize val="0"/>
        </c:dLbls>
        <c:bubbleScale val="100"/>
        <c:showNegBubbles val="0"/>
        <c:axId val="295019448"/>
        <c:axId val="295022192"/>
      </c:bubbleChart>
      <c:valAx>
        <c:axId val="295019448"/>
        <c:scaling>
          <c:orientation val="minMax"/>
        </c:scaling>
        <c:delete val="0"/>
        <c:axPos val="b"/>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ja-JP" altLang="en-US" sz="2000" dirty="0"/>
                  <a:t>平均年齢　</a:t>
                </a:r>
                <a:r>
                  <a:rPr lang="en-US" altLang="ja-JP" sz="2000" dirty="0"/>
                  <a:t>[</a:t>
                </a:r>
                <a:r>
                  <a:rPr lang="ja-JP" altLang="en-US" sz="2000" dirty="0"/>
                  <a:t>歳</a:t>
                </a:r>
                <a:r>
                  <a:rPr lang="en-US" altLang="ja-JP" sz="2000" dirty="0"/>
                  <a:t>]</a:t>
                </a:r>
                <a:endParaRPr lang="ja-JP" altLang="en-US" sz="2000" dirty="0"/>
              </a:p>
            </c:rich>
          </c:tx>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in"/>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295022192"/>
        <c:crosses val="autoZero"/>
        <c:crossBetween val="midCat"/>
      </c:valAx>
      <c:valAx>
        <c:axId val="295022192"/>
        <c:scaling>
          <c:orientation val="minMax"/>
          <c:min val="0"/>
        </c:scaling>
        <c:delete val="0"/>
        <c:axPos val="l"/>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ja-JP" altLang="en-US" sz="2000" dirty="0"/>
                  <a:t>人数　</a:t>
                </a:r>
                <a:r>
                  <a:rPr lang="en-US" altLang="ja-JP" sz="2000" dirty="0"/>
                  <a:t>[</a:t>
                </a:r>
                <a:r>
                  <a:rPr lang="ja-JP" altLang="en-US" sz="2000" dirty="0"/>
                  <a:t>人</a:t>
                </a:r>
                <a:r>
                  <a:rPr lang="en-US" altLang="ja-JP" sz="2000" dirty="0"/>
                  <a:t>]</a:t>
                </a:r>
                <a:endParaRPr lang="ja-JP" altLang="en-US" sz="2000" dirty="0"/>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in"/>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295019448"/>
        <c:crosses val="autoZero"/>
        <c:crossBetween val="midCat"/>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糖尿病データ割合!$K$1</c:f>
              <c:strCache>
                <c:ptCount val="1"/>
                <c:pt idx="0">
                  <c:v>医療費</c:v>
                </c:pt>
              </c:strCache>
            </c:strRef>
          </c:tx>
          <c:spPr>
            <a:ln w="25400" cap="rnd">
              <a:noFill/>
              <a:round/>
            </a:ln>
            <a:effectLst/>
          </c:spPr>
          <c:marker>
            <c:symbol val="diamond"/>
            <c:size val="6"/>
            <c:spPr>
              <a:solidFill>
                <a:schemeClr val="accent1"/>
              </a:solidFill>
              <a:ln w="34925">
                <a:solidFill>
                  <a:schemeClr val="accent1"/>
                </a:solidFill>
                <a:round/>
              </a:ln>
              <a:effectLst/>
            </c:spPr>
          </c:marker>
          <c:xVal>
            <c:numRef>
              <c:f>糖尿病データ割合!$I$2:$I$345</c:f>
              <c:numCache>
                <c:formatCode>0.00%</c:formatCode>
                <c:ptCount val="344"/>
                <c:pt idx="0">
                  <c:v>1.6669772063846967E-3</c:v>
                </c:pt>
                <c:pt idx="1">
                  <c:v>1.3697587702610151E-3</c:v>
                </c:pt>
                <c:pt idx="2">
                  <c:v>2.1189536752886161E-3</c:v>
                </c:pt>
                <c:pt idx="3">
                  <c:v>9.8021720178727398E-4</c:v>
                </c:pt>
                <c:pt idx="4">
                  <c:v>1.66566497810595E-3</c:v>
                </c:pt>
                <c:pt idx="5">
                  <c:v>1.5779114390332405E-3</c:v>
                </c:pt>
                <c:pt idx="6">
                  <c:v>1.811869006084509E-3</c:v>
                </c:pt>
                <c:pt idx="7">
                  <c:v>1.7083963479527251E-3</c:v>
                </c:pt>
                <c:pt idx="8">
                  <c:v>1.6980387652261637E-3</c:v>
                </c:pt>
                <c:pt idx="9">
                  <c:v>1.953179238908071E-3</c:v>
                </c:pt>
                <c:pt idx="10">
                  <c:v>1.2479919278819984E-3</c:v>
                </c:pt>
                <c:pt idx="11">
                  <c:v>1.4284084653040576E-3</c:v>
                </c:pt>
                <c:pt idx="12">
                  <c:v>1.4658662571548234E-3</c:v>
                </c:pt>
                <c:pt idx="13">
                  <c:v>1.4289168810041988E-3</c:v>
                </c:pt>
                <c:pt idx="14">
                  <c:v>1.2011042988777742E-3</c:v>
                </c:pt>
                <c:pt idx="15">
                  <c:v>1.0315105270594885E-3</c:v>
                </c:pt>
                <c:pt idx="16">
                  <c:v>1.1426957347918753E-3</c:v>
                </c:pt>
                <c:pt idx="17">
                  <c:v>1.3097405403989469E-3</c:v>
                </c:pt>
                <c:pt idx="18">
                  <c:v>1.0441856929348215E-3</c:v>
                </c:pt>
                <c:pt idx="19">
                  <c:v>1.3221737020863659E-3</c:v>
                </c:pt>
                <c:pt idx="20">
                  <c:v>1.179113554841192E-3</c:v>
                </c:pt>
                <c:pt idx="21">
                  <c:v>1.437732116773978E-3</c:v>
                </c:pt>
                <c:pt idx="22">
                  <c:v>1.3535470983706752E-3</c:v>
                </c:pt>
                <c:pt idx="23">
                  <c:v>1.4963528320090457E-3</c:v>
                </c:pt>
                <c:pt idx="24">
                  <c:v>1.8843391254163278E-3</c:v>
                </c:pt>
                <c:pt idx="25">
                  <c:v>1.3876493763740449E-3</c:v>
                </c:pt>
                <c:pt idx="26">
                  <c:v>1.4960461637101945E-3</c:v>
                </c:pt>
                <c:pt idx="27">
                  <c:v>9.2588940396388616E-4</c:v>
                </c:pt>
                <c:pt idx="28">
                  <c:v>1.1973502119223111E-3</c:v>
                </c:pt>
                <c:pt idx="29">
                  <c:v>9.4987630342168133E-4</c:v>
                </c:pt>
                <c:pt idx="30">
                  <c:v>1.7133990749115724E-3</c:v>
                </c:pt>
                <c:pt idx="31">
                  <c:v>1.5521095874805985E-3</c:v>
                </c:pt>
                <c:pt idx="32">
                  <c:v>2.1877848678213308E-3</c:v>
                </c:pt>
                <c:pt idx="33">
                  <c:v>1.3593112822836431E-3</c:v>
                </c:pt>
                <c:pt idx="34">
                  <c:v>1.1839052875769938E-3</c:v>
                </c:pt>
                <c:pt idx="35">
                  <c:v>1.4355251216896295E-3</c:v>
                </c:pt>
                <c:pt idx="36">
                  <c:v>9.4730480893297545E-4</c:v>
                </c:pt>
                <c:pt idx="37">
                  <c:v>7.0934931796432182E-4</c:v>
                </c:pt>
                <c:pt idx="38">
                  <c:v>1.1969718711610277E-3</c:v>
                </c:pt>
                <c:pt idx="39">
                  <c:v>1.3481978145816341E-3</c:v>
                </c:pt>
                <c:pt idx="40">
                  <c:v>1.5986875695763896E-3</c:v>
                </c:pt>
                <c:pt idx="41">
                  <c:v>1.2783146699391521E-3</c:v>
                </c:pt>
                <c:pt idx="42">
                  <c:v>1.266272715155285E-3</c:v>
                </c:pt>
                <c:pt idx="43">
                  <c:v>1.2614552147357191E-3</c:v>
                </c:pt>
                <c:pt idx="44">
                  <c:v>1.6759330690856854E-3</c:v>
                </c:pt>
                <c:pt idx="45">
                  <c:v>1.6625699605139635E-3</c:v>
                </c:pt>
                <c:pt idx="46">
                  <c:v>1.5960637205566907E-3</c:v>
                </c:pt>
                <c:pt idx="47">
                  <c:v>1.2479968232808134E-3</c:v>
                </c:pt>
                <c:pt idx="48">
                  <c:v>1.2139002223709033E-3</c:v>
                </c:pt>
                <c:pt idx="49">
                  <c:v>1.3757278905110356E-3</c:v>
                </c:pt>
                <c:pt idx="50">
                  <c:v>1.2775949495349994E-3</c:v>
                </c:pt>
                <c:pt idx="51">
                  <c:v>1.3972795545024019E-3</c:v>
                </c:pt>
                <c:pt idx="52">
                  <c:v>9.1337245679084373E-4</c:v>
                </c:pt>
                <c:pt idx="53">
                  <c:v>1.013149190296242E-3</c:v>
                </c:pt>
                <c:pt idx="54">
                  <c:v>7.3942324986510518E-4</c:v>
                </c:pt>
                <c:pt idx="55">
                  <c:v>1.1219190157641069E-3</c:v>
                </c:pt>
                <c:pt idx="56">
                  <c:v>9.0322148998093197E-4</c:v>
                </c:pt>
                <c:pt idx="57">
                  <c:v>9.5942842561878025E-4</c:v>
                </c:pt>
                <c:pt idx="58">
                  <c:v>1.311910334288778E-3</c:v>
                </c:pt>
                <c:pt idx="59">
                  <c:v>9.5835878425342802E-4</c:v>
                </c:pt>
                <c:pt idx="60">
                  <c:v>9.6617644889590375E-4</c:v>
                </c:pt>
                <c:pt idx="61">
                  <c:v>1.0533736316271382E-3</c:v>
                </c:pt>
                <c:pt idx="62">
                  <c:v>8.775417369595507E-4</c:v>
                </c:pt>
                <c:pt idx="63">
                  <c:v>8.0874947113026478E-4</c:v>
                </c:pt>
                <c:pt idx="64">
                  <c:v>7.5530796526199933E-4</c:v>
                </c:pt>
                <c:pt idx="65">
                  <c:v>7.8281602768341316E-4</c:v>
                </c:pt>
                <c:pt idx="66">
                  <c:v>9.7894005174917306E-4</c:v>
                </c:pt>
                <c:pt idx="67">
                  <c:v>8.4958139971737549E-4</c:v>
                </c:pt>
                <c:pt idx="68">
                  <c:v>8.9043796827496726E-4</c:v>
                </c:pt>
                <c:pt idx="69">
                  <c:v>1.2566918842838112E-3</c:v>
                </c:pt>
                <c:pt idx="70">
                  <c:v>9.080044599042589E-4</c:v>
                </c:pt>
                <c:pt idx="71">
                  <c:v>7.7383197293933044E-4</c:v>
                </c:pt>
                <c:pt idx="72">
                  <c:v>8.7795211398326877E-4</c:v>
                </c:pt>
                <c:pt idx="73">
                  <c:v>1.0370622853806853E-3</c:v>
                </c:pt>
                <c:pt idx="74">
                  <c:v>7.5523595981086776E-4</c:v>
                </c:pt>
                <c:pt idx="75">
                  <c:v>8.8348416551220109E-4</c:v>
                </c:pt>
                <c:pt idx="76">
                  <c:v>9.361622454276985E-4</c:v>
                </c:pt>
                <c:pt idx="77">
                  <c:v>8.5156282718858623E-4</c:v>
                </c:pt>
                <c:pt idx="78">
                  <c:v>7.5303160136065022E-4</c:v>
                </c:pt>
                <c:pt idx="79">
                  <c:v>9.982163020177061E-4</c:v>
                </c:pt>
                <c:pt idx="80">
                  <c:v>1.0445682451253482E-3</c:v>
                </c:pt>
                <c:pt idx="81">
                  <c:v>6.8230939258121317E-4</c:v>
                </c:pt>
                <c:pt idx="82">
                  <c:v>1.2154167842721613E-3</c:v>
                </c:pt>
                <c:pt idx="83">
                  <c:v>9.8816941615657004E-4</c:v>
                </c:pt>
                <c:pt idx="84">
                  <c:v>6.0707299556797035E-4</c:v>
                </c:pt>
                <c:pt idx="85">
                  <c:v>5.9423648583035852E-4</c:v>
                </c:pt>
                <c:pt idx="86">
                  <c:v>6.9040639180383868E-4</c:v>
                </c:pt>
                <c:pt idx="87">
                  <c:v>6.094398552396285E-4</c:v>
                </c:pt>
                <c:pt idx="88">
                  <c:v>7.5142828013548366E-4</c:v>
                </c:pt>
                <c:pt idx="89">
                  <c:v>7.7551377787784409E-4</c:v>
                </c:pt>
                <c:pt idx="90">
                  <c:v>7.4948164023613112E-4</c:v>
                </c:pt>
                <c:pt idx="91">
                  <c:v>8.0217269003834957E-4</c:v>
                </c:pt>
                <c:pt idx="92">
                  <c:v>9.4156552492278016E-4</c:v>
                </c:pt>
                <c:pt idx="93">
                  <c:v>1.3859885794541052E-3</c:v>
                </c:pt>
                <c:pt idx="94">
                  <c:v>6.5817588580804345E-4</c:v>
                </c:pt>
                <c:pt idx="95">
                  <c:v>5.8596491228070174E-4</c:v>
                </c:pt>
                <c:pt idx="96">
                  <c:v>6.28185170806007E-4</c:v>
                </c:pt>
                <c:pt idx="97">
                  <c:v>6.5012860622647183E-4</c:v>
                </c:pt>
                <c:pt idx="98">
                  <c:v>1.0715787927546585E-3</c:v>
                </c:pt>
                <c:pt idx="99">
                  <c:v>8.9648459386830904E-4</c:v>
                </c:pt>
                <c:pt idx="100">
                  <c:v>1.6677687164793182E-3</c:v>
                </c:pt>
                <c:pt idx="101">
                  <c:v>7.1579771678882134E-4</c:v>
                </c:pt>
                <c:pt idx="102">
                  <c:v>7.0965993381262127E-4</c:v>
                </c:pt>
                <c:pt idx="103">
                  <c:v>6.758522734772864E-4</c:v>
                </c:pt>
                <c:pt idx="104">
                  <c:v>6.2153163152053274E-4</c:v>
                </c:pt>
                <c:pt idx="105">
                  <c:v>5.622388811520341E-4</c:v>
                </c:pt>
                <c:pt idx="106">
                  <c:v>6.299196726433445E-4</c:v>
                </c:pt>
                <c:pt idx="107">
                  <c:v>6.4897952643189454E-4</c:v>
                </c:pt>
                <c:pt idx="108">
                  <c:v>8.8692763452864201E-4</c:v>
                </c:pt>
                <c:pt idx="109">
                  <c:v>7.0996517206384354E-4</c:v>
                </c:pt>
                <c:pt idx="110">
                  <c:v>9.4748411384969113E-4</c:v>
                </c:pt>
                <c:pt idx="111">
                  <c:v>6.3962805769332369E-4</c:v>
                </c:pt>
                <c:pt idx="112">
                  <c:v>5.7700164991282598E-4</c:v>
                </c:pt>
                <c:pt idx="113">
                  <c:v>4.9125378549982575E-4</c:v>
                </c:pt>
                <c:pt idx="114">
                  <c:v>6.9116856955587949E-4</c:v>
                </c:pt>
                <c:pt idx="115">
                  <c:v>8.9879561387740429E-4</c:v>
                </c:pt>
                <c:pt idx="116">
                  <c:v>4.6895263512521101E-4</c:v>
                </c:pt>
                <c:pt idx="117">
                  <c:v>6.5073067501140135E-4</c:v>
                </c:pt>
                <c:pt idx="118">
                  <c:v>6.2112737918177069E-4</c:v>
                </c:pt>
                <c:pt idx="119">
                  <c:v>4.0729372828630554E-4</c:v>
                </c:pt>
                <c:pt idx="120">
                  <c:v>5.5824861883015532E-4</c:v>
                </c:pt>
                <c:pt idx="121">
                  <c:v>8.1004399918585795E-4</c:v>
                </c:pt>
                <c:pt idx="122">
                  <c:v>5.5169624933204314E-4</c:v>
                </c:pt>
                <c:pt idx="123">
                  <c:v>6.3244510679239321E-4</c:v>
                </c:pt>
                <c:pt idx="124">
                  <c:v>4.4366842225784293E-4</c:v>
                </c:pt>
                <c:pt idx="126">
                  <c:v>9.3580020665587902E-4</c:v>
                </c:pt>
                <c:pt idx="127">
                  <c:v>1.070220101010561E-3</c:v>
                </c:pt>
                <c:pt idx="128">
                  <c:v>8.8186280549089281E-4</c:v>
                </c:pt>
                <c:pt idx="129">
                  <c:v>7.0972320794889996E-4</c:v>
                </c:pt>
                <c:pt idx="130">
                  <c:v>8.527251969724732E-4</c:v>
                </c:pt>
                <c:pt idx="131">
                  <c:v>1.1473079401937167E-3</c:v>
                </c:pt>
                <c:pt idx="132">
                  <c:v>1.0834047474726361E-3</c:v>
                </c:pt>
                <c:pt idx="133">
                  <c:v>1.7376887145886142E-3</c:v>
                </c:pt>
                <c:pt idx="134">
                  <c:v>1.5120177995048729E-3</c:v>
                </c:pt>
                <c:pt idx="135">
                  <c:v>1.0550620341044867E-3</c:v>
                </c:pt>
                <c:pt idx="136">
                  <c:v>1.0921820303383897E-3</c:v>
                </c:pt>
                <c:pt idx="137">
                  <c:v>8.516824399233486E-4</c:v>
                </c:pt>
                <c:pt idx="138">
                  <c:v>1.1354599463314437E-3</c:v>
                </c:pt>
                <c:pt idx="139">
                  <c:v>6.6231300719141954E-4</c:v>
                </c:pt>
                <c:pt idx="140">
                  <c:v>1.2871432774345397E-3</c:v>
                </c:pt>
                <c:pt idx="141">
                  <c:v>1.895093959553659E-3</c:v>
                </c:pt>
                <c:pt idx="142">
                  <c:v>1.0456060117459665E-3</c:v>
                </c:pt>
                <c:pt idx="143">
                  <c:v>1.2015076452096055E-3</c:v>
                </c:pt>
                <c:pt idx="144">
                  <c:v>1.2105585863191159E-3</c:v>
                </c:pt>
                <c:pt idx="145">
                  <c:v>1.0316084839481719E-3</c:v>
                </c:pt>
                <c:pt idx="146">
                  <c:v>8.6946612247654339E-4</c:v>
                </c:pt>
                <c:pt idx="147">
                  <c:v>9.6965064265896604E-4</c:v>
                </c:pt>
                <c:pt idx="148">
                  <c:v>1.5996697456009082E-3</c:v>
                </c:pt>
                <c:pt idx="149">
                  <c:v>9.9053720837109327E-4</c:v>
                </c:pt>
                <c:pt idx="150">
                  <c:v>5.8954539499541465E-4</c:v>
                </c:pt>
                <c:pt idx="151">
                  <c:v>1.0511597465316686E-3</c:v>
                </c:pt>
                <c:pt idx="152">
                  <c:v>8.2977425259304449E-4</c:v>
                </c:pt>
                <c:pt idx="153">
                  <c:v>8.4557935315805505E-4</c:v>
                </c:pt>
                <c:pt idx="154">
                  <c:v>1.1327166320558807E-3</c:v>
                </c:pt>
                <c:pt idx="155">
                  <c:v>6.4428838348044588E-4</c:v>
                </c:pt>
                <c:pt idx="156">
                  <c:v>6.1796225783894421E-4</c:v>
                </c:pt>
                <c:pt idx="157">
                  <c:v>1.0056026432983766E-3</c:v>
                </c:pt>
                <c:pt idx="158">
                  <c:v>8.7504690973124334E-4</c:v>
                </c:pt>
                <c:pt idx="159">
                  <c:v>6.6050198150594452E-4</c:v>
                </c:pt>
                <c:pt idx="160">
                  <c:v>8.8784763197291637E-4</c:v>
                </c:pt>
                <c:pt idx="161">
                  <c:v>8.3891527994576923E-4</c:v>
                </c:pt>
                <c:pt idx="162">
                  <c:v>1.0534019917923516E-3</c:v>
                </c:pt>
                <c:pt idx="163">
                  <c:v>1.0342301449358634E-3</c:v>
                </c:pt>
                <c:pt idx="164">
                  <c:v>1.0982314030699694E-3</c:v>
                </c:pt>
                <c:pt idx="165">
                  <c:v>1.329480552955381E-3</c:v>
                </c:pt>
                <c:pt idx="166">
                  <c:v>1.3777825805057272E-3</c:v>
                </c:pt>
                <c:pt idx="167">
                  <c:v>9.4883986137137802E-4</c:v>
                </c:pt>
                <c:pt idx="168">
                  <c:v>9.5588921010911123E-4</c:v>
                </c:pt>
                <c:pt idx="169">
                  <c:v>9.1036404788068085E-4</c:v>
                </c:pt>
                <c:pt idx="170">
                  <c:v>1.026272577996716E-3</c:v>
                </c:pt>
                <c:pt idx="171">
                  <c:v>1.0105942548990468E-3</c:v>
                </c:pt>
                <c:pt idx="172">
                  <c:v>1.0987568715859846E-3</c:v>
                </c:pt>
                <c:pt idx="173">
                  <c:v>7.6461177069244411E-4</c:v>
                </c:pt>
                <c:pt idx="174">
                  <c:v>5.9156238870478018E-4</c:v>
                </c:pt>
                <c:pt idx="175">
                  <c:v>4.3899513395534613E-4</c:v>
                </c:pt>
                <c:pt idx="176">
                  <c:v>6.2660037856202802E-4</c:v>
                </c:pt>
                <c:pt idx="177">
                  <c:v>7.8057039890642478E-4</c:v>
                </c:pt>
                <c:pt idx="178">
                  <c:v>7.373733366348689E-4</c:v>
                </c:pt>
                <c:pt idx="179">
                  <c:v>7.6448371324378569E-4</c:v>
                </c:pt>
                <c:pt idx="180">
                  <c:v>5.0043086890164763E-4</c:v>
                </c:pt>
                <c:pt idx="181">
                  <c:v>6.0070037213758856E-4</c:v>
                </c:pt>
                <c:pt idx="182">
                  <c:v>5.5814588324758034E-4</c:v>
                </c:pt>
                <c:pt idx="183">
                  <c:v>1.0209794816059018E-3</c:v>
                </c:pt>
                <c:pt idx="184">
                  <c:v>9.6742940389610201E-4</c:v>
                </c:pt>
                <c:pt idx="185">
                  <c:v>7.8554688941285134E-4</c:v>
                </c:pt>
                <c:pt idx="186">
                  <c:v>1.1203768265488291E-3</c:v>
                </c:pt>
                <c:pt idx="187">
                  <c:v>1.1998388908909757E-3</c:v>
                </c:pt>
                <c:pt idx="188">
                  <c:v>1.7718464902359949E-3</c:v>
                </c:pt>
                <c:pt idx="189">
                  <c:v>7.907971353595906E-4</c:v>
                </c:pt>
                <c:pt idx="190">
                  <c:v>6.1362305478376801E-4</c:v>
                </c:pt>
                <c:pt idx="191">
                  <c:v>8.3492852197287505E-4</c:v>
                </c:pt>
                <c:pt idx="192">
                  <c:v>9.5277743205023112E-4</c:v>
                </c:pt>
                <c:pt idx="193">
                  <c:v>9.0908504780755762E-4</c:v>
                </c:pt>
                <c:pt idx="194">
                  <c:v>1.0171081240750101E-3</c:v>
                </c:pt>
                <c:pt idx="195">
                  <c:v>1.5623213809396791E-3</c:v>
                </c:pt>
                <c:pt idx="196">
                  <c:v>1.5832141154029566E-3</c:v>
                </c:pt>
                <c:pt idx="197">
                  <c:v>1.6555885911332944E-3</c:v>
                </c:pt>
                <c:pt idx="198">
                  <c:v>1.1510690990268234E-3</c:v>
                </c:pt>
                <c:pt idx="199">
                  <c:v>9.1233456620678274E-4</c:v>
                </c:pt>
                <c:pt idx="200">
                  <c:v>9.0388130670285185E-4</c:v>
                </c:pt>
                <c:pt idx="201">
                  <c:v>5.2366530804611746E-4</c:v>
                </c:pt>
                <c:pt idx="202">
                  <c:v>7.2070150912921483E-4</c:v>
                </c:pt>
                <c:pt idx="203">
                  <c:v>6.9814026174889511E-4</c:v>
                </c:pt>
                <c:pt idx="204">
                  <c:v>7.808185102893498E-4</c:v>
                </c:pt>
                <c:pt idx="205">
                  <c:v>8.8458760922962589E-4</c:v>
                </c:pt>
                <c:pt idx="206">
                  <c:v>8.8049206928214737E-4</c:v>
                </c:pt>
                <c:pt idx="207">
                  <c:v>8.4563984768981171E-4</c:v>
                </c:pt>
                <c:pt idx="208">
                  <c:v>1.0959135756700683E-3</c:v>
                </c:pt>
                <c:pt idx="209">
                  <c:v>1.0861759627571086E-3</c:v>
                </c:pt>
                <c:pt idx="210">
                  <c:v>8.5740189094676855E-4</c:v>
                </c:pt>
                <c:pt idx="211">
                  <c:v>8.0903162896041867E-4</c:v>
                </c:pt>
                <c:pt idx="212">
                  <c:v>7.2493285740915904E-4</c:v>
                </c:pt>
                <c:pt idx="213">
                  <c:v>8.6591453144247398E-4</c:v>
                </c:pt>
                <c:pt idx="214">
                  <c:v>1.2220431296945946E-3</c:v>
                </c:pt>
                <c:pt idx="215">
                  <c:v>1.0538494731612217E-3</c:v>
                </c:pt>
                <c:pt idx="216">
                  <c:v>1.3432375695474096E-3</c:v>
                </c:pt>
                <c:pt idx="217">
                  <c:v>1.3676103362549625E-3</c:v>
                </c:pt>
                <c:pt idx="218">
                  <c:v>1.4141596108809224E-3</c:v>
                </c:pt>
                <c:pt idx="219">
                  <c:v>1.1982138254369649E-3</c:v>
                </c:pt>
                <c:pt idx="220">
                  <c:v>8.5926823080763033E-4</c:v>
                </c:pt>
                <c:pt idx="221">
                  <c:v>8.5960276346369884E-4</c:v>
                </c:pt>
                <c:pt idx="222">
                  <c:v>7.2487136387115552E-4</c:v>
                </c:pt>
                <c:pt idx="223">
                  <c:v>7.9055108216495812E-4</c:v>
                </c:pt>
                <c:pt idx="224">
                  <c:v>1.1606739239330963E-3</c:v>
                </c:pt>
                <c:pt idx="225">
                  <c:v>1.3730145245650206E-3</c:v>
                </c:pt>
                <c:pt idx="226">
                  <c:v>9.5180337258469366E-4</c:v>
                </c:pt>
                <c:pt idx="227">
                  <c:v>1.1119545809321174E-3</c:v>
                </c:pt>
                <c:pt idx="228">
                  <c:v>1.2710033300287248E-3</c:v>
                </c:pt>
                <c:pt idx="229">
                  <c:v>1.4276578974763171E-3</c:v>
                </c:pt>
                <c:pt idx="230">
                  <c:v>1.2980077435433386E-3</c:v>
                </c:pt>
                <c:pt idx="231">
                  <c:v>1.859745337061874E-3</c:v>
                </c:pt>
                <c:pt idx="232">
                  <c:v>9.8403445788457613E-4</c:v>
                </c:pt>
                <c:pt idx="233">
                  <c:v>1.0208116832356971E-3</c:v>
                </c:pt>
                <c:pt idx="234">
                  <c:v>1.1411864173826848E-3</c:v>
                </c:pt>
                <c:pt idx="235">
                  <c:v>1.0221641931091759E-3</c:v>
                </c:pt>
                <c:pt idx="236">
                  <c:v>1.5184066422213966E-3</c:v>
                </c:pt>
                <c:pt idx="237">
                  <c:v>9.7384610898912437E-4</c:v>
                </c:pt>
                <c:pt idx="238">
                  <c:v>1.1992027835016721E-3</c:v>
                </c:pt>
                <c:pt idx="239">
                  <c:v>1.6817297792014643E-3</c:v>
                </c:pt>
                <c:pt idx="240">
                  <c:v>1.7317476858946853E-3</c:v>
                </c:pt>
                <c:pt idx="241">
                  <c:v>1.2449280708225748E-3</c:v>
                </c:pt>
                <c:pt idx="242">
                  <c:v>3.6345251682730909E-4</c:v>
                </c:pt>
                <c:pt idx="243">
                  <c:v>9.4371060288265781E-4</c:v>
                </c:pt>
                <c:pt idx="244">
                  <c:v>1.5544869466680225E-3</c:v>
                </c:pt>
                <c:pt idx="245">
                  <c:v>1.8429118006450191E-3</c:v>
                </c:pt>
                <c:pt idx="246">
                  <c:v>1.2434156680867139E-3</c:v>
                </c:pt>
                <c:pt idx="247">
                  <c:v>8.908547313872876E-4</c:v>
                </c:pt>
                <c:pt idx="248">
                  <c:v>8.6089841398714949E-4</c:v>
                </c:pt>
                <c:pt idx="249">
                  <c:v>1.6067175023595152E-3</c:v>
                </c:pt>
                <c:pt idx="250">
                  <c:v>1.1002213645385452E-3</c:v>
                </c:pt>
                <c:pt idx="251">
                  <c:v>1.4206487882701512E-3</c:v>
                </c:pt>
                <c:pt idx="252">
                  <c:v>1.1880918583623389E-3</c:v>
                </c:pt>
                <c:pt idx="253">
                  <c:v>1.5488027754545735E-3</c:v>
                </c:pt>
                <c:pt idx="254">
                  <c:v>1.1182480780111159E-3</c:v>
                </c:pt>
                <c:pt idx="255">
                  <c:v>1.7431859898641238E-3</c:v>
                </c:pt>
                <c:pt idx="256">
                  <c:v>1.2893053673161089E-3</c:v>
                </c:pt>
                <c:pt idx="257">
                  <c:v>1.059893563700561E-3</c:v>
                </c:pt>
                <c:pt idx="258">
                  <c:v>1.2623992328208817E-3</c:v>
                </c:pt>
                <c:pt idx="259">
                  <c:v>1.2956180347182922E-3</c:v>
                </c:pt>
                <c:pt idx="260">
                  <c:v>1.6428068528514432E-3</c:v>
                </c:pt>
                <c:pt idx="261">
                  <c:v>1.5307009914767786E-3</c:v>
                </c:pt>
                <c:pt idx="262">
                  <c:v>1.1720295336653467E-3</c:v>
                </c:pt>
                <c:pt idx="263">
                  <c:v>1.3667135010857071E-3</c:v>
                </c:pt>
                <c:pt idx="264">
                  <c:v>1.6937784901499392E-3</c:v>
                </c:pt>
                <c:pt idx="265">
                  <c:v>2.1010101010101008E-3</c:v>
                </c:pt>
                <c:pt idx="266">
                  <c:v>1.5347721822541965E-3</c:v>
                </c:pt>
                <c:pt idx="267">
                  <c:v>9.6405728494873869E-4</c:v>
                </c:pt>
                <c:pt idx="268">
                  <c:v>1.3332340739437335E-3</c:v>
                </c:pt>
                <c:pt idx="269">
                  <c:v>1.341442965808448E-3</c:v>
                </c:pt>
                <c:pt idx="270">
                  <c:v>1.3749209974830076E-3</c:v>
                </c:pt>
                <c:pt idx="271">
                  <c:v>1.4497960021554489E-3</c:v>
                </c:pt>
                <c:pt idx="272">
                  <c:v>1.4352968193822482E-3</c:v>
                </c:pt>
                <c:pt idx="273">
                  <c:v>9.8852847191889461E-4</c:v>
                </c:pt>
                <c:pt idx="274">
                  <c:v>1.6545926124675789E-3</c:v>
                </c:pt>
                <c:pt idx="275">
                  <c:v>1.3598216943861089E-3</c:v>
                </c:pt>
                <c:pt idx="276">
                  <c:v>1.6611915783186501E-3</c:v>
                </c:pt>
                <c:pt idx="277">
                  <c:v>1.4448576040585726E-3</c:v>
                </c:pt>
                <c:pt idx="278">
                  <c:v>1.7750708399830635E-3</c:v>
                </c:pt>
                <c:pt idx="279">
                  <c:v>1.6313213703099511E-3</c:v>
                </c:pt>
                <c:pt idx="280">
                  <c:v>6.0044373944582498E-4</c:v>
                </c:pt>
                <c:pt idx="281">
                  <c:v>8.3673716544275503E-4</c:v>
                </c:pt>
                <c:pt idx="282">
                  <c:v>8.0168552725730792E-4</c:v>
                </c:pt>
                <c:pt idx="283">
                  <c:v>6.4882631109090436E-4</c:v>
                </c:pt>
                <c:pt idx="284">
                  <c:v>1.0347729185144754E-3</c:v>
                </c:pt>
                <c:pt idx="285">
                  <c:v>9.6600909876137613E-4</c:v>
                </c:pt>
                <c:pt idx="286">
                  <c:v>1.0593374062196166E-3</c:v>
                </c:pt>
                <c:pt idx="287">
                  <c:v>1.3404313983329445E-3</c:v>
                </c:pt>
                <c:pt idx="288">
                  <c:v>1.3993529987655897E-3</c:v>
                </c:pt>
                <c:pt idx="289">
                  <c:v>1.4014119886829371E-3</c:v>
                </c:pt>
                <c:pt idx="290">
                  <c:v>1.7391562862324227E-3</c:v>
                </c:pt>
                <c:pt idx="291">
                  <c:v>1.104922946162965E-3</c:v>
                </c:pt>
                <c:pt idx="292">
                  <c:v>9.1406712317186579E-4</c:v>
                </c:pt>
                <c:pt idx="293">
                  <c:v>8.3770344731949045E-4</c:v>
                </c:pt>
                <c:pt idx="294">
                  <c:v>7.2765922655547378E-4</c:v>
                </c:pt>
                <c:pt idx="295">
                  <c:v>1.3427853418851506E-3</c:v>
                </c:pt>
                <c:pt idx="296">
                  <c:v>8.8359585094122171E-4</c:v>
                </c:pt>
                <c:pt idx="297">
                  <c:v>1.0507816340576148E-3</c:v>
                </c:pt>
                <c:pt idx="298">
                  <c:v>1.0080589933654379E-3</c:v>
                </c:pt>
                <c:pt idx="299">
                  <c:v>1.3681852128454069E-3</c:v>
                </c:pt>
                <c:pt idx="300">
                  <c:v>9.3686354378818735E-4</c:v>
                </c:pt>
                <c:pt idx="301">
                  <c:v>1.7233891481632118E-3</c:v>
                </c:pt>
                <c:pt idx="302">
                  <c:v>1.3047117325587121E-3</c:v>
                </c:pt>
                <c:pt idx="303">
                  <c:v>1.2037074188500582E-3</c:v>
                </c:pt>
                <c:pt idx="304">
                  <c:v>1.3956496578956326E-3</c:v>
                </c:pt>
                <c:pt idx="305">
                  <c:v>1.6857034905687796E-3</c:v>
                </c:pt>
                <c:pt idx="307">
                  <c:v>1.4415323488868668E-3</c:v>
                </c:pt>
                <c:pt idx="308">
                  <c:v>1.2676148109536135E-3</c:v>
                </c:pt>
                <c:pt idx="309">
                  <c:v>1.4081710025094329E-3</c:v>
                </c:pt>
                <c:pt idx="310">
                  <c:v>8.7274063526331504E-4</c:v>
                </c:pt>
                <c:pt idx="311">
                  <c:v>1.149831947638422E-3</c:v>
                </c:pt>
                <c:pt idx="312">
                  <c:v>1.3272007505549072E-3</c:v>
                </c:pt>
                <c:pt idx="313">
                  <c:v>1.5243376718328608E-3</c:v>
                </c:pt>
                <c:pt idx="314">
                  <c:v>1.7914167770075552E-3</c:v>
                </c:pt>
                <c:pt idx="315">
                  <c:v>1.7418476252810708E-3</c:v>
                </c:pt>
                <c:pt idx="316">
                  <c:v>1.594896331738437E-3</c:v>
                </c:pt>
                <c:pt idx="317">
                  <c:v>1.2734218664726214E-3</c:v>
                </c:pt>
                <c:pt idx="318">
                  <c:v>9.8214254395964803E-4</c:v>
                </c:pt>
                <c:pt idx="319">
                  <c:v>1.4554716637860457E-3</c:v>
                </c:pt>
                <c:pt idx="320">
                  <c:v>2.3170254403131114E-3</c:v>
                </c:pt>
                <c:pt idx="321">
                  <c:v>1.066910531931108E-3</c:v>
                </c:pt>
                <c:pt idx="322">
                  <c:v>1.5787018765024577E-3</c:v>
                </c:pt>
                <c:pt idx="323">
                  <c:v>8.117261777027216E-4</c:v>
                </c:pt>
                <c:pt idx="324">
                  <c:v>1.260275100050411E-3</c:v>
                </c:pt>
                <c:pt idx="325">
                  <c:v>1.1768913163626906E-3</c:v>
                </c:pt>
                <c:pt idx="326">
                  <c:v>1.7532184996544751E-3</c:v>
                </c:pt>
                <c:pt idx="327">
                  <c:v>1.5899644448895789E-3</c:v>
                </c:pt>
                <c:pt idx="328">
                  <c:v>1.5233217760249713E-3</c:v>
                </c:pt>
                <c:pt idx="329">
                  <c:v>1.1468504485578623E-3</c:v>
                </c:pt>
                <c:pt idx="330">
                  <c:v>1.1424224872874651E-3</c:v>
                </c:pt>
                <c:pt idx="331">
                  <c:v>1.9615508597216791E-3</c:v>
                </c:pt>
                <c:pt idx="332">
                  <c:v>1.6006726058626656E-3</c:v>
                </c:pt>
                <c:pt idx="333">
                  <c:v>1.869158878504673E-3</c:v>
                </c:pt>
                <c:pt idx="334">
                  <c:v>1.3117045991899504E-3</c:v>
                </c:pt>
                <c:pt idx="335">
                  <c:v>1.804093905400717E-3</c:v>
                </c:pt>
                <c:pt idx="336">
                  <c:v>1.456588778781341E-3</c:v>
                </c:pt>
                <c:pt idx="337">
                  <c:v>1.188014256171074E-3</c:v>
                </c:pt>
                <c:pt idx="338">
                  <c:v>1.397624039133473E-3</c:v>
                </c:pt>
                <c:pt idx="339">
                  <c:v>1.2244253100560866E-3</c:v>
                </c:pt>
                <c:pt idx="340">
                  <c:v>5.3487220524049402E-4</c:v>
                </c:pt>
                <c:pt idx="341">
                  <c:v>6.0660134979405246E-4</c:v>
                </c:pt>
                <c:pt idx="342">
                  <c:v>8.6352543645579129E-4</c:v>
                </c:pt>
                <c:pt idx="343">
                  <c:v>7.0559517906861437E-4</c:v>
                </c:pt>
              </c:numCache>
            </c:numRef>
          </c:xVal>
          <c:yVal>
            <c:numRef>
              <c:f>糖尿病データ割合!$K$2:$K$345</c:f>
              <c:numCache>
                <c:formatCode>#,##0_);[Red]\(#,##0\)</c:formatCode>
                <c:ptCount val="344"/>
                <c:pt idx="0">
                  <c:v>376391.85892145702</c:v>
                </c:pt>
                <c:pt idx="1">
                  <c:v>362221.22757981188</c:v>
                </c:pt>
                <c:pt idx="2">
                  <c:v>399283.95678492071</c:v>
                </c:pt>
                <c:pt idx="3">
                  <c:v>353446.65865439828</c:v>
                </c:pt>
                <c:pt idx="4">
                  <c:v>412414.4763431063</c:v>
                </c:pt>
                <c:pt idx="5">
                  <c:v>390629.70432864298</c:v>
                </c:pt>
                <c:pt idx="6">
                  <c:v>430050.77896173089</c:v>
                </c:pt>
                <c:pt idx="7">
                  <c:v>391433.65448717948</c:v>
                </c:pt>
                <c:pt idx="8">
                  <c:v>423687.98843618936</c:v>
                </c:pt>
                <c:pt idx="9">
                  <c:v>352882.20498709922</c:v>
                </c:pt>
                <c:pt idx="10">
                  <c:v>323914.09859786421</c:v>
                </c:pt>
                <c:pt idx="11">
                  <c:v>372447.95059814531</c:v>
                </c:pt>
                <c:pt idx="12">
                  <c:v>371301.57197513152</c:v>
                </c:pt>
                <c:pt idx="13">
                  <c:v>339580.09680141136</c:v>
                </c:pt>
                <c:pt idx="14">
                  <c:v>423543.96472982137</c:v>
                </c:pt>
                <c:pt idx="15">
                  <c:v>334453.73230590852</c:v>
                </c:pt>
                <c:pt idx="16">
                  <c:v>336598.61459873244</c:v>
                </c:pt>
                <c:pt idx="17">
                  <c:v>339316.14369773923</c:v>
                </c:pt>
                <c:pt idx="18">
                  <c:v>320912.50648693857</c:v>
                </c:pt>
                <c:pt idx="19">
                  <c:v>353835.43168960756</c:v>
                </c:pt>
                <c:pt idx="20">
                  <c:v>277076.18325895787</c:v>
                </c:pt>
                <c:pt idx="21">
                  <c:v>303794.55708371999</c:v>
                </c:pt>
                <c:pt idx="22">
                  <c:v>312120.32142244297</c:v>
                </c:pt>
                <c:pt idx="23">
                  <c:v>318190.78645856929</c:v>
                </c:pt>
                <c:pt idx="24">
                  <c:v>267986.55394143949</c:v>
                </c:pt>
                <c:pt idx="25">
                  <c:v>291196.18180548277</c:v>
                </c:pt>
                <c:pt idx="26">
                  <c:v>296742.58437403641</c:v>
                </c:pt>
                <c:pt idx="27">
                  <c:v>341237.61030712619</c:v>
                </c:pt>
                <c:pt idx="28">
                  <c:v>326376.82389563654</c:v>
                </c:pt>
                <c:pt idx="29">
                  <c:v>312653.23075234593</c:v>
                </c:pt>
                <c:pt idx="30">
                  <c:v>305202.05830808287</c:v>
                </c:pt>
                <c:pt idx="31">
                  <c:v>359076.07583553978</c:v>
                </c:pt>
                <c:pt idx="32">
                  <c:v>405056.85570349044</c:v>
                </c:pt>
                <c:pt idx="33">
                  <c:v>357046.72181551979</c:v>
                </c:pt>
                <c:pt idx="34">
                  <c:v>295034.76421465731</c:v>
                </c:pt>
                <c:pt idx="35">
                  <c:v>301526.42971664818</c:v>
                </c:pt>
                <c:pt idx="36">
                  <c:v>333727.04701593972</c:v>
                </c:pt>
                <c:pt idx="37">
                  <c:v>318225.78193161264</c:v>
                </c:pt>
                <c:pt idx="38">
                  <c:v>318896.95733264892</c:v>
                </c:pt>
                <c:pt idx="39">
                  <c:v>319715.02951087424</c:v>
                </c:pt>
                <c:pt idx="40">
                  <c:v>359292.33949394227</c:v>
                </c:pt>
                <c:pt idx="41">
                  <c:v>365120.28256092686</c:v>
                </c:pt>
                <c:pt idx="42">
                  <c:v>366287.05723175174</c:v>
                </c:pt>
                <c:pt idx="43">
                  <c:v>369490.56811711239</c:v>
                </c:pt>
                <c:pt idx="44">
                  <c:v>364323.81672732264</c:v>
                </c:pt>
                <c:pt idx="45">
                  <c:v>315351.28100691165</c:v>
                </c:pt>
                <c:pt idx="46">
                  <c:v>327185.67899871158</c:v>
                </c:pt>
                <c:pt idx="47">
                  <c:v>314329.21986858879</c:v>
                </c:pt>
                <c:pt idx="48">
                  <c:v>339532.15782745217</c:v>
                </c:pt>
                <c:pt idx="49">
                  <c:v>292184.51606030809</c:v>
                </c:pt>
                <c:pt idx="50">
                  <c:v>336392.3629653402</c:v>
                </c:pt>
                <c:pt idx="51">
                  <c:v>315417.20174167369</c:v>
                </c:pt>
                <c:pt idx="52">
                  <c:v>309760.87818894634</c:v>
                </c:pt>
                <c:pt idx="53">
                  <c:v>301415.34641832224</c:v>
                </c:pt>
                <c:pt idx="54">
                  <c:v>298049.69292903878</c:v>
                </c:pt>
                <c:pt idx="55">
                  <c:v>312826.29794425279</c:v>
                </c:pt>
                <c:pt idx="56">
                  <c:v>331864.32431799558</c:v>
                </c:pt>
                <c:pt idx="57">
                  <c:v>354107.98115546349</c:v>
                </c:pt>
                <c:pt idx="58">
                  <c:v>342619.63322250696</c:v>
                </c:pt>
                <c:pt idx="59">
                  <c:v>272870.68221215683</c:v>
                </c:pt>
                <c:pt idx="60">
                  <c:v>313375.22147503379</c:v>
                </c:pt>
                <c:pt idx="61">
                  <c:v>293885.98808432632</c:v>
                </c:pt>
                <c:pt idx="62">
                  <c:v>254054.33515904387</c:v>
                </c:pt>
                <c:pt idx="63">
                  <c:v>284876.35665064497</c:v>
                </c:pt>
                <c:pt idx="64">
                  <c:v>275246.87987402861</c:v>
                </c:pt>
                <c:pt idx="65">
                  <c:v>283139.46005063143</c:v>
                </c:pt>
                <c:pt idx="66">
                  <c:v>272129.69257081777</c:v>
                </c:pt>
                <c:pt idx="67">
                  <c:v>258859.22161230378</c:v>
                </c:pt>
                <c:pt idx="68">
                  <c:v>281228.36654418614</c:v>
                </c:pt>
                <c:pt idx="69">
                  <c:v>299518.09577913361</c:v>
                </c:pt>
                <c:pt idx="70">
                  <c:v>297434.35584242415</c:v>
                </c:pt>
                <c:pt idx="71">
                  <c:v>275090.25109240803</c:v>
                </c:pt>
                <c:pt idx="72">
                  <c:v>290343.84495283291</c:v>
                </c:pt>
                <c:pt idx="73">
                  <c:v>287851.00745349046</c:v>
                </c:pt>
                <c:pt idx="74">
                  <c:v>306226.14131110837</c:v>
                </c:pt>
                <c:pt idx="75">
                  <c:v>303546.30506701046</c:v>
                </c:pt>
                <c:pt idx="76">
                  <c:v>302136.23653080512</c:v>
                </c:pt>
                <c:pt idx="77">
                  <c:v>313193.16129181511</c:v>
                </c:pt>
                <c:pt idx="78">
                  <c:v>299781.47403596708</c:v>
                </c:pt>
                <c:pt idx="79">
                  <c:v>306965.1965233481</c:v>
                </c:pt>
                <c:pt idx="80">
                  <c:v>276503.79438127513</c:v>
                </c:pt>
                <c:pt idx="81">
                  <c:v>276755.28816124471</c:v>
                </c:pt>
                <c:pt idx="82">
                  <c:v>309640.85145375814</c:v>
                </c:pt>
                <c:pt idx="83">
                  <c:v>273361.96284271282</c:v>
                </c:pt>
                <c:pt idx="84">
                  <c:v>265160.12485561683</c:v>
                </c:pt>
                <c:pt idx="85">
                  <c:v>280400.88480084343</c:v>
                </c:pt>
                <c:pt idx="86">
                  <c:v>284007.51151515503</c:v>
                </c:pt>
                <c:pt idx="87">
                  <c:v>293962.00721178361</c:v>
                </c:pt>
                <c:pt idx="88">
                  <c:v>301844.21469655033</c:v>
                </c:pt>
                <c:pt idx="89">
                  <c:v>297619.25636155007</c:v>
                </c:pt>
                <c:pt idx="90">
                  <c:v>291652.46844748151</c:v>
                </c:pt>
                <c:pt idx="91">
                  <c:v>312126.60516616842</c:v>
                </c:pt>
                <c:pt idx="92">
                  <c:v>300139.35375222622</c:v>
                </c:pt>
                <c:pt idx="93">
                  <c:v>308816.14966048818</c:v>
                </c:pt>
                <c:pt idx="94">
                  <c:v>285297.93266565667</c:v>
                </c:pt>
                <c:pt idx="95">
                  <c:v>285700.92217600101</c:v>
                </c:pt>
                <c:pt idx="96">
                  <c:v>287247.73274725967</c:v>
                </c:pt>
                <c:pt idx="97">
                  <c:v>289524.03216195607</c:v>
                </c:pt>
                <c:pt idx="98">
                  <c:v>274153.84354709275</c:v>
                </c:pt>
                <c:pt idx="99">
                  <c:v>286866.62669244432</c:v>
                </c:pt>
                <c:pt idx="100">
                  <c:v>323065.11435116397</c:v>
                </c:pt>
                <c:pt idx="101">
                  <c:v>301558.30976884946</c:v>
                </c:pt>
                <c:pt idx="102">
                  <c:v>283090.62023123313</c:v>
                </c:pt>
                <c:pt idx="103">
                  <c:v>268881.83338359883</c:v>
                </c:pt>
                <c:pt idx="104">
                  <c:v>311135.69445416186</c:v>
                </c:pt>
                <c:pt idx="105">
                  <c:v>266053.97330172791</c:v>
                </c:pt>
                <c:pt idx="106">
                  <c:v>258114.30133289113</c:v>
                </c:pt>
                <c:pt idx="107">
                  <c:v>281966.05240679055</c:v>
                </c:pt>
                <c:pt idx="108">
                  <c:v>292649.23228290252</c:v>
                </c:pt>
                <c:pt idx="109">
                  <c:v>293046.00761417474</c:v>
                </c:pt>
                <c:pt idx="110">
                  <c:v>285680.81383236934</c:v>
                </c:pt>
                <c:pt idx="111">
                  <c:v>298492.27200296364</c:v>
                </c:pt>
                <c:pt idx="112">
                  <c:v>286738.53744031035</c:v>
                </c:pt>
                <c:pt idx="113">
                  <c:v>282231.01475487114</c:v>
                </c:pt>
                <c:pt idx="114">
                  <c:v>295637.00679449789</c:v>
                </c:pt>
                <c:pt idx="115">
                  <c:v>305781.42919757246</c:v>
                </c:pt>
                <c:pt idx="116">
                  <c:v>304146.636946004</c:v>
                </c:pt>
                <c:pt idx="117">
                  <c:v>304146.636946004</c:v>
                </c:pt>
                <c:pt idx="118">
                  <c:v>304146.636946004</c:v>
                </c:pt>
                <c:pt idx="119">
                  <c:v>291743.28901999962</c:v>
                </c:pt>
                <c:pt idx="120">
                  <c:v>291743.28901999962</c:v>
                </c:pt>
                <c:pt idx="121">
                  <c:v>322984.45766331191</c:v>
                </c:pt>
                <c:pt idx="122">
                  <c:v>292731.06252551329</c:v>
                </c:pt>
                <c:pt idx="123">
                  <c:v>302503.76670334942</c:v>
                </c:pt>
                <c:pt idx="124">
                  <c:v>291521.20811214595</c:v>
                </c:pt>
                <c:pt idx="125">
                  <c:v>286777.02315516537</c:v>
                </c:pt>
                <c:pt idx="126">
                  <c:v>319100.31389196741</c:v>
                </c:pt>
                <c:pt idx="127">
                  <c:v>328275.09104616928</c:v>
                </c:pt>
                <c:pt idx="128">
                  <c:v>329524.59686635615</c:v>
                </c:pt>
                <c:pt idx="129">
                  <c:v>318325.3958725839</c:v>
                </c:pt>
                <c:pt idx="130">
                  <c:v>324979.70450269192</c:v>
                </c:pt>
                <c:pt idx="131">
                  <c:v>283568.11050558242</c:v>
                </c:pt>
                <c:pt idx="132">
                  <c:v>373025.82099227124</c:v>
                </c:pt>
                <c:pt idx="133">
                  <c:v>325911.46080514556</c:v>
                </c:pt>
                <c:pt idx="134">
                  <c:v>360246.87389380531</c:v>
                </c:pt>
                <c:pt idx="135">
                  <c:v>341620.28887179255</c:v>
                </c:pt>
                <c:pt idx="136">
                  <c:v>341895.20131991198</c:v>
                </c:pt>
                <c:pt idx="137">
                  <c:v>341044.86643722287</c:v>
                </c:pt>
                <c:pt idx="138">
                  <c:v>356401.63690773927</c:v>
                </c:pt>
                <c:pt idx="139">
                  <c:v>361578.53147264489</c:v>
                </c:pt>
                <c:pt idx="140">
                  <c:v>378801.1712153824</c:v>
                </c:pt>
                <c:pt idx="141">
                  <c:v>360032.77434710454</c:v>
                </c:pt>
                <c:pt idx="142">
                  <c:v>345166.40699769027</c:v>
                </c:pt>
                <c:pt idx="143">
                  <c:v>371741.96179652197</c:v>
                </c:pt>
                <c:pt idx="144">
                  <c:v>335463.84565360739</c:v>
                </c:pt>
                <c:pt idx="145">
                  <c:v>342945.05332138459</c:v>
                </c:pt>
                <c:pt idx="146">
                  <c:v>299329.43795950344</c:v>
                </c:pt>
                <c:pt idx="147">
                  <c:v>306763.94664093008</c:v>
                </c:pt>
                <c:pt idx="148">
                  <c:v>343019.39985245297</c:v>
                </c:pt>
                <c:pt idx="149">
                  <c:v>300285.20071130909</c:v>
                </c:pt>
                <c:pt idx="150">
                  <c:v>277077.27112156863</c:v>
                </c:pt>
                <c:pt idx="151">
                  <c:v>316112.44284248917</c:v>
                </c:pt>
                <c:pt idx="152">
                  <c:v>308752.01938173757</c:v>
                </c:pt>
                <c:pt idx="153">
                  <c:v>300764.70087191241</c:v>
                </c:pt>
                <c:pt idx="154">
                  <c:v>288026.73573218595</c:v>
                </c:pt>
                <c:pt idx="155">
                  <c:v>339749.21639159264</c:v>
                </c:pt>
                <c:pt idx="156">
                  <c:v>321215.01500040182</c:v>
                </c:pt>
                <c:pt idx="157">
                  <c:v>312329.61470456579</c:v>
                </c:pt>
                <c:pt idx="158">
                  <c:v>323240.02541639225</c:v>
                </c:pt>
                <c:pt idx="159">
                  <c:v>297678.87437964167</c:v>
                </c:pt>
                <c:pt idx="160">
                  <c:v>320081.30448324804</c:v>
                </c:pt>
                <c:pt idx="161">
                  <c:v>318903.45971336955</c:v>
                </c:pt>
                <c:pt idx="162">
                  <c:v>309558.45727123722</c:v>
                </c:pt>
                <c:pt idx="163">
                  <c:v>323602.02039746038</c:v>
                </c:pt>
                <c:pt idx="164">
                  <c:v>321009.06639378384</c:v>
                </c:pt>
                <c:pt idx="165">
                  <c:v>313134.28668703302</c:v>
                </c:pt>
                <c:pt idx="166">
                  <c:v>299162.58187699359</c:v>
                </c:pt>
                <c:pt idx="167">
                  <c:v>305795.33919076127</c:v>
                </c:pt>
                <c:pt idx="168">
                  <c:v>303853.91038039973</c:v>
                </c:pt>
                <c:pt idx="169">
                  <c:v>310095.8508735756</c:v>
                </c:pt>
                <c:pt idx="170">
                  <c:v>305407.44836871192</c:v>
                </c:pt>
                <c:pt idx="171">
                  <c:v>294840.11893505038</c:v>
                </c:pt>
                <c:pt idx="172">
                  <c:v>311448.22465322912</c:v>
                </c:pt>
                <c:pt idx="173">
                  <c:v>298019.169464865</c:v>
                </c:pt>
                <c:pt idx="174">
                  <c:v>292406.42670734669</c:v>
                </c:pt>
                <c:pt idx="175">
                  <c:v>281390.42327253596</c:v>
                </c:pt>
                <c:pt idx="176">
                  <c:v>308822.13774443261</c:v>
                </c:pt>
                <c:pt idx="177">
                  <c:v>294434.58231782523</c:v>
                </c:pt>
                <c:pt idx="178">
                  <c:v>297248.07479105244</c:v>
                </c:pt>
                <c:pt idx="179">
                  <c:v>300064.99860278057</c:v>
                </c:pt>
                <c:pt idx="180">
                  <c:v>297221.39329939202</c:v>
                </c:pt>
                <c:pt idx="181">
                  <c:v>278155.20942613279</c:v>
                </c:pt>
                <c:pt idx="182">
                  <c:v>283602.49573292152</c:v>
                </c:pt>
                <c:pt idx="183">
                  <c:v>304305.07822164951</c:v>
                </c:pt>
                <c:pt idx="184">
                  <c:v>281193.28541386046</c:v>
                </c:pt>
                <c:pt idx="185">
                  <c:v>322103.77844825381</c:v>
                </c:pt>
                <c:pt idx="186">
                  <c:v>337457.36255794071</c:v>
                </c:pt>
                <c:pt idx="187">
                  <c:v>322820.22923351696</c:v>
                </c:pt>
                <c:pt idx="188">
                  <c:v>352397.04856691125</c:v>
                </c:pt>
                <c:pt idx="189">
                  <c:v>326954.56127224042</c:v>
                </c:pt>
                <c:pt idx="190">
                  <c:v>317418.03252210771</c:v>
                </c:pt>
                <c:pt idx="191">
                  <c:v>314503.48425531917</c:v>
                </c:pt>
                <c:pt idx="192">
                  <c:v>314783.69047226949</c:v>
                </c:pt>
                <c:pt idx="193">
                  <c:v>306125.57055629103</c:v>
                </c:pt>
                <c:pt idx="194">
                  <c:v>321696.90739055705</c:v>
                </c:pt>
                <c:pt idx="195">
                  <c:v>329128.31984820758</c:v>
                </c:pt>
                <c:pt idx="196">
                  <c:v>316043.4090683384</c:v>
                </c:pt>
                <c:pt idx="197">
                  <c:v>335607.25739394297</c:v>
                </c:pt>
                <c:pt idx="198">
                  <c:v>321131.85495574516</c:v>
                </c:pt>
                <c:pt idx="199">
                  <c:v>328066.01739946555</c:v>
                </c:pt>
                <c:pt idx="200">
                  <c:v>337373.36194901547</c:v>
                </c:pt>
                <c:pt idx="201">
                  <c:v>338177.35033964447</c:v>
                </c:pt>
                <c:pt idx="202">
                  <c:v>334180.16470773815</c:v>
                </c:pt>
                <c:pt idx="203">
                  <c:v>346175.83531512832</c:v>
                </c:pt>
                <c:pt idx="204">
                  <c:v>322865.77037425624</c:v>
                </c:pt>
                <c:pt idx="205">
                  <c:v>328083.44700616942</c:v>
                </c:pt>
                <c:pt idx="206">
                  <c:v>330874.87780126388</c:v>
                </c:pt>
                <c:pt idx="207">
                  <c:v>340253.85511962132</c:v>
                </c:pt>
                <c:pt idx="208">
                  <c:v>327899.15650111146</c:v>
                </c:pt>
                <c:pt idx="209">
                  <c:v>311760.68275067228</c:v>
                </c:pt>
                <c:pt idx="210">
                  <c:v>333108.75608052051</c:v>
                </c:pt>
                <c:pt idx="211">
                  <c:v>329280.82357522345</c:v>
                </c:pt>
                <c:pt idx="212">
                  <c:v>326293.93195286085</c:v>
                </c:pt>
                <c:pt idx="213">
                  <c:v>342064.2144517799</c:v>
                </c:pt>
                <c:pt idx="214">
                  <c:v>351196.59525164647</c:v>
                </c:pt>
                <c:pt idx="215">
                  <c:v>326367.56608325511</c:v>
                </c:pt>
                <c:pt idx="216">
                  <c:v>353865.54464756424</c:v>
                </c:pt>
                <c:pt idx="217">
                  <c:v>334274.1620719143</c:v>
                </c:pt>
                <c:pt idx="218">
                  <c:v>353552.62821247044</c:v>
                </c:pt>
                <c:pt idx="219">
                  <c:v>323377.16645266977</c:v>
                </c:pt>
                <c:pt idx="220">
                  <c:v>315696.50714115426</c:v>
                </c:pt>
                <c:pt idx="221">
                  <c:v>299909.3055280238</c:v>
                </c:pt>
                <c:pt idx="222">
                  <c:v>333448.58358655922</c:v>
                </c:pt>
                <c:pt idx="223">
                  <c:v>314764.90030914091</c:v>
                </c:pt>
                <c:pt idx="224">
                  <c:v>326075.41891038296</c:v>
                </c:pt>
                <c:pt idx="225">
                  <c:v>338594.0749767166</c:v>
                </c:pt>
                <c:pt idx="226">
                  <c:v>306592.59848747257</c:v>
                </c:pt>
                <c:pt idx="227">
                  <c:v>335298.09746746783</c:v>
                </c:pt>
                <c:pt idx="228">
                  <c:v>303058.31721915287</c:v>
                </c:pt>
                <c:pt idx="229">
                  <c:v>309340.20264182304</c:v>
                </c:pt>
                <c:pt idx="230">
                  <c:v>279714.87999444513</c:v>
                </c:pt>
                <c:pt idx="231">
                  <c:v>326858.22218869062</c:v>
                </c:pt>
                <c:pt idx="232">
                  <c:v>324016.20160272147</c:v>
                </c:pt>
                <c:pt idx="233">
                  <c:v>345893.29437171458</c:v>
                </c:pt>
                <c:pt idx="234">
                  <c:v>362670.09009267541</c:v>
                </c:pt>
                <c:pt idx="235">
                  <c:v>381585.37629126903</c:v>
                </c:pt>
                <c:pt idx="236">
                  <c:v>390690.36583081138</c:v>
                </c:pt>
                <c:pt idx="237">
                  <c:v>374655.77012555394</c:v>
                </c:pt>
                <c:pt idx="238">
                  <c:v>419378.80230747454</c:v>
                </c:pt>
                <c:pt idx="239">
                  <c:v>441892.55687480123</c:v>
                </c:pt>
                <c:pt idx="240">
                  <c:v>399414.1946424183</c:v>
                </c:pt>
                <c:pt idx="241">
                  <c:v>379633.8281653747</c:v>
                </c:pt>
                <c:pt idx="242">
                  <c:v>365330.26104501338</c:v>
                </c:pt>
                <c:pt idx="243">
                  <c:v>366996.57577625354</c:v>
                </c:pt>
                <c:pt idx="244">
                  <c:v>435434.84949029284</c:v>
                </c:pt>
                <c:pt idx="245">
                  <c:v>391264.01974177425</c:v>
                </c:pt>
                <c:pt idx="246">
                  <c:v>388631.03469424706</c:v>
                </c:pt>
                <c:pt idx="247">
                  <c:v>380489.23442778958</c:v>
                </c:pt>
                <c:pt idx="248">
                  <c:v>360034.86627536383</c:v>
                </c:pt>
                <c:pt idx="249">
                  <c:v>421476.13106225338</c:v>
                </c:pt>
                <c:pt idx="250">
                  <c:v>360810.94702757918</c:v>
                </c:pt>
                <c:pt idx="251">
                  <c:v>387388.06224865821</c:v>
                </c:pt>
                <c:pt idx="252">
                  <c:v>344371.81455598975</c:v>
                </c:pt>
                <c:pt idx="253">
                  <c:v>398114.61121016782</c:v>
                </c:pt>
                <c:pt idx="254">
                  <c:v>387818.02555569354</c:v>
                </c:pt>
                <c:pt idx="255">
                  <c:v>411509.1108589177</c:v>
                </c:pt>
                <c:pt idx="256">
                  <c:v>368081.93067459535</c:v>
                </c:pt>
                <c:pt idx="257">
                  <c:v>376669.68800621951</c:v>
                </c:pt>
                <c:pt idx="258">
                  <c:v>423582.79347843345</c:v>
                </c:pt>
                <c:pt idx="259">
                  <c:v>400775.74715333467</c:v>
                </c:pt>
                <c:pt idx="260">
                  <c:v>405205.62302779866</c:v>
                </c:pt>
                <c:pt idx="261">
                  <c:v>386632.82395038166</c:v>
                </c:pt>
                <c:pt idx="262">
                  <c:v>357305.9760696888</c:v>
                </c:pt>
                <c:pt idx="263">
                  <c:v>374819.48310214374</c:v>
                </c:pt>
                <c:pt idx="264">
                  <c:v>425059.97194702789</c:v>
                </c:pt>
                <c:pt idx="265">
                  <c:v>375125.85519445443</c:v>
                </c:pt>
                <c:pt idx="266">
                  <c:v>384801.49832701316</c:v>
                </c:pt>
                <c:pt idx="267">
                  <c:v>381474.81754994055</c:v>
                </c:pt>
                <c:pt idx="268">
                  <c:v>392961.31050354923</c:v>
                </c:pt>
                <c:pt idx="269">
                  <c:v>395205.22392638039</c:v>
                </c:pt>
                <c:pt idx="270">
                  <c:v>393739.82462827029</c:v>
                </c:pt>
                <c:pt idx="271">
                  <c:v>373021.57207108568</c:v>
                </c:pt>
                <c:pt idx="272">
                  <c:v>344969.38545080408</c:v>
                </c:pt>
                <c:pt idx="273">
                  <c:v>340946.98591790022</c:v>
                </c:pt>
                <c:pt idx="274">
                  <c:v>354476.1711436878</c:v>
                </c:pt>
                <c:pt idx="275">
                  <c:v>317679.39426316519</c:v>
                </c:pt>
                <c:pt idx="276">
                  <c:v>411301.45672532677</c:v>
                </c:pt>
                <c:pt idx="277">
                  <c:v>377601.77555926354</c:v>
                </c:pt>
                <c:pt idx="278">
                  <c:v>352062.24984712596</c:v>
                </c:pt>
                <c:pt idx="279">
                  <c:v>334445.21505204163</c:v>
                </c:pt>
                <c:pt idx="280">
                  <c:v>306584.69501429907</c:v>
                </c:pt>
                <c:pt idx="281">
                  <c:v>337502.1089074355</c:v>
                </c:pt>
                <c:pt idx="282">
                  <c:v>347133.60520379391</c:v>
                </c:pt>
                <c:pt idx="283">
                  <c:v>317705.81535087293</c:v>
                </c:pt>
                <c:pt idx="284">
                  <c:v>375745.19797369064</c:v>
                </c:pt>
                <c:pt idx="285">
                  <c:v>352118.75232579128</c:v>
                </c:pt>
                <c:pt idx="286">
                  <c:v>352780.68194003176</c:v>
                </c:pt>
                <c:pt idx="287">
                  <c:v>391884.62310030393</c:v>
                </c:pt>
                <c:pt idx="288">
                  <c:v>356410.27244569425</c:v>
                </c:pt>
                <c:pt idx="289">
                  <c:v>362163.55981230101</c:v>
                </c:pt>
                <c:pt idx="290">
                  <c:v>353933.35550452443</c:v>
                </c:pt>
                <c:pt idx="291">
                  <c:v>370644.776191857</c:v>
                </c:pt>
                <c:pt idx="292">
                  <c:v>386482.35398526455</c:v>
                </c:pt>
                <c:pt idx="293">
                  <c:v>385469.94612056465</c:v>
                </c:pt>
                <c:pt idx="294">
                  <c:v>413274.60685576685</c:v>
                </c:pt>
                <c:pt idx="295">
                  <c:v>342388.11523442483</c:v>
                </c:pt>
                <c:pt idx="296">
                  <c:v>371116.38366604387</c:v>
                </c:pt>
                <c:pt idx="297">
                  <c:v>384609.23432350485</c:v>
                </c:pt>
                <c:pt idx="298">
                  <c:v>414950.00345192553</c:v>
                </c:pt>
                <c:pt idx="299">
                  <c:v>361072.12577585451</c:v>
                </c:pt>
                <c:pt idx="300">
                  <c:v>384698.67627952335</c:v>
                </c:pt>
                <c:pt idx="301">
                  <c:v>338983.74965747795</c:v>
                </c:pt>
                <c:pt idx="302">
                  <c:v>319866.22192088899</c:v>
                </c:pt>
                <c:pt idx="303">
                  <c:v>357614.26830409357</c:v>
                </c:pt>
                <c:pt idx="304">
                  <c:v>358540.53733781836</c:v>
                </c:pt>
                <c:pt idx="305">
                  <c:v>330124.70949376829</c:v>
                </c:pt>
                <c:pt idx="306">
                  <c:v>329463.99491177808</c:v>
                </c:pt>
                <c:pt idx="307">
                  <c:v>343037.73064606165</c:v>
                </c:pt>
                <c:pt idx="308">
                  <c:v>385301.09111645148</c:v>
                </c:pt>
                <c:pt idx="309">
                  <c:v>338622.4012137173</c:v>
                </c:pt>
                <c:pt idx="310">
                  <c:v>346533.20161378256</c:v>
                </c:pt>
                <c:pt idx="311">
                  <c:v>339597.30303977145</c:v>
                </c:pt>
                <c:pt idx="312">
                  <c:v>350528.86063837557</c:v>
                </c:pt>
                <c:pt idx="313">
                  <c:v>346107.71191973711</c:v>
                </c:pt>
                <c:pt idx="314">
                  <c:v>504473.68985507247</c:v>
                </c:pt>
                <c:pt idx="315">
                  <c:v>349964.3589716084</c:v>
                </c:pt>
                <c:pt idx="316">
                  <c:v>385948.7361806038</c:v>
                </c:pt>
                <c:pt idx="317">
                  <c:v>382924.93382090313</c:v>
                </c:pt>
                <c:pt idx="318">
                  <c:v>387559.28867491486</c:v>
                </c:pt>
                <c:pt idx="319">
                  <c:v>364905.17961725645</c:v>
                </c:pt>
                <c:pt idx="320">
                  <c:v>417633.12009237875</c:v>
                </c:pt>
                <c:pt idx="321">
                  <c:v>351419.88860265963</c:v>
                </c:pt>
                <c:pt idx="322">
                  <c:v>381304.05100374826</c:v>
                </c:pt>
                <c:pt idx="323">
                  <c:v>312891.4014974797</c:v>
                </c:pt>
                <c:pt idx="324">
                  <c:v>347717.22568355</c:v>
                </c:pt>
                <c:pt idx="325">
                  <c:v>340496.20087999466</c:v>
                </c:pt>
                <c:pt idx="326">
                  <c:v>403762.93564786651</c:v>
                </c:pt>
                <c:pt idx="327">
                  <c:v>369555.64311359514</c:v>
                </c:pt>
                <c:pt idx="328">
                  <c:v>317009.87849436328</c:v>
                </c:pt>
                <c:pt idx="329">
                  <c:v>339153.5559453204</c:v>
                </c:pt>
                <c:pt idx="330">
                  <c:v>382995.39941075642</c:v>
                </c:pt>
                <c:pt idx="331">
                  <c:v>423854.39468549256</c:v>
                </c:pt>
                <c:pt idx="332">
                  <c:v>409061.56658901833</c:v>
                </c:pt>
                <c:pt idx="333">
                  <c:v>400992.23230974632</c:v>
                </c:pt>
                <c:pt idx="334">
                  <c:v>390536.59747046971</c:v>
                </c:pt>
                <c:pt idx="335">
                  <c:v>364688.18072772352</c:v>
                </c:pt>
                <c:pt idx="336">
                  <c:v>359579.61659522477</c:v>
                </c:pt>
                <c:pt idx="337">
                  <c:v>311328.49095064547</c:v>
                </c:pt>
                <c:pt idx="338">
                  <c:v>291012.85672632453</c:v>
                </c:pt>
                <c:pt idx="339">
                  <c:v>296691.43375695427</c:v>
                </c:pt>
                <c:pt idx="340">
                  <c:v>253324.27072966925</c:v>
                </c:pt>
                <c:pt idx="341">
                  <c:v>294280.39257548767</c:v>
                </c:pt>
                <c:pt idx="342">
                  <c:v>246388.13121974832</c:v>
                </c:pt>
                <c:pt idx="343">
                  <c:v>222459.44017635196</c:v>
                </c:pt>
              </c:numCache>
            </c:numRef>
          </c:yVal>
          <c:smooth val="0"/>
        </c:ser>
        <c:dLbls>
          <c:showLegendKey val="0"/>
          <c:showVal val="0"/>
          <c:showCatName val="0"/>
          <c:showSerName val="0"/>
          <c:showPercent val="0"/>
          <c:showBubbleSize val="0"/>
        </c:dLbls>
        <c:axId val="295020624"/>
        <c:axId val="295021016"/>
      </c:scatterChart>
      <c:valAx>
        <c:axId val="295020624"/>
        <c:scaling>
          <c:orientation val="minMax"/>
        </c:scaling>
        <c:delete val="0"/>
        <c:axPos val="b"/>
        <c:title>
          <c:tx>
            <c:rich>
              <a:bodyPr rot="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ja-JP" altLang="en-US" sz="2000" dirty="0"/>
                  <a:t>腎不全人数割合　</a:t>
                </a:r>
                <a:r>
                  <a:rPr lang="en-US" altLang="ja-JP" sz="2000" dirty="0"/>
                  <a:t>[%]</a:t>
                </a:r>
                <a:endParaRPr lang="ja-JP" altLang="en-US" sz="2000" dirty="0"/>
              </a:p>
            </c:rich>
          </c:tx>
          <c:overlay val="0"/>
          <c:spPr>
            <a:noFill/>
            <a:ln>
              <a:noFill/>
            </a:ln>
            <a:effectLst/>
          </c:spPr>
          <c:txPr>
            <a:bodyPr rot="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ja-JP"/>
            </a:p>
          </c:txPr>
        </c:title>
        <c:numFmt formatCode="0.0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295021016"/>
        <c:crosses val="autoZero"/>
        <c:crossBetween val="midCat"/>
      </c:valAx>
      <c:valAx>
        <c:axId val="295021016"/>
        <c:scaling>
          <c:orientation val="minMax"/>
        </c:scaling>
        <c:delete val="0"/>
        <c:axPos val="l"/>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ja-JP" altLang="en-US" sz="2000" dirty="0"/>
                  <a:t>一人当たりの医療費　</a:t>
                </a:r>
                <a:r>
                  <a:rPr lang="en-US" altLang="ja-JP" sz="2000" dirty="0"/>
                  <a:t>[</a:t>
                </a:r>
                <a:r>
                  <a:rPr lang="ja-JP" altLang="en-US" sz="2000" dirty="0"/>
                  <a:t>円</a:t>
                </a:r>
                <a:r>
                  <a:rPr lang="en-US" altLang="ja-JP" sz="2000" dirty="0"/>
                  <a:t>]</a:t>
                </a:r>
                <a:endParaRPr lang="ja-JP" altLang="en-US" sz="2000" dirty="0"/>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295020624"/>
        <c:crosses val="autoZero"/>
        <c:crossBetween val="midCat"/>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1">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48FC62-06A7-42C9-988A-281728012B0F}"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kumimoji="1" lang="ja-JP" altLang="en-US"/>
        </a:p>
      </dgm:t>
    </dgm:pt>
    <dgm:pt modelId="{C208B483-2AFB-4611-8A25-8FD3DEB81441}">
      <dgm:prSet phldrT="[テキスト]" custT="1"/>
      <dgm:spPr/>
      <dgm:t>
        <a:bodyPr/>
        <a:lstStyle/>
        <a:p>
          <a:r>
            <a:rPr lang="ja-JP" altLang="en-US" sz="3200" dirty="0" smtClean="0"/>
            <a:t>①　高齢者人口動態の可視化を行い地域別 医療需要の把握→</a:t>
          </a:r>
          <a:r>
            <a:rPr lang="en-US" altLang="ja-JP" sz="3200" dirty="0" smtClean="0">
              <a:solidFill>
                <a:srgbClr val="FFFF00"/>
              </a:solidFill>
            </a:rPr>
            <a:t>Power Map</a:t>
          </a:r>
          <a:r>
            <a:rPr lang="ja-JP" altLang="en-US" sz="3200" dirty="0" smtClean="0">
              <a:solidFill>
                <a:srgbClr val="FFFF00"/>
              </a:solidFill>
            </a:rPr>
            <a:t>によりマッピング</a:t>
          </a:r>
          <a:endParaRPr lang="ja-JP" altLang="en-US" sz="3200" dirty="0">
            <a:solidFill>
              <a:srgbClr val="FFFF00"/>
            </a:solidFill>
          </a:endParaRPr>
        </a:p>
      </dgm:t>
    </dgm:pt>
    <dgm:pt modelId="{FA1AD853-4D3A-45D8-9214-BCF8F4F1F76B}" type="parTrans" cxnId="{58200E2A-DDF8-4FD9-95F0-D92B676EEFCC}">
      <dgm:prSet/>
      <dgm:spPr/>
      <dgm:t>
        <a:bodyPr/>
        <a:lstStyle/>
        <a:p>
          <a:endParaRPr lang="ja-JP" altLang="en-US"/>
        </a:p>
      </dgm:t>
    </dgm:pt>
    <dgm:pt modelId="{577FE001-164C-441E-8649-FA079E1418D3}" type="sibTrans" cxnId="{58200E2A-DDF8-4FD9-95F0-D92B676EEFCC}">
      <dgm:prSet/>
      <dgm:spPr/>
      <dgm:t>
        <a:bodyPr/>
        <a:lstStyle/>
        <a:p>
          <a:endParaRPr lang="ja-JP" altLang="en-US"/>
        </a:p>
      </dgm:t>
    </dgm:pt>
    <dgm:pt modelId="{C684C19B-D98C-48FB-8A73-E71587222C4E}">
      <dgm:prSet phldrT="[テキスト]"/>
      <dgm:spPr/>
      <dgm:t>
        <a:bodyPr/>
        <a:lstStyle/>
        <a:p>
          <a:endParaRPr lang="ja-JP" altLang="en-US" dirty="0"/>
        </a:p>
      </dgm:t>
    </dgm:pt>
    <dgm:pt modelId="{D59FCF2F-3E42-40E8-9282-CD8BC3A4EDB9}" type="parTrans" cxnId="{E4191790-320A-4313-9F42-3EF954AE430F}">
      <dgm:prSet/>
      <dgm:spPr/>
      <dgm:t>
        <a:bodyPr/>
        <a:lstStyle/>
        <a:p>
          <a:endParaRPr lang="ja-JP" altLang="en-US"/>
        </a:p>
      </dgm:t>
    </dgm:pt>
    <dgm:pt modelId="{AF3DE287-B694-46BA-B211-218B21662A65}" type="sibTrans" cxnId="{E4191790-320A-4313-9F42-3EF954AE430F}">
      <dgm:prSet/>
      <dgm:spPr/>
      <dgm:t>
        <a:bodyPr/>
        <a:lstStyle/>
        <a:p>
          <a:endParaRPr lang="ja-JP" altLang="en-US"/>
        </a:p>
      </dgm:t>
    </dgm:pt>
    <dgm:pt modelId="{5A57D8B1-EF31-4BEC-9E09-E3141DA7311B}">
      <dgm:prSet custT="1"/>
      <dgm:spPr/>
      <dgm:t>
        <a:bodyPr/>
        <a:lstStyle/>
        <a:p>
          <a:r>
            <a:rPr lang="ja-JP" altLang="en-US" sz="3200" dirty="0" smtClean="0"/>
            <a:t>②　糖尿病関連疾患に着目：二次医療圏</a:t>
          </a:r>
          <a:r>
            <a:rPr lang="en-US" altLang="ja-JP" sz="3200" dirty="0" smtClean="0"/>
            <a:t>&amp;</a:t>
          </a:r>
          <a:r>
            <a:rPr lang="ja-JP" altLang="en-US" sz="3200" dirty="0" smtClean="0"/>
            <a:t>医療費分析→糖尿病関連疾患・年齢・医療費を分析</a:t>
          </a:r>
          <a:endParaRPr lang="ja-JP" altLang="en-US" sz="3200" dirty="0"/>
        </a:p>
      </dgm:t>
    </dgm:pt>
    <dgm:pt modelId="{2DE8136B-9708-44B2-9F5E-BBC7E91F99D9}" type="parTrans" cxnId="{D34C5DA7-B11C-4AE4-83F0-F66A7D97D3D7}">
      <dgm:prSet/>
      <dgm:spPr/>
      <dgm:t>
        <a:bodyPr/>
        <a:lstStyle/>
        <a:p>
          <a:endParaRPr lang="ja-JP" altLang="en-US"/>
        </a:p>
      </dgm:t>
    </dgm:pt>
    <dgm:pt modelId="{2EFA7304-FEA3-42C0-BC93-5AEE5AB82311}" type="sibTrans" cxnId="{D34C5DA7-B11C-4AE4-83F0-F66A7D97D3D7}">
      <dgm:prSet/>
      <dgm:spPr/>
      <dgm:t>
        <a:bodyPr/>
        <a:lstStyle/>
        <a:p>
          <a:endParaRPr lang="ja-JP" altLang="en-US"/>
        </a:p>
      </dgm:t>
    </dgm:pt>
    <dgm:pt modelId="{FA260DBC-9AEC-4E0E-BCC8-5792D48B0DD8}">
      <dgm:prSet custT="1"/>
      <dgm:spPr/>
      <dgm:t>
        <a:bodyPr/>
        <a:lstStyle/>
        <a:p>
          <a:r>
            <a:rPr lang="en-US" altLang="ja-JP" sz="2800" dirty="0" smtClean="0"/>
            <a:t>2025</a:t>
          </a:r>
          <a:r>
            <a:rPr lang="ja-JP" altLang="en-US" sz="2800" dirty="0" smtClean="0"/>
            <a:t>年に向けて人工透析に伴う医療費シミュレーション</a:t>
          </a:r>
          <a:endParaRPr lang="ja-JP" altLang="en-US" sz="2800" dirty="0"/>
        </a:p>
      </dgm:t>
    </dgm:pt>
    <dgm:pt modelId="{B6D03497-4F96-4090-A028-AFDB88BE8822}" type="parTrans" cxnId="{DBBAB10C-FEE2-4A89-8AFF-10893451C944}">
      <dgm:prSet/>
      <dgm:spPr/>
      <dgm:t>
        <a:bodyPr/>
        <a:lstStyle/>
        <a:p>
          <a:endParaRPr kumimoji="1" lang="ja-JP" altLang="en-US"/>
        </a:p>
      </dgm:t>
    </dgm:pt>
    <dgm:pt modelId="{BC2347AA-5D5A-485B-BF5C-739533E773BF}" type="sibTrans" cxnId="{DBBAB10C-FEE2-4A89-8AFF-10893451C944}">
      <dgm:prSet/>
      <dgm:spPr/>
      <dgm:t>
        <a:bodyPr/>
        <a:lstStyle/>
        <a:p>
          <a:endParaRPr kumimoji="1" lang="ja-JP" altLang="en-US"/>
        </a:p>
      </dgm:t>
    </dgm:pt>
    <dgm:pt modelId="{AEAA2319-9790-4A45-9D74-CDFCE5EC89F6}">
      <dgm:prSet custT="1"/>
      <dgm:spPr/>
      <dgm:t>
        <a:bodyPr/>
        <a:lstStyle/>
        <a:p>
          <a:r>
            <a:rPr lang="ja-JP" altLang="en-US" sz="2800" dirty="0" smtClean="0"/>
            <a:t>高額の医療費がかかっている疾病構造と年齢の関係</a:t>
          </a:r>
          <a:endParaRPr lang="ja-JP" altLang="en-US" sz="2800" dirty="0"/>
        </a:p>
      </dgm:t>
    </dgm:pt>
    <dgm:pt modelId="{CAEA4AD5-C073-4D73-8BFA-FD2E2055B4BE}" type="parTrans" cxnId="{8F9A718E-1C04-4B8E-86AC-FBFAC463394B}">
      <dgm:prSet/>
      <dgm:spPr/>
      <dgm:t>
        <a:bodyPr/>
        <a:lstStyle/>
        <a:p>
          <a:endParaRPr kumimoji="1" lang="ja-JP" altLang="en-US"/>
        </a:p>
      </dgm:t>
    </dgm:pt>
    <dgm:pt modelId="{01408AB5-11FE-4485-B88C-63A5259FD324}" type="sibTrans" cxnId="{8F9A718E-1C04-4B8E-86AC-FBFAC463394B}">
      <dgm:prSet/>
      <dgm:spPr/>
      <dgm:t>
        <a:bodyPr/>
        <a:lstStyle/>
        <a:p>
          <a:endParaRPr kumimoji="1" lang="ja-JP" altLang="en-US"/>
        </a:p>
      </dgm:t>
    </dgm:pt>
    <dgm:pt modelId="{5B6963A3-1AD6-448C-A9FB-1A65CE22B298}">
      <dgm:prSet custT="1"/>
      <dgm:spPr/>
      <dgm:t>
        <a:bodyPr/>
        <a:lstStyle/>
        <a:p>
          <a:r>
            <a:rPr lang="ja-JP" altLang="en-US" sz="2800" dirty="0" smtClean="0"/>
            <a:t>二次医療圏ごとの腎不全の人数と医療費の関係</a:t>
          </a:r>
          <a:endParaRPr lang="ja-JP" altLang="en-US" sz="2800" dirty="0"/>
        </a:p>
      </dgm:t>
    </dgm:pt>
    <dgm:pt modelId="{C11044C6-5B6A-4E31-B2ED-7AB6F2810575}" type="parTrans" cxnId="{9E62BB9C-923C-428E-BDA4-DB5F91702331}">
      <dgm:prSet/>
      <dgm:spPr/>
      <dgm:t>
        <a:bodyPr/>
        <a:lstStyle/>
        <a:p>
          <a:endParaRPr kumimoji="1" lang="ja-JP" altLang="en-US"/>
        </a:p>
      </dgm:t>
    </dgm:pt>
    <dgm:pt modelId="{BDAF43E2-30C6-414B-AFA3-479BB3119ECC}" type="sibTrans" cxnId="{9E62BB9C-923C-428E-BDA4-DB5F91702331}">
      <dgm:prSet/>
      <dgm:spPr/>
      <dgm:t>
        <a:bodyPr/>
        <a:lstStyle/>
        <a:p>
          <a:endParaRPr kumimoji="1" lang="ja-JP" altLang="en-US"/>
        </a:p>
      </dgm:t>
    </dgm:pt>
    <dgm:pt modelId="{E3CA1B94-33E3-409C-9718-22035DB094C6}" type="pres">
      <dgm:prSet presAssocID="{2648FC62-06A7-42C9-988A-281728012B0F}" presName="linear" presStyleCnt="0">
        <dgm:presLayoutVars>
          <dgm:animLvl val="lvl"/>
          <dgm:resizeHandles val="exact"/>
        </dgm:presLayoutVars>
      </dgm:prSet>
      <dgm:spPr/>
      <dgm:t>
        <a:bodyPr/>
        <a:lstStyle/>
        <a:p>
          <a:endParaRPr kumimoji="1" lang="ja-JP" altLang="en-US"/>
        </a:p>
      </dgm:t>
    </dgm:pt>
    <dgm:pt modelId="{5C8379DB-5433-420C-9D15-4362A98FD5EE}" type="pres">
      <dgm:prSet presAssocID="{C208B483-2AFB-4611-8A25-8FD3DEB81441}" presName="parentText" presStyleLbl="node1" presStyleIdx="0" presStyleCnt="2" custScaleX="97000">
        <dgm:presLayoutVars>
          <dgm:chMax val="0"/>
          <dgm:bulletEnabled val="1"/>
        </dgm:presLayoutVars>
      </dgm:prSet>
      <dgm:spPr/>
      <dgm:t>
        <a:bodyPr/>
        <a:lstStyle/>
        <a:p>
          <a:endParaRPr kumimoji="1" lang="ja-JP" altLang="en-US"/>
        </a:p>
      </dgm:t>
    </dgm:pt>
    <dgm:pt modelId="{B08B0A12-863F-45E8-85C9-26F65E37FB61}" type="pres">
      <dgm:prSet presAssocID="{C208B483-2AFB-4611-8A25-8FD3DEB81441}" presName="childText" presStyleLbl="revTx" presStyleIdx="0" presStyleCnt="2">
        <dgm:presLayoutVars>
          <dgm:bulletEnabled val="1"/>
        </dgm:presLayoutVars>
      </dgm:prSet>
      <dgm:spPr/>
      <dgm:t>
        <a:bodyPr/>
        <a:lstStyle/>
        <a:p>
          <a:endParaRPr kumimoji="1" lang="ja-JP" altLang="en-US"/>
        </a:p>
      </dgm:t>
    </dgm:pt>
    <dgm:pt modelId="{5E49A54C-D94F-4A4D-B7D5-64421F3533A0}" type="pres">
      <dgm:prSet presAssocID="{5A57D8B1-EF31-4BEC-9E09-E3141DA7311B}" presName="parentText" presStyleLbl="node1" presStyleIdx="1" presStyleCnt="2" custScaleX="97000" custScaleY="100484" custLinFactNeighborX="0" custLinFactNeighborY="-53941">
        <dgm:presLayoutVars>
          <dgm:chMax val="0"/>
          <dgm:bulletEnabled val="1"/>
        </dgm:presLayoutVars>
      </dgm:prSet>
      <dgm:spPr/>
      <dgm:t>
        <a:bodyPr/>
        <a:lstStyle/>
        <a:p>
          <a:endParaRPr kumimoji="1" lang="ja-JP" altLang="en-US"/>
        </a:p>
      </dgm:t>
    </dgm:pt>
    <dgm:pt modelId="{C02539C5-857E-4020-B08D-DFFACE382372}" type="pres">
      <dgm:prSet presAssocID="{5A57D8B1-EF31-4BEC-9E09-E3141DA7311B}" presName="childText" presStyleLbl="revTx" presStyleIdx="1" presStyleCnt="2">
        <dgm:presLayoutVars>
          <dgm:bulletEnabled val="1"/>
        </dgm:presLayoutVars>
      </dgm:prSet>
      <dgm:spPr/>
      <dgm:t>
        <a:bodyPr/>
        <a:lstStyle/>
        <a:p>
          <a:endParaRPr kumimoji="1" lang="ja-JP" altLang="en-US"/>
        </a:p>
      </dgm:t>
    </dgm:pt>
  </dgm:ptLst>
  <dgm:cxnLst>
    <dgm:cxn modelId="{1B5FD73A-F609-48D6-9107-1D75408F5476}" type="presOf" srcId="{C208B483-2AFB-4611-8A25-8FD3DEB81441}" destId="{5C8379DB-5433-420C-9D15-4362A98FD5EE}" srcOrd="0" destOrd="0" presId="urn:microsoft.com/office/officeart/2005/8/layout/vList2"/>
    <dgm:cxn modelId="{E4191790-320A-4313-9F42-3EF954AE430F}" srcId="{C208B483-2AFB-4611-8A25-8FD3DEB81441}" destId="{C684C19B-D98C-48FB-8A73-E71587222C4E}" srcOrd="0" destOrd="0" parTransId="{D59FCF2F-3E42-40E8-9282-CD8BC3A4EDB9}" sibTransId="{AF3DE287-B694-46BA-B211-218B21662A65}"/>
    <dgm:cxn modelId="{9B055BA9-136D-40B9-9168-0369AF60E2E7}" type="presOf" srcId="{5A57D8B1-EF31-4BEC-9E09-E3141DA7311B}" destId="{5E49A54C-D94F-4A4D-B7D5-64421F3533A0}" srcOrd="0" destOrd="0" presId="urn:microsoft.com/office/officeart/2005/8/layout/vList2"/>
    <dgm:cxn modelId="{D34C5DA7-B11C-4AE4-83F0-F66A7D97D3D7}" srcId="{2648FC62-06A7-42C9-988A-281728012B0F}" destId="{5A57D8B1-EF31-4BEC-9E09-E3141DA7311B}" srcOrd="1" destOrd="0" parTransId="{2DE8136B-9708-44B2-9F5E-BBC7E91F99D9}" sibTransId="{2EFA7304-FEA3-42C0-BC93-5AEE5AB82311}"/>
    <dgm:cxn modelId="{501BF562-5611-4EBA-8F62-C90467613B8A}" type="presOf" srcId="{5B6963A3-1AD6-448C-A9FB-1A65CE22B298}" destId="{C02539C5-857E-4020-B08D-DFFACE382372}" srcOrd="0" destOrd="1" presId="urn:microsoft.com/office/officeart/2005/8/layout/vList2"/>
    <dgm:cxn modelId="{C15A5908-3B74-486E-9D6C-2A01D94DC930}" type="presOf" srcId="{2648FC62-06A7-42C9-988A-281728012B0F}" destId="{E3CA1B94-33E3-409C-9718-22035DB094C6}" srcOrd="0" destOrd="0" presId="urn:microsoft.com/office/officeart/2005/8/layout/vList2"/>
    <dgm:cxn modelId="{911415C7-4AF5-4919-9624-5C88662227CC}" type="presOf" srcId="{C684C19B-D98C-48FB-8A73-E71587222C4E}" destId="{B08B0A12-863F-45E8-85C9-26F65E37FB61}" srcOrd="0" destOrd="0" presId="urn:microsoft.com/office/officeart/2005/8/layout/vList2"/>
    <dgm:cxn modelId="{37736EDF-3914-4A2C-B212-FBC05FBE713E}" type="presOf" srcId="{FA260DBC-9AEC-4E0E-BCC8-5792D48B0DD8}" destId="{C02539C5-857E-4020-B08D-DFFACE382372}" srcOrd="0" destOrd="2" presId="urn:microsoft.com/office/officeart/2005/8/layout/vList2"/>
    <dgm:cxn modelId="{DBBAB10C-FEE2-4A89-8AFF-10893451C944}" srcId="{5A57D8B1-EF31-4BEC-9E09-E3141DA7311B}" destId="{FA260DBC-9AEC-4E0E-BCC8-5792D48B0DD8}" srcOrd="2" destOrd="0" parTransId="{B6D03497-4F96-4090-A028-AFDB88BE8822}" sibTransId="{BC2347AA-5D5A-485B-BF5C-739533E773BF}"/>
    <dgm:cxn modelId="{9E62BB9C-923C-428E-BDA4-DB5F91702331}" srcId="{5A57D8B1-EF31-4BEC-9E09-E3141DA7311B}" destId="{5B6963A3-1AD6-448C-A9FB-1A65CE22B298}" srcOrd="1" destOrd="0" parTransId="{C11044C6-5B6A-4E31-B2ED-7AB6F2810575}" sibTransId="{BDAF43E2-30C6-414B-AFA3-479BB3119ECC}"/>
    <dgm:cxn modelId="{98095457-A822-493D-8EA2-BE2E8E9EE9CC}" type="presOf" srcId="{AEAA2319-9790-4A45-9D74-CDFCE5EC89F6}" destId="{C02539C5-857E-4020-B08D-DFFACE382372}" srcOrd="0" destOrd="0" presId="urn:microsoft.com/office/officeart/2005/8/layout/vList2"/>
    <dgm:cxn modelId="{8F9A718E-1C04-4B8E-86AC-FBFAC463394B}" srcId="{5A57D8B1-EF31-4BEC-9E09-E3141DA7311B}" destId="{AEAA2319-9790-4A45-9D74-CDFCE5EC89F6}" srcOrd="0" destOrd="0" parTransId="{CAEA4AD5-C073-4D73-8BFA-FD2E2055B4BE}" sibTransId="{01408AB5-11FE-4485-B88C-63A5259FD324}"/>
    <dgm:cxn modelId="{58200E2A-DDF8-4FD9-95F0-D92B676EEFCC}" srcId="{2648FC62-06A7-42C9-988A-281728012B0F}" destId="{C208B483-2AFB-4611-8A25-8FD3DEB81441}" srcOrd="0" destOrd="0" parTransId="{FA1AD853-4D3A-45D8-9214-BCF8F4F1F76B}" sibTransId="{577FE001-164C-441E-8649-FA079E1418D3}"/>
    <dgm:cxn modelId="{73360B58-FBEA-4B0F-9B2E-21627019299B}" type="presParOf" srcId="{E3CA1B94-33E3-409C-9718-22035DB094C6}" destId="{5C8379DB-5433-420C-9D15-4362A98FD5EE}" srcOrd="0" destOrd="0" presId="urn:microsoft.com/office/officeart/2005/8/layout/vList2"/>
    <dgm:cxn modelId="{1C1CA668-C4CB-4B58-992F-D3E9AF54A731}" type="presParOf" srcId="{E3CA1B94-33E3-409C-9718-22035DB094C6}" destId="{B08B0A12-863F-45E8-85C9-26F65E37FB61}" srcOrd="1" destOrd="0" presId="urn:microsoft.com/office/officeart/2005/8/layout/vList2"/>
    <dgm:cxn modelId="{E0EC8B4C-E6BC-411C-8D73-38C2E508AB1D}" type="presParOf" srcId="{E3CA1B94-33E3-409C-9718-22035DB094C6}" destId="{5E49A54C-D94F-4A4D-B7D5-64421F3533A0}" srcOrd="2" destOrd="0" presId="urn:microsoft.com/office/officeart/2005/8/layout/vList2"/>
    <dgm:cxn modelId="{62BED871-0AE3-4089-BDDE-91A2DD8DC69C}" type="presParOf" srcId="{E3CA1B94-33E3-409C-9718-22035DB094C6}" destId="{C02539C5-857E-4020-B08D-DFFACE382372}"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D8F088-F796-472E-A3D1-906AB79EF209}" type="doc">
      <dgm:prSet loTypeId="urn:microsoft.com/office/officeart/2005/8/layout/cycle7" loCatId="cycle" qsTypeId="urn:microsoft.com/office/officeart/2005/8/quickstyle/simple1" qsCatId="simple" csTypeId="urn:microsoft.com/office/officeart/2005/8/colors/colorful4" csCatId="colorful" phldr="1"/>
      <dgm:spPr/>
      <dgm:t>
        <a:bodyPr/>
        <a:lstStyle/>
        <a:p>
          <a:endParaRPr kumimoji="1" lang="ja-JP" altLang="en-US"/>
        </a:p>
      </dgm:t>
    </dgm:pt>
    <dgm:pt modelId="{326BEA75-3D15-45CF-BEFF-6F683B7D1CA9}">
      <dgm:prSet phldrT="[テキスト]">
        <dgm:style>
          <a:lnRef idx="1">
            <a:schemeClr val="accent2"/>
          </a:lnRef>
          <a:fillRef idx="2">
            <a:schemeClr val="accent2"/>
          </a:fillRef>
          <a:effectRef idx="1">
            <a:schemeClr val="accent2"/>
          </a:effectRef>
          <a:fontRef idx="minor">
            <a:schemeClr val="dk1"/>
          </a:fontRef>
        </dgm:style>
      </dgm:prSet>
      <dgm:spPr/>
      <dgm:t>
        <a:bodyPr/>
        <a:lstStyle/>
        <a:p>
          <a:r>
            <a:rPr kumimoji="1" lang="ja-JP" altLang="en-US" dirty="0" smtClean="0"/>
            <a:t>市民</a:t>
          </a:r>
          <a:endParaRPr kumimoji="1" lang="ja-JP" altLang="en-US" dirty="0"/>
        </a:p>
      </dgm:t>
    </dgm:pt>
    <dgm:pt modelId="{900E4B20-89D9-4DA6-912C-3DC20BE062FF}" type="parTrans" cxnId="{C9165347-22C1-4DC9-B556-B841B1A35015}">
      <dgm:prSet/>
      <dgm:spPr/>
      <dgm:t>
        <a:bodyPr/>
        <a:lstStyle/>
        <a:p>
          <a:endParaRPr kumimoji="1" lang="ja-JP" altLang="en-US"/>
        </a:p>
      </dgm:t>
    </dgm:pt>
    <dgm:pt modelId="{F6F0CE08-4FA2-44BC-BE7B-2161A40A8F92}" type="sibTrans" cxnId="{C9165347-22C1-4DC9-B556-B841B1A35015}">
      <dgm:prSet>
        <dgm:style>
          <a:lnRef idx="1">
            <a:schemeClr val="accent2"/>
          </a:lnRef>
          <a:fillRef idx="2">
            <a:schemeClr val="accent2"/>
          </a:fillRef>
          <a:effectRef idx="1">
            <a:schemeClr val="accent2"/>
          </a:effectRef>
          <a:fontRef idx="minor">
            <a:schemeClr val="dk1"/>
          </a:fontRef>
        </dgm:style>
      </dgm:prSet>
      <dgm:spPr/>
      <dgm:t>
        <a:bodyPr/>
        <a:lstStyle/>
        <a:p>
          <a:endParaRPr kumimoji="1" lang="ja-JP" altLang="en-US"/>
        </a:p>
      </dgm:t>
    </dgm:pt>
    <dgm:pt modelId="{47BF63C4-FCB2-498C-A5FA-B4C520EADAF5}">
      <dgm:prSet phldrT="[テキスト]">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dirty="0" smtClean="0"/>
            <a:t>行政</a:t>
          </a:r>
          <a:endParaRPr kumimoji="1" lang="ja-JP" altLang="en-US" dirty="0"/>
        </a:p>
      </dgm:t>
    </dgm:pt>
    <dgm:pt modelId="{6C11DF69-D792-4BB2-B9CB-A7F6B610A38A}" type="parTrans" cxnId="{C3C137A9-F9FA-4FC1-9524-E567EB788A75}">
      <dgm:prSet/>
      <dgm:spPr/>
      <dgm:t>
        <a:bodyPr/>
        <a:lstStyle/>
        <a:p>
          <a:endParaRPr kumimoji="1" lang="ja-JP" altLang="en-US"/>
        </a:p>
      </dgm:t>
    </dgm:pt>
    <dgm:pt modelId="{41871A62-D46B-4A61-9EEC-9EB03DC3D8F4}" type="sibTrans" cxnId="{C3C137A9-F9FA-4FC1-9524-E567EB788A75}">
      <dgm:prSet>
        <dgm:style>
          <a:lnRef idx="1">
            <a:schemeClr val="accent6"/>
          </a:lnRef>
          <a:fillRef idx="2">
            <a:schemeClr val="accent6"/>
          </a:fillRef>
          <a:effectRef idx="1">
            <a:schemeClr val="accent6"/>
          </a:effectRef>
          <a:fontRef idx="minor">
            <a:schemeClr val="dk1"/>
          </a:fontRef>
        </dgm:style>
      </dgm:prSet>
      <dgm:spPr/>
      <dgm:t>
        <a:bodyPr/>
        <a:lstStyle/>
        <a:p>
          <a:endParaRPr kumimoji="1" lang="ja-JP" altLang="en-US"/>
        </a:p>
      </dgm:t>
    </dgm:pt>
    <dgm:pt modelId="{D8ABC285-42A8-46ED-98CD-9B7F532DAB69}">
      <dgm:prSet phldrT="[テキスト]">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dirty="0" smtClean="0"/>
            <a:t>病院</a:t>
          </a:r>
          <a:endParaRPr kumimoji="1" lang="ja-JP" altLang="en-US" dirty="0"/>
        </a:p>
      </dgm:t>
    </dgm:pt>
    <dgm:pt modelId="{7D8803B2-86E3-498E-B250-5502BA4F0C38}" type="parTrans" cxnId="{D21B0CB5-A289-4D4C-8703-9FED55981702}">
      <dgm:prSet/>
      <dgm:spPr/>
      <dgm:t>
        <a:bodyPr/>
        <a:lstStyle/>
        <a:p>
          <a:endParaRPr kumimoji="1" lang="ja-JP" altLang="en-US"/>
        </a:p>
      </dgm:t>
    </dgm:pt>
    <dgm:pt modelId="{75C65B85-0F04-4500-ABA1-176B1B640B51}" type="sibTrans" cxnId="{D21B0CB5-A289-4D4C-8703-9FED55981702}">
      <dgm:prSet>
        <dgm:style>
          <a:lnRef idx="1">
            <a:schemeClr val="accent5"/>
          </a:lnRef>
          <a:fillRef idx="2">
            <a:schemeClr val="accent5"/>
          </a:fillRef>
          <a:effectRef idx="1">
            <a:schemeClr val="accent5"/>
          </a:effectRef>
          <a:fontRef idx="minor">
            <a:schemeClr val="dk1"/>
          </a:fontRef>
        </dgm:style>
      </dgm:prSet>
      <dgm:spPr/>
      <dgm:t>
        <a:bodyPr/>
        <a:lstStyle/>
        <a:p>
          <a:endParaRPr kumimoji="1" lang="ja-JP" altLang="en-US"/>
        </a:p>
      </dgm:t>
    </dgm:pt>
    <dgm:pt modelId="{FEC3C799-BADB-474F-BE2A-41CD938CD734}" type="pres">
      <dgm:prSet presAssocID="{E0D8F088-F796-472E-A3D1-906AB79EF209}" presName="Name0" presStyleCnt="0">
        <dgm:presLayoutVars>
          <dgm:dir/>
          <dgm:resizeHandles val="exact"/>
        </dgm:presLayoutVars>
      </dgm:prSet>
      <dgm:spPr/>
      <dgm:t>
        <a:bodyPr/>
        <a:lstStyle/>
        <a:p>
          <a:endParaRPr kumimoji="1" lang="ja-JP" altLang="en-US"/>
        </a:p>
      </dgm:t>
    </dgm:pt>
    <dgm:pt modelId="{91B1F02E-11A5-44CC-9D61-EC95FE4D77EF}" type="pres">
      <dgm:prSet presAssocID="{326BEA75-3D15-45CF-BEFF-6F683B7D1CA9}" presName="node" presStyleLbl="node1" presStyleIdx="0" presStyleCnt="3" custRadScaleRad="89553" custRadScaleInc="777">
        <dgm:presLayoutVars>
          <dgm:bulletEnabled val="1"/>
        </dgm:presLayoutVars>
      </dgm:prSet>
      <dgm:spPr/>
      <dgm:t>
        <a:bodyPr/>
        <a:lstStyle/>
        <a:p>
          <a:endParaRPr kumimoji="1" lang="ja-JP" altLang="en-US"/>
        </a:p>
      </dgm:t>
    </dgm:pt>
    <dgm:pt modelId="{198F5C97-A770-4E82-8A23-64D2B0965135}" type="pres">
      <dgm:prSet presAssocID="{F6F0CE08-4FA2-44BC-BE7B-2161A40A8F92}" presName="sibTrans" presStyleLbl="sibTrans2D1" presStyleIdx="0" presStyleCnt="3"/>
      <dgm:spPr/>
      <dgm:t>
        <a:bodyPr/>
        <a:lstStyle/>
        <a:p>
          <a:endParaRPr kumimoji="1" lang="ja-JP" altLang="en-US"/>
        </a:p>
      </dgm:t>
    </dgm:pt>
    <dgm:pt modelId="{D4714E32-A033-4757-95A0-1D585FE71089}" type="pres">
      <dgm:prSet presAssocID="{F6F0CE08-4FA2-44BC-BE7B-2161A40A8F92}" presName="connectorText" presStyleLbl="sibTrans2D1" presStyleIdx="0" presStyleCnt="3"/>
      <dgm:spPr/>
      <dgm:t>
        <a:bodyPr/>
        <a:lstStyle/>
        <a:p>
          <a:endParaRPr kumimoji="1" lang="ja-JP" altLang="en-US"/>
        </a:p>
      </dgm:t>
    </dgm:pt>
    <dgm:pt modelId="{AEE0965B-4717-4075-9023-A92323C8EB46}" type="pres">
      <dgm:prSet presAssocID="{47BF63C4-FCB2-498C-A5FA-B4C520EADAF5}" presName="node" presStyleLbl="node1" presStyleIdx="1" presStyleCnt="3">
        <dgm:presLayoutVars>
          <dgm:bulletEnabled val="1"/>
        </dgm:presLayoutVars>
      </dgm:prSet>
      <dgm:spPr/>
      <dgm:t>
        <a:bodyPr/>
        <a:lstStyle/>
        <a:p>
          <a:endParaRPr kumimoji="1" lang="ja-JP" altLang="en-US"/>
        </a:p>
      </dgm:t>
    </dgm:pt>
    <dgm:pt modelId="{5430079E-1339-4526-9524-5D09ACB3B0E1}" type="pres">
      <dgm:prSet presAssocID="{41871A62-D46B-4A61-9EEC-9EB03DC3D8F4}" presName="sibTrans" presStyleLbl="sibTrans2D1" presStyleIdx="1" presStyleCnt="3"/>
      <dgm:spPr/>
      <dgm:t>
        <a:bodyPr/>
        <a:lstStyle/>
        <a:p>
          <a:endParaRPr kumimoji="1" lang="ja-JP" altLang="en-US"/>
        </a:p>
      </dgm:t>
    </dgm:pt>
    <dgm:pt modelId="{51AF1D40-C73C-40E8-A2B1-5953F2636983}" type="pres">
      <dgm:prSet presAssocID="{41871A62-D46B-4A61-9EEC-9EB03DC3D8F4}" presName="connectorText" presStyleLbl="sibTrans2D1" presStyleIdx="1" presStyleCnt="3"/>
      <dgm:spPr/>
      <dgm:t>
        <a:bodyPr/>
        <a:lstStyle/>
        <a:p>
          <a:endParaRPr kumimoji="1" lang="ja-JP" altLang="en-US"/>
        </a:p>
      </dgm:t>
    </dgm:pt>
    <dgm:pt modelId="{B927C43B-AC77-4564-BA17-D46F8EAB1EBF}" type="pres">
      <dgm:prSet presAssocID="{D8ABC285-42A8-46ED-98CD-9B7F532DAB69}" presName="node" presStyleLbl="node1" presStyleIdx="2" presStyleCnt="3">
        <dgm:presLayoutVars>
          <dgm:bulletEnabled val="1"/>
        </dgm:presLayoutVars>
      </dgm:prSet>
      <dgm:spPr/>
      <dgm:t>
        <a:bodyPr/>
        <a:lstStyle/>
        <a:p>
          <a:endParaRPr kumimoji="1" lang="ja-JP" altLang="en-US"/>
        </a:p>
      </dgm:t>
    </dgm:pt>
    <dgm:pt modelId="{57E6725D-7686-4EB5-978A-A8CF8A416704}" type="pres">
      <dgm:prSet presAssocID="{75C65B85-0F04-4500-ABA1-176B1B640B51}" presName="sibTrans" presStyleLbl="sibTrans2D1" presStyleIdx="2" presStyleCnt="3"/>
      <dgm:spPr/>
      <dgm:t>
        <a:bodyPr/>
        <a:lstStyle/>
        <a:p>
          <a:endParaRPr kumimoji="1" lang="ja-JP" altLang="en-US"/>
        </a:p>
      </dgm:t>
    </dgm:pt>
    <dgm:pt modelId="{F1561B14-E7D8-4488-942E-44BE3DF03E9E}" type="pres">
      <dgm:prSet presAssocID="{75C65B85-0F04-4500-ABA1-176B1B640B51}" presName="connectorText" presStyleLbl="sibTrans2D1" presStyleIdx="2" presStyleCnt="3"/>
      <dgm:spPr/>
      <dgm:t>
        <a:bodyPr/>
        <a:lstStyle/>
        <a:p>
          <a:endParaRPr kumimoji="1" lang="ja-JP" altLang="en-US"/>
        </a:p>
      </dgm:t>
    </dgm:pt>
  </dgm:ptLst>
  <dgm:cxnLst>
    <dgm:cxn modelId="{5B5D41BE-687E-44F5-A86D-8A8D5CC11AA4}" type="presOf" srcId="{D8ABC285-42A8-46ED-98CD-9B7F532DAB69}" destId="{B927C43B-AC77-4564-BA17-D46F8EAB1EBF}" srcOrd="0" destOrd="0" presId="urn:microsoft.com/office/officeart/2005/8/layout/cycle7"/>
    <dgm:cxn modelId="{D21B0CB5-A289-4D4C-8703-9FED55981702}" srcId="{E0D8F088-F796-472E-A3D1-906AB79EF209}" destId="{D8ABC285-42A8-46ED-98CD-9B7F532DAB69}" srcOrd="2" destOrd="0" parTransId="{7D8803B2-86E3-498E-B250-5502BA4F0C38}" sibTransId="{75C65B85-0F04-4500-ABA1-176B1B640B51}"/>
    <dgm:cxn modelId="{C9165347-22C1-4DC9-B556-B841B1A35015}" srcId="{E0D8F088-F796-472E-A3D1-906AB79EF209}" destId="{326BEA75-3D15-45CF-BEFF-6F683B7D1CA9}" srcOrd="0" destOrd="0" parTransId="{900E4B20-89D9-4DA6-912C-3DC20BE062FF}" sibTransId="{F6F0CE08-4FA2-44BC-BE7B-2161A40A8F92}"/>
    <dgm:cxn modelId="{EFD00838-B42B-4DF0-8E65-1B4EB83AEB34}" type="presOf" srcId="{F6F0CE08-4FA2-44BC-BE7B-2161A40A8F92}" destId="{D4714E32-A033-4757-95A0-1D585FE71089}" srcOrd="1" destOrd="0" presId="urn:microsoft.com/office/officeart/2005/8/layout/cycle7"/>
    <dgm:cxn modelId="{74AB778C-21A1-4E88-9F0A-456A7F0BAFE9}" type="presOf" srcId="{47BF63C4-FCB2-498C-A5FA-B4C520EADAF5}" destId="{AEE0965B-4717-4075-9023-A92323C8EB46}" srcOrd="0" destOrd="0" presId="urn:microsoft.com/office/officeart/2005/8/layout/cycle7"/>
    <dgm:cxn modelId="{958B520C-459E-45F3-9FD9-7F571A803CEA}" type="presOf" srcId="{75C65B85-0F04-4500-ABA1-176B1B640B51}" destId="{57E6725D-7686-4EB5-978A-A8CF8A416704}" srcOrd="0" destOrd="0" presId="urn:microsoft.com/office/officeart/2005/8/layout/cycle7"/>
    <dgm:cxn modelId="{64137BC2-3DC5-49D1-A01C-E73A2DA2F3C8}" type="presOf" srcId="{326BEA75-3D15-45CF-BEFF-6F683B7D1CA9}" destId="{91B1F02E-11A5-44CC-9D61-EC95FE4D77EF}" srcOrd="0" destOrd="0" presId="urn:microsoft.com/office/officeart/2005/8/layout/cycle7"/>
    <dgm:cxn modelId="{5F7437DC-45E6-4214-B681-43ADDF85FF88}" type="presOf" srcId="{75C65B85-0F04-4500-ABA1-176B1B640B51}" destId="{F1561B14-E7D8-4488-942E-44BE3DF03E9E}" srcOrd="1" destOrd="0" presId="urn:microsoft.com/office/officeart/2005/8/layout/cycle7"/>
    <dgm:cxn modelId="{480ADEE3-5D90-4E51-B121-54387EA3035A}" type="presOf" srcId="{41871A62-D46B-4A61-9EEC-9EB03DC3D8F4}" destId="{51AF1D40-C73C-40E8-A2B1-5953F2636983}" srcOrd="1" destOrd="0" presId="urn:microsoft.com/office/officeart/2005/8/layout/cycle7"/>
    <dgm:cxn modelId="{7FD642BC-5A5F-45E0-8901-2C55D9A49149}" type="presOf" srcId="{F6F0CE08-4FA2-44BC-BE7B-2161A40A8F92}" destId="{198F5C97-A770-4E82-8A23-64D2B0965135}" srcOrd="0" destOrd="0" presId="urn:microsoft.com/office/officeart/2005/8/layout/cycle7"/>
    <dgm:cxn modelId="{C3C137A9-F9FA-4FC1-9524-E567EB788A75}" srcId="{E0D8F088-F796-472E-A3D1-906AB79EF209}" destId="{47BF63C4-FCB2-498C-A5FA-B4C520EADAF5}" srcOrd="1" destOrd="0" parTransId="{6C11DF69-D792-4BB2-B9CB-A7F6B610A38A}" sibTransId="{41871A62-D46B-4A61-9EEC-9EB03DC3D8F4}"/>
    <dgm:cxn modelId="{9DFFE0F1-B132-433C-9223-402572A868C0}" type="presOf" srcId="{41871A62-D46B-4A61-9EEC-9EB03DC3D8F4}" destId="{5430079E-1339-4526-9524-5D09ACB3B0E1}" srcOrd="0" destOrd="0" presId="urn:microsoft.com/office/officeart/2005/8/layout/cycle7"/>
    <dgm:cxn modelId="{83F8FE28-A323-45DB-B2BD-B8B8781FEC35}" type="presOf" srcId="{E0D8F088-F796-472E-A3D1-906AB79EF209}" destId="{FEC3C799-BADB-474F-BE2A-41CD938CD734}" srcOrd="0" destOrd="0" presId="urn:microsoft.com/office/officeart/2005/8/layout/cycle7"/>
    <dgm:cxn modelId="{B5166966-6CA3-43A4-92DD-323BDCEF666D}" type="presParOf" srcId="{FEC3C799-BADB-474F-BE2A-41CD938CD734}" destId="{91B1F02E-11A5-44CC-9D61-EC95FE4D77EF}" srcOrd="0" destOrd="0" presId="urn:microsoft.com/office/officeart/2005/8/layout/cycle7"/>
    <dgm:cxn modelId="{86FE19AE-D480-4422-AC44-2162455BAE53}" type="presParOf" srcId="{FEC3C799-BADB-474F-BE2A-41CD938CD734}" destId="{198F5C97-A770-4E82-8A23-64D2B0965135}" srcOrd="1" destOrd="0" presId="urn:microsoft.com/office/officeart/2005/8/layout/cycle7"/>
    <dgm:cxn modelId="{912CA333-E976-44B5-9D99-8C15F1D22087}" type="presParOf" srcId="{198F5C97-A770-4E82-8A23-64D2B0965135}" destId="{D4714E32-A033-4757-95A0-1D585FE71089}" srcOrd="0" destOrd="0" presId="urn:microsoft.com/office/officeart/2005/8/layout/cycle7"/>
    <dgm:cxn modelId="{EC32410B-7C38-4A46-BDEF-9A4D2347F80A}" type="presParOf" srcId="{FEC3C799-BADB-474F-BE2A-41CD938CD734}" destId="{AEE0965B-4717-4075-9023-A92323C8EB46}" srcOrd="2" destOrd="0" presId="urn:microsoft.com/office/officeart/2005/8/layout/cycle7"/>
    <dgm:cxn modelId="{F0A122C2-5E18-422D-8AA3-8ACA18D02E5E}" type="presParOf" srcId="{FEC3C799-BADB-474F-BE2A-41CD938CD734}" destId="{5430079E-1339-4526-9524-5D09ACB3B0E1}" srcOrd="3" destOrd="0" presId="urn:microsoft.com/office/officeart/2005/8/layout/cycle7"/>
    <dgm:cxn modelId="{F491707B-73EB-4B08-9E0C-2BCC63DF6C97}" type="presParOf" srcId="{5430079E-1339-4526-9524-5D09ACB3B0E1}" destId="{51AF1D40-C73C-40E8-A2B1-5953F2636983}" srcOrd="0" destOrd="0" presId="urn:microsoft.com/office/officeart/2005/8/layout/cycle7"/>
    <dgm:cxn modelId="{F142D9E8-33A5-4B45-8F86-B6B27DB85D41}" type="presParOf" srcId="{FEC3C799-BADB-474F-BE2A-41CD938CD734}" destId="{B927C43B-AC77-4564-BA17-D46F8EAB1EBF}" srcOrd="4" destOrd="0" presId="urn:microsoft.com/office/officeart/2005/8/layout/cycle7"/>
    <dgm:cxn modelId="{0AE28CEE-540B-49A3-A6ED-2428875224DB}" type="presParOf" srcId="{FEC3C799-BADB-474F-BE2A-41CD938CD734}" destId="{57E6725D-7686-4EB5-978A-A8CF8A416704}" srcOrd="5" destOrd="0" presId="urn:microsoft.com/office/officeart/2005/8/layout/cycle7"/>
    <dgm:cxn modelId="{EB41EA86-CF60-4CD8-BA5A-EFDC01FB0804}" type="presParOf" srcId="{57E6725D-7686-4EB5-978A-A8CF8A416704}" destId="{F1561B14-E7D8-4488-942E-44BE3DF03E9E}"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61022C-52E3-4736-9C60-2D1C3F1C97CF}"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kumimoji="1" lang="ja-JP" altLang="en-US"/>
        </a:p>
      </dgm:t>
    </dgm:pt>
    <dgm:pt modelId="{2408CD7A-EF83-4267-A42A-B55519595C6E}">
      <dgm:prSet phldrT="[テキスト]"/>
      <dgm:spPr/>
      <dgm:t>
        <a:bodyPr/>
        <a:lstStyle/>
        <a:p>
          <a:r>
            <a:rPr lang="ja-JP" altLang="en-US" dirty="0" smtClean="0"/>
            <a:t>・病気の早期発見・重症化予防</a:t>
          </a:r>
          <a:endParaRPr kumimoji="1" lang="ja-JP" altLang="en-US" dirty="0"/>
        </a:p>
      </dgm:t>
    </dgm:pt>
    <dgm:pt modelId="{A2369117-0DD2-43CD-B0A6-4DC00BEE5F0F}" type="parTrans" cxnId="{4C0F1435-8CC4-4E52-B522-0CC443184112}">
      <dgm:prSet/>
      <dgm:spPr/>
      <dgm:t>
        <a:bodyPr/>
        <a:lstStyle/>
        <a:p>
          <a:endParaRPr kumimoji="1" lang="ja-JP" altLang="en-US"/>
        </a:p>
      </dgm:t>
    </dgm:pt>
    <dgm:pt modelId="{C77F8AE3-B3EB-4488-89A1-451337F2C8EE}" type="sibTrans" cxnId="{4C0F1435-8CC4-4E52-B522-0CC443184112}">
      <dgm:prSet/>
      <dgm:spPr/>
      <dgm:t>
        <a:bodyPr/>
        <a:lstStyle/>
        <a:p>
          <a:endParaRPr kumimoji="1" lang="ja-JP" altLang="en-US"/>
        </a:p>
      </dgm:t>
    </dgm:pt>
    <dgm:pt modelId="{39EEA9AD-E9E5-4A6B-8901-61B658021CDD}">
      <dgm:prSet phldrT="[テキスト]"/>
      <dgm:spPr/>
      <dgm:t>
        <a:bodyPr/>
        <a:lstStyle/>
        <a:p>
          <a:r>
            <a:rPr lang="ja-JP" altLang="en-US" dirty="0" smtClean="0"/>
            <a:t>・市民（患者本人）の満足度アップ</a:t>
          </a:r>
          <a:endParaRPr kumimoji="1" lang="ja-JP" altLang="en-US" dirty="0"/>
        </a:p>
      </dgm:t>
    </dgm:pt>
    <dgm:pt modelId="{DCB406BA-A859-4EC4-AC5E-B044336BFF5A}" type="parTrans" cxnId="{2A7EBEDB-5397-4783-B107-263655DF02E6}">
      <dgm:prSet/>
      <dgm:spPr/>
      <dgm:t>
        <a:bodyPr/>
        <a:lstStyle/>
        <a:p>
          <a:endParaRPr kumimoji="1" lang="ja-JP" altLang="en-US"/>
        </a:p>
      </dgm:t>
    </dgm:pt>
    <dgm:pt modelId="{8DE978CF-6B11-44B4-A8DE-499828ECF01E}" type="sibTrans" cxnId="{2A7EBEDB-5397-4783-B107-263655DF02E6}">
      <dgm:prSet/>
      <dgm:spPr/>
      <dgm:t>
        <a:bodyPr/>
        <a:lstStyle/>
        <a:p>
          <a:endParaRPr kumimoji="1" lang="ja-JP" altLang="en-US"/>
        </a:p>
      </dgm:t>
    </dgm:pt>
    <dgm:pt modelId="{AF09559B-4023-4E2D-8859-3D111C150377}">
      <dgm:prSet phldrT="[テキスト]"/>
      <dgm:spPr/>
      <dgm:t>
        <a:bodyPr/>
        <a:lstStyle/>
        <a:p>
          <a:r>
            <a:rPr lang="ja-JP" altLang="en-US" dirty="0" smtClean="0"/>
            <a:t>・医療費の高騰を抑制</a:t>
          </a:r>
          <a:endParaRPr kumimoji="1" lang="ja-JP" altLang="en-US" dirty="0"/>
        </a:p>
      </dgm:t>
    </dgm:pt>
    <dgm:pt modelId="{810D1AEA-E0C0-4D97-9C8B-84738AFADAD9}" type="parTrans" cxnId="{B6AAF7E9-AF97-4FDC-8D9D-7891425B232C}">
      <dgm:prSet/>
      <dgm:spPr/>
      <dgm:t>
        <a:bodyPr/>
        <a:lstStyle/>
        <a:p>
          <a:endParaRPr kumimoji="1" lang="ja-JP" altLang="en-US"/>
        </a:p>
      </dgm:t>
    </dgm:pt>
    <dgm:pt modelId="{B606CEE0-AB10-453C-93F8-551382021CAD}" type="sibTrans" cxnId="{B6AAF7E9-AF97-4FDC-8D9D-7891425B232C}">
      <dgm:prSet/>
      <dgm:spPr/>
      <dgm:t>
        <a:bodyPr/>
        <a:lstStyle/>
        <a:p>
          <a:endParaRPr kumimoji="1" lang="ja-JP" altLang="en-US"/>
        </a:p>
      </dgm:t>
    </dgm:pt>
    <dgm:pt modelId="{8BC7E147-72DA-45CB-88DF-CF8553E3C15B}" type="pres">
      <dgm:prSet presAssocID="{EF61022C-52E3-4736-9C60-2D1C3F1C97CF}" presName="Name0" presStyleCnt="0">
        <dgm:presLayoutVars>
          <dgm:chMax val="5"/>
          <dgm:chPref val="5"/>
          <dgm:dir/>
          <dgm:animLvl val="lvl"/>
        </dgm:presLayoutVars>
      </dgm:prSet>
      <dgm:spPr/>
      <dgm:t>
        <a:bodyPr/>
        <a:lstStyle/>
        <a:p>
          <a:endParaRPr kumimoji="1" lang="ja-JP" altLang="en-US"/>
        </a:p>
      </dgm:t>
    </dgm:pt>
    <dgm:pt modelId="{7163F1C3-89C2-44E1-A348-FC737A9E949E}" type="pres">
      <dgm:prSet presAssocID="{2408CD7A-EF83-4267-A42A-B55519595C6E}" presName="parentText1" presStyleLbl="node1" presStyleIdx="0" presStyleCnt="3" custAng="0" custLinFactY="-38074" custLinFactNeighborX="-25526" custLinFactNeighborY="-100000">
        <dgm:presLayoutVars>
          <dgm:chMax/>
          <dgm:chPref val="3"/>
          <dgm:bulletEnabled val="1"/>
        </dgm:presLayoutVars>
      </dgm:prSet>
      <dgm:spPr/>
      <dgm:t>
        <a:bodyPr/>
        <a:lstStyle/>
        <a:p>
          <a:endParaRPr kumimoji="1" lang="ja-JP" altLang="en-US"/>
        </a:p>
      </dgm:t>
    </dgm:pt>
    <dgm:pt modelId="{E917F0F7-E042-43A5-A6A0-C6006DA788AD}" type="pres">
      <dgm:prSet presAssocID="{39EEA9AD-E9E5-4A6B-8901-61B658021CDD}" presName="parentText2" presStyleLbl="node1" presStyleIdx="1" presStyleCnt="3">
        <dgm:presLayoutVars>
          <dgm:chMax/>
          <dgm:chPref val="3"/>
          <dgm:bulletEnabled val="1"/>
        </dgm:presLayoutVars>
      </dgm:prSet>
      <dgm:spPr/>
      <dgm:t>
        <a:bodyPr/>
        <a:lstStyle/>
        <a:p>
          <a:endParaRPr kumimoji="1" lang="ja-JP" altLang="en-US"/>
        </a:p>
      </dgm:t>
    </dgm:pt>
    <dgm:pt modelId="{2B9980DE-293D-4A57-9692-DA01602320AA}" type="pres">
      <dgm:prSet presAssocID="{AF09559B-4023-4E2D-8859-3D111C150377}" presName="parentText3" presStyleLbl="node1" presStyleIdx="2" presStyleCnt="3">
        <dgm:presLayoutVars>
          <dgm:chMax/>
          <dgm:chPref val="3"/>
          <dgm:bulletEnabled val="1"/>
        </dgm:presLayoutVars>
      </dgm:prSet>
      <dgm:spPr/>
      <dgm:t>
        <a:bodyPr/>
        <a:lstStyle/>
        <a:p>
          <a:endParaRPr kumimoji="1" lang="ja-JP" altLang="en-US"/>
        </a:p>
      </dgm:t>
    </dgm:pt>
  </dgm:ptLst>
  <dgm:cxnLst>
    <dgm:cxn modelId="{B6AAF7E9-AF97-4FDC-8D9D-7891425B232C}" srcId="{EF61022C-52E3-4736-9C60-2D1C3F1C97CF}" destId="{AF09559B-4023-4E2D-8859-3D111C150377}" srcOrd="2" destOrd="0" parTransId="{810D1AEA-E0C0-4D97-9C8B-84738AFADAD9}" sibTransId="{B606CEE0-AB10-453C-93F8-551382021CAD}"/>
    <dgm:cxn modelId="{4C0F1435-8CC4-4E52-B522-0CC443184112}" srcId="{EF61022C-52E3-4736-9C60-2D1C3F1C97CF}" destId="{2408CD7A-EF83-4267-A42A-B55519595C6E}" srcOrd="0" destOrd="0" parTransId="{A2369117-0DD2-43CD-B0A6-4DC00BEE5F0F}" sibTransId="{C77F8AE3-B3EB-4488-89A1-451337F2C8EE}"/>
    <dgm:cxn modelId="{475BA85B-5C43-4E69-A5B8-A265A056BEBF}" type="presOf" srcId="{2408CD7A-EF83-4267-A42A-B55519595C6E}" destId="{7163F1C3-89C2-44E1-A348-FC737A9E949E}" srcOrd="0" destOrd="0" presId="urn:microsoft.com/office/officeart/2009/3/layout/IncreasingArrowsProcess"/>
    <dgm:cxn modelId="{A22D46D6-D4BF-42A6-B417-FC7ACBFB8E54}" type="presOf" srcId="{39EEA9AD-E9E5-4A6B-8901-61B658021CDD}" destId="{E917F0F7-E042-43A5-A6A0-C6006DA788AD}" srcOrd="0" destOrd="0" presId="urn:microsoft.com/office/officeart/2009/3/layout/IncreasingArrowsProcess"/>
    <dgm:cxn modelId="{5B8431C3-2B27-470A-BD6E-62A10D825EAF}" type="presOf" srcId="{EF61022C-52E3-4736-9C60-2D1C3F1C97CF}" destId="{8BC7E147-72DA-45CB-88DF-CF8553E3C15B}" srcOrd="0" destOrd="0" presId="urn:microsoft.com/office/officeart/2009/3/layout/IncreasingArrowsProcess"/>
    <dgm:cxn modelId="{A5775306-A52F-480C-83A4-8ECF082AE1CA}" type="presOf" srcId="{AF09559B-4023-4E2D-8859-3D111C150377}" destId="{2B9980DE-293D-4A57-9692-DA01602320AA}" srcOrd="0" destOrd="0" presId="urn:microsoft.com/office/officeart/2009/3/layout/IncreasingArrowsProcess"/>
    <dgm:cxn modelId="{2A7EBEDB-5397-4783-B107-263655DF02E6}" srcId="{EF61022C-52E3-4736-9C60-2D1C3F1C97CF}" destId="{39EEA9AD-E9E5-4A6B-8901-61B658021CDD}" srcOrd="1" destOrd="0" parTransId="{DCB406BA-A859-4EC4-AC5E-B044336BFF5A}" sibTransId="{8DE978CF-6B11-44B4-A8DE-499828ECF01E}"/>
    <dgm:cxn modelId="{B32C64CC-6C31-4917-94C5-51739ED27893}" type="presParOf" srcId="{8BC7E147-72DA-45CB-88DF-CF8553E3C15B}" destId="{7163F1C3-89C2-44E1-A348-FC737A9E949E}" srcOrd="0" destOrd="0" presId="urn:microsoft.com/office/officeart/2009/3/layout/IncreasingArrowsProcess"/>
    <dgm:cxn modelId="{A62AEBAF-DBCB-4A49-941B-90FD01620002}" type="presParOf" srcId="{8BC7E147-72DA-45CB-88DF-CF8553E3C15B}" destId="{E917F0F7-E042-43A5-A6A0-C6006DA788AD}" srcOrd="1" destOrd="0" presId="urn:microsoft.com/office/officeart/2009/3/layout/IncreasingArrowsProcess"/>
    <dgm:cxn modelId="{05221C69-066C-4F6F-B9A5-B4DA1F503F15}" type="presParOf" srcId="{8BC7E147-72DA-45CB-88DF-CF8553E3C15B}" destId="{2B9980DE-293D-4A57-9692-DA01602320AA}" srcOrd="2" destOrd="0" presId="urn:microsoft.com/office/officeart/2009/3/layout/IncreasingArrows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42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5428"/>
          </a:xfrm>
          <a:prstGeom prst="rect">
            <a:avLst/>
          </a:prstGeom>
        </p:spPr>
        <p:txBody>
          <a:bodyPr vert="horz" lIns="91440" tIns="45720" rIns="91440" bIns="45720" rtlCol="0"/>
          <a:lstStyle>
            <a:lvl1pPr algn="r">
              <a:defRPr sz="1200"/>
            </a:lvl1pPr>
          </a:lstStyle>
          <a:p>
            <a:fld id="{F9CB25EA-CE7A-4019-8754-7A2677EF0F70}" type="datetimeFigureOut">
              <a:rPr kumimoji="1" lang="ja-JP" altLang="en-US" smtClean="0"/>
              <a:t>2016/4/6</a:t>
            </a:fld>
            <a:endParaRPr kumimoji="1" lang="ja-JP" altLang="en-US"/>
          </a:p>
        </p:txBody>
      </p:sp>
      <p:sp>
        <p:nvSpPr>
          <p:cNvPr id="4" name="スライド イメージ プレースホルダー 3"/>
          <p:cNvSpPr>
            <a:spLocks noGrp="1" noRot="1" noChangeAspect="1"/>
          </p:cNvSpPr>
          <p:nvPr>
            <p:ph type="sldImg" idx="2"/>
          </p:nvPr>
        </p:nvSpPr>
        <p:spPr>
          <a:xfrm>
            <a:off x="1206500" y="1233488"/>
            <a:ext cx="4445000" cy="3333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983"/>
            <a:ext cx="5486400" cy="3887986"/>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8825"/>
            <a:ext cx="2971800" cy="49542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378825"/>
            <a:ext cx="2971800" cy="495427"/>
          </a:xfrm>
          <a:prstGeom prst="rect">
            <a:avLst/>
          </a:prstGeom>
        </p:spPr>
        <p:txBody>
          <a:bodyPr vert="horz" lIns="91440" tIns="45720" rIns="91440" bIns="45720" rtlCol="0" anchor="b"/>
          <a:lstStyle>
            <a:lvl1pPr algn="r">
              <a:defRPr sz="1200"/>
            </a:lvl1pPr>
          </a:lstStyle>
          <a:p>
            <a:fld id="{47F157B2-0E73-46BD-A0A0-F384E6AE37AA}" type="slidenum">
              <a:rPr kumimoji="1" lang="ja-JP" altLang="en-US" smtClean="0"/>
              <a:t>‹#›</a:t>
            </a:fld>
            <a:endParaRPr kumimoji="1" lang="ja-JP" altLang="en-US"/>
          </a:p>
        </p:txBody>
      </p:sp>
    </p:spTree>
    <p:extLst>
      <p:ext uri="{BB962C8B-B14F-4D97-AF65-F5344CB8AC3E}">
        <p14:creationId xmlns:p14="http://schemas.microsoft.com/office/powerpoint/2010/main" val="36656424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3BC58727-78E8-4EC3-BBFE-AFCCB136E3F0}" type="slidenum">
              <a:rPr kumimoji="1" lang="ja-JP" altLang="en-US" smtClean="0"/>
              <a:t>1</a:t>
            </a:fld>
            <a:endParaRPr kumimoji="1" lang="ja-JP" altLang="en-US"/>
          </a:p>
        </p:txBody>
      </p:sp>
    </p:spTree>
    <p:extLst>
      <p:ext uri="{BB962C8B-B14F-4D97-AF65-F5344CB8AC3E}">
        <p14:creationId xmlns:p14="http://schemas.microsoft.com/office/powerpoint/2010/main" val="1027613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まとめです．</a:t>
            </a:r>
            <a:endParaRPr kumimoji="1" lang="en-US" altLang="ja-JP" dirty="0" smtClean="0"/>
          </a:p>
          <a:p>
            <a:r>
              <a:rPr kumimoji="1" lang="ja-JP" altLang="en-US" sz="1200" kern="1200" dirty="0" smtClean="0">
                <a:solidFill>
                  <a:schemeClr val="tx1"/>
                </a:solidFill>
                <a:effectLst/>
                <a:latin typeface="+mn-lt"/>
                <a:ea typeface="+mn-ea"/>
                <a:cs typeface="+mn-cs"/>
              </a:rPr>
              <a:t>今回，糖尿病関連疾患のデータに着目し，分析を行いました．</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分析を行った結果，糖尿病関連疾患は発症・重症化</a:t>
            </a:r>
            <a:r>
              <a:rPr kumimoji="1" lang="ja-JP" altLang="ja-JP" sz="1200" kern="1200" dirty="0" smtClean="0">
                <a:solidFill>
                  <a:schemeClr val="tx1"/>
                </a:solidFill>
                <a:effectLst/>
                <a:latin typeface="+mn-lt"/>
                <a:ea typeface="+mn-ea"/>
                <a:cs typeface="+mn-cs"/>
              </a:rPr>
              <a:t>予防が重要であ</a:t>
            </a:r>
            <a:r>
              <a:rPr kumimoji="1" lang="ja-JP" altLang="en-US" sz="1200" kern="1200" dirty="0" smtClean="0">
                <a:solidFill>
                  <a:schemeClr val="tx1"/>
                </a:solidFill>
                <a:effectLst/>
                <a:latin typeface="+mn-lt"/>
                <a:ea typeface="+mn-ea"/>
                <a:cs typeface="+mn-cs"/>
              </a:rPr>
              <a:t>ることがわかりました．</a:t>
            </a:r>
            <a:endParaRPr kumimoji="1" lang="en-US" altLang="ja-JP" sz="1200" kern="1200" dirty="0" smtClean="0">
              <a:solidFill>
                <a:schemeClr val="tx1"/>
              </a:solidFill>
              <a:effectLst/>
              <a:latin typeface="+mn-lt"/>
              <a:ea typeface="+mn-ea"/>
              <a:cs typeface="+mn-cs"/>
            </a:endParaRPr>
          </a:p>
          <a:p>
            <a:r>
              <a:rPr kumimoji="1" lang="ja-JP" altLang="en-US" dirty="0" smtClean="0"/>
              <a:t>今回の平成</a:t>
            </a:r>
            <a:r>
              <a:rPr kumimoji="1" lang="en-US" altLang="ja-JP" dirty="0" smtClean="0"/>
              <a:t>28</a:t>
            </a:r>
            <a:r>
              <a:rPr kumimoji="1" lang="ja-JP" altLang="en-US" dirty="0" smtClean="0"/>
              <a:t>年度の診療報酬の改定で糖尿病関連疾患関連の重症化予防に向けて，</a:t>
            </a:r>
            <a:r>
              <a:rPr kumimoji="1" lang="en-US" altLang="ja-JP" dirty="0" smtClean="0"/>
              <a:t>2</a:t>
            </a:r>
            <a:r>
              <a:rPr kumimoji="1" lang="ja-JP" altLang="en-US" dirty="0" err="1" smtClean="0"/>
              <a:t>つの</a:t>
            </a:r>
            <a:r>
              <a:rPr kumimoji="1" lang="ja-JP" altLang="en-US" dirty="0" smtClean="0"/>
              <a:t>項目が新設されました．</a:t>
            </a:r>
            <a:endParaRPr kumimoji="1" lang="en-US" altLang="ja-JP" dirty="0" smtClean="0"/>
          </a:p>
          <a:p>
            <a:r>
              <a:rPr kumimoji="1" lang="ja-JP" altLang="en-US" dirty="0" smtClean="0"/>
              <a:t>国の政策としても，糖尿病関連疾患の予防を進めていく方針です．</a:t>
            </a:r>
            <a:endParaRPr kumimoji="1" lang="en-US" altLang="ja-JP" dirty="0" smtClean="0"/>
          </a:p>
          <a:p>
            <a:r>
              <a:rPr kumimoji="1" lang="ja-JP" altLang="ja-JP" sz="1200" kern="1200" dirty="0" smtClean="0">
                <a:solidFill>
                  <a:schemeClr val="tx1"/>
                </a:solidFill>
                <a:effectLst/>
                <a:latin typeface="+mn-lt"/>
                <a:ea typeface="+mn-ea"/>
                <a:cs typeface="+mn-cs"/>
              </a:rPr>
              <a:t>予防で重要なのは，医療を取り巻く保健や健康分野であり，地域での連携が求められ</a:t>
            </a:r>
            <a:r>
              <a:rPr kumimoji="1" lang="ja-JP" altLang="en-US" sz="1200" kern="1200" dirty="0" smtClean="0">
                <a:solidFill>
                  <a:schemeClr val="tx1"/>
                </a:solidFill>
                <a:effectLst/>
                <a:latin typeface="+mn-lt"/>
                <a:ea typeface="+mn-ea"/>
                <a:cs typeface="+mn-cs"/>
              </a:rPr>
              <a:t>ています．</a:t>
            </a:r>
            <a:endParaRPr kumimoji="1" lang="en-US" altLang="ja-JP" sz="1200" kern="1200" dirty="0" smtClean="0">
              <a:solidFill>
                <a:schemeClr val="tx1"/>
              </a:solidFill>
              <a:effectLst/>
              <a:latin typeface="+mn-lt"/>
              <a:ea typeface="+mn-ea"/>
              <a:cs typeface="+mn-cs"/>
            </a:endParaRPr>
          </a:p>
          <a:p>
            <a:r>
              <a:rPr kumimoji="1" lang="ja-JP" altLang="en-US" dirty="0" smtClean="0"/>
              <a:t>データを見える</a:t>
            </a:r>
            <a:r>
              <a:rPr kumimoji="1" lang="ja-JP" altLang="en-US" dirty="0" err="1" smtClean="0"/>
              <a:t>化する</a:t>
            </a:r>
            <a:r>
              <a:rPr kumimoji="1" lang="ja-JP" altLang="en-US" dirty="0" smtClean="0"/>
              <a:t>ことで，地域の特性にあったアプローチをしていく必要があります．</a:t>
            </a:r>
            <a:endParaRPr kumimoji="1" lang="en-US" altLang="ja-JP" sz="1200" kern="1200" dirty="0" smtClean="0">
              <a:solidFill>
                <a:schemeClr val="tx1"/>
              </a:solidFill>
              <a:effectLst/>
              <a:latin typeface="+mn-lt"/>
              <a:ea typeface="+mn-ea"/>
              <a:cs typeface="+mn-cs"/>
            </a:endParaRPr>
          </a:p>
          <a:p>
            <a:endParaRPr kumimoji="1" lang="en-US" altLang="ja-JP" dirty="0" smtClean="0"/>
          </a:p>
          <a:p>
            <a:r>
              <a:rPr kumimoji="1" lang="ja-JP" altLang="en-US" dirty="0" smtClean="0"/>
              <a:t>地域ごとに病気の早期発見や重症化予防をすることで，住み慣れた町で健康に暮らすことができることで市民の満足度がアップし，</a:t>
            </a:r>
            <a:endParaRPr kumimoji="1" lang="en-US" altLang="ja-JP" dirty="0" smtClean="0"/>
          </a:p>
          <a:p>
            <a:r>
              <a:rPr kumimoji="1" lang="ja-JP" altLang="en-US" dirty="0" smtClean="0"/>
              <a:t>さらには医療費の高騰を抑制につながります．</a:t>
            </a:r>
            <a:endParaRPr kumimoji="1" lang="en-US" altLang="ja-JP" dirty="0" smtClean="0"/>
          </a:p>
          <a:p>
            <a:r>
              <a:rPr kumimoji="1" lang="ja-JP" altLang="en-US" dirty="0" smtClean="0"/>
              <a:t>それを実現するには，</a:t>
            </a:r>
            <a:r>
              <a:rPr kumimoji="1" lang="en-US" altLang="ja-JP" dirty="0" smtClean="0"/>
              <a:t>E-stat</a:t>
            </a:r>
            <a:r>
              <a:rPr kumimoji="1" lang="ja-JP" altLang="en-US" dirty="0" smtClean="0"/>
              <a:t>から得られる統計データ，国保データベースである</a:t>
            </a:r>
            <a:r>
              <a:rPr kumimoji="1" lang="en-US" altLang="ja-JP" dirty="0" smtClean="0"/>
              <a:t>KDB</a:t>
            </a:r>
            <a:r>
              <a:rPr kumimoji="1" lang="ja-JP" altLang="en-US" dirty="0" smtClean="0"/>
              <a:t>データベースのデータなどを組み合わせ，</a:t>
            </a:r>
            <a:endParaRPr kumimoji="1" lang="en-US" altLang="ja-JP" dirty="0" smtClean="0"/>
          </a:p>
          <a:p>
            <a:r>
              <a:rPr kumimoji="1" lang="ja-JP" altLang="en-US" dirty="0" smtClean="0"/>
              <a:t>データ活用，分析を行い，分析結果に基づき，わかりやすい医療の見える化をすることが求められています．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BC58727-78E8-4EC3-BBFE-AFCCB136E3F0}" type="slidenum">
              <a:rPr kumimoji="1" lang="ja-JP" altLang="en-US" smtClean="0"/>
              <a:t>10</a:t>
            </a:fld>
            <a:endParaRPr kumimoji="1" lang="ja-JP" altLang="en-US"/>
          </a:p>
        </p:txBody>
      </p:sp>
    </p:spTree>
    <p:extLst>
      <p:ext uri="{BB962C8B-B14F-4D97-AF65-F5344CB8AC3E}">
        <p14:creationId xmlns:p14="http://schemas.microsoft.com/office/powerpoint/2010/main" val="2367779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はじめに背景です．</a:t>
            </a:r>
            <a:endParaRPr kumimoji="1" lang="en-US" altLang="ja-JP" dirty="0" smtClean="0"/>
          </a:p>
          <a:p>
            <a:r>
              <a:rPr kumimoji="1" lang="ja-JP" altLang="en-US" dirty="0" smtClean="0"/>
              <a:t>現在，日本の高齢化率は</a:t>
            </a:r>
            <a:r>
              <a:rPr kumimoji="1" lang="en-US" altLang="ja-JP" dirty="0" smtClean="0"/>
              <a:t>2015</a:t>
            </a:r>
            <a:r>
              <a:rPr kumimoji="1" lang="ja-JP" altLang="en-US" dirty="0" smtClean="0"/>
              <a:t>年の時点で</a:t>
            </a:r>
            <a:r>
              <a:rPr kumimoji="1" lang="en-US" altLang="ja-JP" dirty="0" smtClean="0"/>
              <a:t>26.0%</a:t>
            </a:r>
            <a:r>
              <a:rPr kumimoji="1" lang="ja-JP" altLang="en-US" dirty="0" smtClean="0"/>
              <a:t>であり，</a:t>
            </a:r>
            <a:r>
              <a:rPr kumimoji="1" lang="en-US" altLang="ja-JP" dirty="0" smtClean="0"/>
              <a:t>2025</a:t>
            </a:r>
            <a:r>
              <a:rPr kumimoji="1" lang="ja-JP" altLang="en-US" dirty="0" smtClean="0"/>
              <a:t>年は</a:t>
            </a:r>
            <a:r>
              <a:rPr kumimoji="1" lang="en-US" altLang="ja-JP" dirty="0" smtClean="0"/>
              <a:t>30.3%</a:t>
            </a:r>
            <a:r>
              <a:rPr kumimoji="1" lang="ja-JP" altLang="en-US" dirty="0" err="1" smtClean="0"/>
              <a:t>，</a:t>
            </a:r>
            <a:r>
              <a:rPr kumimoji="1" lang="en-US" altLang="ja-JP" dirty="0" smtClean="0"/>
              <a:t>2050</a:t>
            </a:r>
            <a:r>
              <a:rPr kumimoji="1" lang="ja-JP" altLang="en-US" dirty="0" smtClean="0"/>
              <a:t>年には</a:t>
            </a:r>
            <a:r>
              <a:rPr kumimoji="1" lang="en-US" altLang="ja-JP" dirty="0" smtClean="0"/>
              <a:t>35.7%</a:t>
            </a:r>
            <a:r>
              <a:rPr kumimoji="1" lang="ja-JP" altLang="en-US" dirty="0" smtClean="0"/>
              <a:t>になるといわれています．</a:t>
            </a:r>
            <a:endParaRPr kumimoji="1" lang="en-US" altLang="ja-JP" dirty="0" smtClean="0"/>
          </a:p>
          <a:p>
            <a:r>
              <a:rPr kumimoji="1" lang="ja-JP" altLang="en-US" dirty="0" smtClean="0"/>
              <a:t>また現在の医療費は約</a:t>
            </a:r>
            <a:r>
              <a:rPr kumimoji="1" lang="en-US" altLang="ja-JP" dirty="0" smtClean="0"/>
              <a:t>40</a:t>
            </a:r>
            <a:r>
              <a:rPr kumimoji="1" lang="ja-JP" altLang="en-US" dirty="0" smtClean="0"/>
              <a:t>兆円に対し，</a:t>
            </a:r>
            <a:r>
              <a:rPr kumimoji="1" lang="en-US" altLang="ja-JP" dirty="0" smtClean="0"/>
              <a:t>2025</a:t>
            </a:r>
            <a:r>
              <a:rPr kumimoji="1" lang="ja-JP" altLang="en-US" dirty="0" smtClean="0"/>
              <a:t>年度には医療と福祉を合わせると</a:t>
            </a:r>
            <a:r>
              <a:rPr kumimoji="1" lang="en-US" altLang="ja-JP" dirty="0" smtClean="0"/>
              <a:t>74</a:t>
            </a:r>
            <a:r>
              <a:rPr kumimoji="1" lang="ja-JP" altLang="en-US" dirty="0" smtClean="0"/>
              <a:t>兆円になるといわれています．</a:t>
            </a:r>
            <a:endParaRPr kumimoji="1" lang="en-US" altLang="ja-JP" dirty="0" smtClean="0"/>
          </a:p>
          <a:p>
            <a:r>
              <a:rPr kumimoji="1" lang="en-US" altLang="ja-JP" dirty="0" smtClean="0"/>
              <a:t>2025</a:t>
            </a:r>
            <a:r>
              <a:rPr kumimoji="1" lang="ja-JP" altLang="en-US" dirty="0" smtClean="0"/>
              <a:t>年は団塊の世代が後期高齢者になり，高齢者人口のピークとなり，医療において一つの大きなターニングポイントとなります．</a:t>
            </a:r>
            <a:endParaRPr kumimoji="1" lang="en-US" altLang="ja-JP" dirty="0" smtClean="0"/>
          </a:p>
          <a:p>
            <a:r>
              <a:rPr kumimoji="1" lang="ja-JP" altLang="en-US" dirty="0" smtClean="0"/>
              <a:t>これから</a:t>
            </a:r>
            <a:r>
              <a:rPr kumimoji="1" lang="en-US" altLang="ja-JP" dirty="0" smtClean="0"/>
              <a:t>2025</a:t>
            </a:r>
            <a:r>
              <a:rPr kumimoji="1" lang="ja-JP" altLang="en-US" dirty="0" smtClean="0"/>
              <a:t>年に向けて，医療需要が拡大し，高齢者に慢性疾患の需要急増が予測できます．</a:t>
            </a:r>
            <a:endParaRPr kumimoji="1" lang="en-US" altLang="ja-JP" dirty="0" smtClean="0"/>
          </a:p>
          <a:p>
            <a:r>
              <a:rPr kumimoji="1" lang="ja-JP" altLang="en-US" dirty="0" smtClean="0"/>
              <a:t>慢性疾患の代表は，糖尿病です．糖尿病が重症化することで，写真のように重症下肢虚血や足潰瘍になり，</a:t>
            </a:r>
            <a:endParaRPr kumimoji="1" lang="en-US" altLang="ja-JP" dirty="0" smtClean="0"/>
          </a:p>
          <a:p>
            <a:r>
              <a:rPr kumimoji="1" lang="ja-JP" altLang="en-US" dirty="0" smtClean="0"/>
              <a:t>末梢循環障害で足切断といたることがあり，多くの医療費がかかります．</a:t>
            </a:r>
            <a:endParaRPr kumimoji="1" lang="en-US" altLang="ja-JP" dirty="0" smtClean="0"/>
          </a:p>
          <a:p>
            <a:r>
              <a:rPr kumimoji="1" lang="ja-JP" altLang="en-US" dirty="0" smtClean="0"/>
              <a:t>以上のことから，今後高齢化が進むと同時に，医療費が膨大になることが予測されます．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7913DC6-2481-4BDA-8DCC-8B24B2D43A71}" type="slidenum">
              <a:rPr kumimoji="1" lang="ja-JP" altLang="en-US" smtClean="0"/>
              <a:t>2</a:t>
            </a:fld>
            <a:endParaRPr kumimoji="1" lang="ja-JP" altLang="en-US"/>
          </a:p>
        </p:txBody>
      </p:sp>
    </p:spTree>
    <p:extLst>
      <p:ext uri="{BB962C8B-B14F-4D97-AF65-F5344CB8AC3E}">
        <p14:creationId xmlns:p14="http://schemas.microsoft.com/office/powerpoint/2010/main" val="2313476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目的です．</a:t>
            </a:r>
            <a:endParaRPr kumimoji="1" lang="en-US" altLang="ja-JP" dirty="0" smtClean="0"/>
          </a:p>
          <a:p>
            <a:r>
              <a:rPr kumimoji="1" lang="ja-JP" altLang="en-US" dirty="0" smtClean="0"/>
              <a:t>今回は，高齢者人口動態の可視化を行い，地域別医療需要の把握を行いました．マッピングには，</a:t>
            </a:r>
            <a:r>
              <a:rPr kumimoji="1" lang="en-US" altLang="ja-JP" dirty="0" smtClean="0"/>
              <a:t>Power</a:t>
            </a:r>
            <a:r>
              <a:rPr kumimoji="1" lang="en-US" altLang="ja-JP" baseline="0" dirty="0" smtClean="0"/>
              <a:t> Map</a:t>
            </a:r>
            <a:r>
              <a:rPr kumimoji="1" lang="ja-JP" altLang="en-US" baseline="0" dirty="0" smtClean="0"/>
              <a:t>を用いています．</a:t>
            </a:r>
            <a:endParaRPr kumimoji="1" lang="en-US" altLang="ja-JP" baseline="0" dirty="0" smtClean="0"/>
          </a:p>
          <a:p>
            <a:r>
              <a:rPr kumimoji="1" lang="ja-JP" altLang="en-US" dirty="0" smtClean="0"/>
              <a:t>そして糖尿病をはじめ狭心症や慢性腎不全など糖尿病関連疾患に着目することで，</a:t>
            </a:r>
            <a:endParaRPr kumimoji="1" lang="en-US" altLang="ja-JP" dirty="0" smtClean="0"/>
          </a:p>
          <a:p>
            <a:r>
              <a:rPr kumimoji="1" lang="ja-JP" altLang="en-US" dirty="0" smtClean="0"/>
              <a:t>・高額の医療費がかかっている疾病構造と年齢の関係，</a:t>
            </a:r>
            <a:endParaRPr kumimoji="1" lang="en-US" altLang="ja-JP" dirty="0" smtClean="0"/>
          </a:p>
          <a:p>
            <a:r>
              <a:rPr kumimoji="1" lang="ja-JP" altLang="en-US" dirty="0" smtClean="0"/>
              <a:t>・二次医療圏ごとの腎不全の人数と医療費の関係</a:t>
            </a:r>
            <a:endParaRPr kumimoji="1" lang="en-US" altLang="ja-JP" dirty="0" smtClean="0"/>
          </a:p>
          <a:p>
            <a:r>
              <a:rPr kumimoji="1" lang="ja-JP" altLang="en-US" dirty="0" smtClean="0"/>
              <a:t>・</a:t>
            </a:r>
            <a:r>
              <a:rPr kumimoji="1" lang="en-US" altLang="ja-JP" dirty="0" smtClean="0"/>
              <a:t>2025</a:t>
            </a:r>
            <a:r>
              <a:rPr kumimoji="1" lang="ja-JP" altLang="en-US" dirty="0" smtClean="0"/>
              <a:t>年に向けて人工透析に伴う医療費シミュレーションを行いましたので，報告します．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73E4F26-9861-46EE-8AF7-F0D3F68E786D}" type="slidenum">
              <a:rPr kumimoji="1" lang="ja-JP" altLang="en-US" smtClean="0"/>
              <a:t>3</a:t>
            </a:fld>
            <a:endParaRPr kumimoji="1" lang="ja-JP" altLang="en-US"/>
          </a:p>
        </p:txBody>
      </p:sp>
    </p:spTree>
    <p:extLst>
      <p:ext uri="{BB962C8B-B14F-4D97-AF65-F5344CB8AC3E}">
        <p14:creationId xmlns:p14="http://schemas.microsoft.com/office/powerpoint/2010/main" val="3801379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まずはじめに</a:t>
            </a:r>
            <a:r>
              <a:rPr kumimoji="1" lang="en-US" altLang="ja-JP" dirty="0" smtClean="0"/>
              <a:t>Power Map</a:t>
            </a:r>
            <a:r>
              <a:rPr kumimoji="1" lang="ja-JP" altLang="en-US" dirty="0" smtClean="0"/>
              <a:t>を用いて，</a:t>
            </a:r>
            <a:endParaRPr kumimoji="1" lang="en-US" altLang="ja-JP" dirty="0" smtClean="0"/>
          </a:p>
          <a:p>
            <a:r>
              <a:rPr kumimoji="1" lang="ja-JP" altLang="en-US" dirty="0" smtClean="0"/>
              <a:t>オープンデータより得られた人口データに基づき，都道府県ごとに</a:t>
            </a:r>
            <a:r>
              <a:rPr kumimoji="1" lang="en-US" altLang="ja-JP" dirty="0" smtClean="0"/>
              <a:t>65</a:t>
            </a:r>
            <a:r>
              <a:rPr kumimoji="1" lang="ja-JP" altLang="en-US" dirty="0" smtClean="0"/>
              <a:t>歳以上の人口動態を示します．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47F157B2-0E73-46BD-A0A0-F384E6AE37AA}" type="slidenum">
              <a:rPr kumimoji="1" lang="ja-JP" altLang="en-US" smtClean="0"/>
              <a:t>4</a:t>
            </a:fld>
            <a:endParaRPr kumimoji="1" lang="ja-JP" altLang="en-US"/>
          </a:p>
        </p:txBody>
      </p:sp>
    </p:spTree>
    <p:extLst>
      <p:ext uri="{BB962C8B-B14F-4D97-AF65-F5344CB8AC3E}">
        <p14:creationId xmlns:p14="http://schemas.microsoft.com/office/powerpoint/2010/main" val="3286384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Power Map</a:t>
            </a:r>
            <a:r>
              <a:rPr lang="ja-JP" altLang="en-US" dirty="0" smtClean="0"/>
              <a:t>により，地域別に</a:t>
            </a:r>
            <a:r>
              <a:rPr lang="en-US" altLang="ja-JP" dirty="0" smtClean="0"/>
              <a:t>65</a:t>
            </a:r>
            <a:r>
              <a:rPr lang="ja-JP" altLang="en-US" dirty="0" smtClean="0"/>
              <a:t>歳以上の人口を示し，今後急増する高齢者の対策が必要であることがわかりました．</a:t>
            </a:r>
            <a:endParaRPr lang="en-US" altLang="ja-JP" dirty="0" smtClean="0"/>
          </a:p>
          <a:p>
            <a:r>
              <a:rPr lang="ja-JP" altLang="en-US" dirty="0" smtClean="0"/>
              <a:t>そこで，高齢者の慢性疾患の代表である糖尿病関連疾患に着目して，分析を行いました．</a:t>
            </a:r>
            <a:endParaRPr lang="en-US" altLang="ja-JP" dirty="0" smtClean="0"/>
          </a:p>
          <a:p>
            <a:r>
              <a:rPr kumimoji="1" lang="ja-JP" altLang="en-US" dirty="0" smtClean="0"/>
              <a:t>糖尿病は，虚血性心疾患をはじめ糖尿病性腎症や神経障害など重症化する可能性があり，重症化することで，多額の医療費負担と本人の生活質低下が考えられます．</a:t>
            </a:r>
            <a:endParaRPr kumimoji="1" lang="en-US" altLang="ja-JP" dirty="0" smtClean="0"/>
          </a:p>
          <a:p>
            <a:endParaRPr kumimoji="1" lang="en-US" altLang="ja-JP" dirty="0" smtClean="0"/>
          </a:p>
          <a:p>
            <a:r>
              <a:rPr kumimoji="1" lang="ja-JP" altLang="en-US" dirty="0" smtClean="0"/>
              <a:t>このような疾患は適切な診断と治療を行うことで，重症化を回避し，</a:t>
            </a:r>
            <a:endParaRPr kumimoji="1" lang="en-US" altLang="ja-JP" dirty="0" smtClean="0"/>
          </a:p>
          <a:p>
            <a:r>
              <a:rPr kumimoji="1" lang="ja-JP" altLang="en-US" dirty="0" smtClean="0"/>
              <a:t>病気の早期発見・予防を行うことで，医療費の高騰を抑制できると考えます．</a:t>
            </a:r>
            <a:endParaRPr kumimoji="1" lang="en-US" altLang="ja-JP" dirty="0" smtClean="0"/>
          </a:p>
          <a:p>
            <a:r>
              <a:rPr kumimoji="1" lang="ja-JP" altLang="en-US" dirty="0" smtClean="0"/>
              <a:t>本分析では，年齢，医療費の規模，人数の特徴を分析することで，医療・介護・保健の連携，</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連携という点で，イギリスの制度下では，地域ごとに保健師を中心に，地域で予防活動を行い，成果を上げています．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日本においても，データを自動化，分析，見える</a:t>
            </a:r>
            <a:r>
              <a:rPr kumimoji="1" lang="ja-JP" altLang="en-US" dirty="0" err="1" smtClean="0"/>
              <a:t>化する</a:t>
            </a:r>
            <a:r>
              <a:rPr kumimoji="1" lang="ja-JP" altLang="en-US" dirty="0" smtClean="0"/>
              <a:t>ことで，介入効果を上げ，最終的に効果的な地域包括ケアにつながると考えます．</a:t>
            </a:r>
            <a:endParaRPr kumimoji="1" lang="en-US" altLang="ja-JP" dirty="0" smtClean="0"/>
          </a:p>
          <a:p>
            <a:r>
              <a:rPr kumimoji="1" lang="ja-JP" altLang="en-US" dirty="0" smtClean="0"/>
              <a:t>今後，地域包括ケアを進めていく上で，ポピュレーションアプローチ，すなわち保健分野からのアプローチが重要となってきますが，さきほどの</a:t>
            </a:r>
            <a:r>
              <a:rPr kumimoji="1" lang="en-US" altLang="ja-JP" dirty="0" smtClean="0"/>
              <a:t>PM</a:t>
            </a:r>
            <a:r>
              <a:rPr kumimoji="1" lang="ja-JP" altLang="en-US" dirty="0" smtClean="0"/>
              <a:t>を用いて分析を行ったように，地域の特性を把握する上で，データを見える</a:t>
            </a:r>
            <a:r>
              <a:rPr kumimoji="1" lang="ja-JP" altLang="en-US" dirty="0" err="1" smtClean="0"/>
              <a:t>化する</a:t>
            </a:r>
            <a:r>
              <a:rPr kumimoji="1" lang="ja-JP" altLang="en-US" dirty="0" smtClean="0"/>
              <a:t>ことは非常に重要になってきます．</a:t>
            </a:r>
            <a:endParaRPr lang="en-US" altLang="ja-JP" dirty="0" smtClean="0"/>
          </a:p>
        </p:txBody>
      </p:sp>
      <p:sp>
        <p:nvSpPr>
          <p:cNvPr id="4" name="スライド番号プレースホルダー 3"/>
          <p:cNvSpPr>
            <a:spLocks noGrp="1"/>
          </p:cNvSpPr>
          <p:nvPr>
            <p:ph type="sldNum" sz="quarter" idx="10"/>
          </p:nvPr>
        </p:nvSpPr>
        <p:spPr/>
        <p:txBody>
          <a:bodyPr/>
          <a:lstStyle/>
          <a:p>
            <a:fld id="{47F157B2-0E73-46BD-A0A0-F384E6AE37AA}" type="slidenum">
              <a:rPr kumimoji="1" lang="ja-JP" altLang="en-US" smtClean="0"/>
              <a:t>5</a:t>
            </a:fld>
            <a:endParaRPr kumimoji="1" lang="ja-JP" altLang="en-US"/>
          </a:p>
        </p:txBody>
      </p:sp>
    </p:spTree>
    <p:extLst>
      <p:ext uri="{BB962C8B-B14F-4D97-AF65-F5344CB8AC3E}">
        <p14:creationId xmlns:p14="http://schemas.microsoft.com/office/powerpoint/2010/main" val="245318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まずこちらが高額医療該当者の糖尿病関連の疾病構造と年齢の関係です．</a:t>
            </a:r>
            <a:endParaRPr kumimoji="1" lang="en-US" altLang="ja-JP" dirty="0" smtClean="0"/>
          </a:p>
          <a:p>
            <a:r>
              <a:rPr kumimoji="1" lang="ja-JP" altLang="en-US" dirty="0" smtClean="0"/>
              <a:t>ある地域の国保データを用いて分析を行いました．</a:t>
            </a:r>
            <a:r>
              <a:rPr kumimoji="1" lang="en-US" altLang="ja-JP" dirty="0" smtClean="0"/>
              <a:t>75</a:t>
            </a:r>
            <a:r>
              <a:rPr kumimoji="1" lang="ja-JP" altLang="en-US" dirty="0" smtClean="0"/>
              <a:t>歳未満となります．</a:t>
            </a:r>
            <a:endParaRPr kumimoji="1" lang="en-US" altLang="ja-JP" dirty="0" smtClean="0"/>
          </a:p>
          <a:p>
            <a:r>
              <a:rPr kumimoji="1" lang="en-US" altLang="ja-JP" dirty="0" smtClean="0"/>
              <a:t>75</a:t>
            </a:r>
            <a:r>
              <a:rPr kumimoji="1" lang="ja-JP" altLang="en-US" dirty="0" smtClean="0"/>
              <a:t>歳以上は後期高齢者であり，今後分析を進めていこうと思います．</a:t>
            </a:r>
            <a:endParaRPr kumimoji="1" lang="en-US" altLang="ja-JP" dirty="0" smtClean="0"/>
          </a:p>
          <a:p>
            <a:r>
              <a:rPr kumimoji="1" lang="ja-JP" altLang="en-US" dirty="0" smtClean="0"/>
              <a:t>年間</a:t>
            </a:r>
            <a:r>
              <a:rPr kumimoji="1" lang="en-US" altLang="ja-JP" dirty="0" smtClean="0"/>
              <a:t>200</a:t>
            </a:r>
            <a:r>
              <a:rPr kumimoji="1" lang="ja-JP" altLang="en-US" dirty="0" smtClean="0"/>
              <a:t>万円以上の高額療養費該当者を抽出し，期間は</a:t>
            </a:r>
            <a:r>
              <a:rPr kumimoji="1" lang="en-US" altLang="ja-JP" dirty="0" smtClean="0"/>
              <a:t>6</a:t>
            </a:r>
            <a:r>
              <a:rPr kumimoji="1" lang="ja-JP" altLang="en-US" dirty="0" smtClean="0"/>
              <a:t>カ月，</a:t>
            </a:r>
            <a:endParaRPr kumimoji="1" lang="en-US" altLang="ja-JP" dirty="0" smtClean="0"/>
          </a:p>
          <a:p>
            <a:r>
              <a:rPr kumimoji="1" lang="ja-JP" altLang="en-US" dirty="0" smtClean="0"/>
              <a:t>対象人数は</a:t>
            </a:r>
            <a:r>
              <a:rPr kumimoji="1" lang="en-US" altLang="ja-JP" dirty="0" smtClean="0"/>
              <a:t>8000</a:t>
            </a:r>
            <a:r>
              <a:rPr kumimoji="1" lang="ja-JP" altLang="en-US" dirty="0" smtClean="0"/>
              <a:t>人中，</a:t>
            </a:r>
            <a:r>
              <a:rPr kumimoji="1" lang="en-US" altLang="ja-JP" dirty="0" smtClean="0"/>
              <a:t>200</a:t>
            </a:r>
            <a:r>
              <a:rPr kumimoji="1" lang="ja-JP" altLang="en-US" dirty="0" smtClean="0"/>
              <a:t>人です．全市民の</a:t>
            </a:r>
            <a:r>
              <a:rPr kumimoji="1" lang="en-US" altLang="ja-JP" dirty="0" smtClean="0"/>
              <a:t>2-3%</a:t>
            </a:r>
            <a:r>
              <a:rPr kumimoji="1" lang="ja-JP" altLang="en-US" dirty="0" smtClean="0"/>
              <a:t>が年間</a:t>
            </a:r>
            <a:r>
              <a:rPr kumimoji="1" lang="en-US" altLang="ja-JP" dirty="0" smtClean="0"/>
              <a:t>200</a:t>
            </a:r>
            <a:r>
              <a:rPr kumimoji="1" lang="ja-JP" altLang="en-US" dirty="0" smtClean="0"/>
              <a:t>万円以上の高額療養費に該当しています．</a:t>
            </a:r>
            <a:endParaRPr kumimoji="1" lang="en-US" altLang="ja-JP" dirty="0" smtClean="0"/>
          </a:p>
          <a:p>
            <a:r>
              <a:rPr kumimoji="1" lang="ja-JP" altLang="en-US" dirty="0" smtClean="0"/>
              <a:t>こちらのグラフの横軸は平均年齢，縦軸が人数，まるの大きさが平均医療費の点数をあらわしています．</a:t>
            </a:r>
            <a:endParaRPr kumimoji="1" lang="en-US" altLang="ja-JP" dirty="0" smtClean="0"/>
          </a:p>
          <a:p>
            <a:r>
              <a:rPr kumimoji="1" lang="ja-JP" altLang="en-US" dirty="0" smtClean="0"/>
              <a:t>・</a:t>
            </a:r>
            <a:r>
              <a:rPr kumimoji="1" lang="en-US" altLang="ja-JP" dirty="0" smtClean="0"/>
              <a:t>2</a:t>
            </a:r>
            <a:r>
              <a:rPr kumimoji="1" lang="ja-JP" altLang="en-US" dirty="0" smtClean="0"/>
              <a:t>人に</a:t>
            </a:r>
            <a:r>
              <a:rPr kumimoji="1" lang="en-US" altLang="ja-JP" dirty="0" smtClean="0"/>
              <a:t>1</a:t>
            </a:r>
            <a:r>
              <a:rPr kumimoji="1" lang="ja-JP" altLang="en-US" dirty="0" smtClean="0"/>
              <a:t>人が糖尿病に罹患している，・</a:t>
            </a:r>
            <a:r>
              <a:rPr kumimoji="1" lang="en-US" altLang="ja-JP" dirty="0" smtClean="0"/>
              <a:t>3</a:t>
            </a:r>
            <a:r>
              <a:rPr kumimoji="1" lang="ja-JP" altLang="en-US" dirty="0" smtClean="0"/>
              <a:t>人に</a:t>
            </a:r>
            <a:r>
              <a:rPr kumimoji="1" lang="en-US" altLang="ja-JP" dirty="0" smtClean="0"/>
              <a:t>1</a:t>
            </a:r>
            <a:r>
              <a:rPr kumimoji="1" lang="ja-JP" altLang="en-US" dirty="0" smtClean="0"/>
              <a:t>人が慢性腎不全．人工透析が必要となる．</a:t>
            </a:r>
            <a:endParaRPr kumimoji="1" lang="en-US" altLang="ja-JP" dirty="0" smtClean="0"/>
          </a:p>
          <a:p>
            <a:r>
              <a:rPr kumimoji="1" lang="ja-JP" altLang="en-US" dirty="0" smtClean="0"/>
              <a:t>・年齢を重ねることで，複数の疾患をもち，医療費の高騰につながっていることがわかりました．</a:t>
            </a:r>
            <a:endParaRPr kumimoji="1" lang="en-US" altLang="ja-JP" dirty="0" smtClean="0"/>
          </a:p>
          <a:p>
            <a:r>
              <a:rPr kumimoji="1" lang="ja-JP" altLang="en-US" dirty="0" smtClean="0"/>
              <a:t>これらの疾病構造は地域の特徴によって，地域ごとに異なるかと思いますが，</a:t>
            </a:r>
            <a:endParaRPr kumimoji="1" lang="en-US" altLang="ja-JP" dirty="0" smtClean="0"/>
          </a:p>
          <a:p>
            <a:r>
              <a:rPr kumimoji="1" lang="ja-JP" altLang="en-US" dirty="0" smtClean="0"/>
              <a:t>このようなにデータを見える</a:t>
            </a:r>
            <a:r>
              <a:rPr kumimoji="1" lang="ja-JP" altLang="en-US" dirty="0" err="1" smtClean="0"/>
              <a:t>化する</a:t>
            </a:r>
            <a:r>
              <a:rPr kumimoji="1" lang="ja-JP" altLang="en-US" dirty="0" smtClean="0"/>
              <a:t>ことで，地域ごとにどこで介入が必要か，戦略につながるデータを出力することができます．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7F157B2-0E73-46BD-A0A0-F384E6AE37AA}" type="slidenum">
              <a:rPr kumimoji="1" lang="ja-JP" altLang="en-US" smtClean="0"/>
              <a:t>6</a:t>
            </a:fld>
            <a:endParaRPr kumimoji="1" lang="ja-JP" altLang="en-US"/>
          </a:p>
        </p:txBody>
      </p:sp>
    </p:spTree>
    <p:extLst>
      <p:ext uri="{BB962C8B-B14F-4D97-AF65-F5344CB8AC3E}">
        <p14:creationId xmlns:p14="http://schemas.microsoft.com/office/powerpoint/2010/main" val="3688710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続いてこちらは，二次医療圏ごとの腎不全人数割合と一人当たりの医療費の関係のグラフです．</a:t>
            </a:r>
            <a:endParaRPr kumimoji="1" lang="en-US" altLang="ja-JP" dirty="0" smtClean="0"/>
          </a:p>
          <a:p>
            <a:r>
              <a:rPr kumimoji="1" lang="ja-JP" altLang="en-US" dirty="0" smtClean="0"/>
              <a:t>それぞれの点が二次医療圏であり，横軸が腎不全の人数割合，縦軸が一人当たりの医療費になります．</a:t>
            </a:r>
            <a:endParaRPr kumimoji="1" lang="en-US" altLang="ja-JP" dirty="0" smtClean="0"/>
          </a:p>
          <a:p>
            <a:r>
              <a:rPr kumimoji="1" lang="ja-JP" altLang="en-US" dirty="0" smtClean="0"/>
              <a:t>相関係数は</a:t>
            </a:r>
            <a:r>
              <a:rPr kumimoji="1" lang="en-US" altLang="ja-JP" dirty="0" smtClean="0"/>
              <a:t>0.57</a:t>
            </a:r>
          </a:p>
          <a:p>
            <a:r>
              <a:rPr kumimoji="1" lang="ja-JP" altLang="en-US" dirty="0" smtClean="0"/>
              <a:t>やや相関があることが，わかりました．</a:t>
            </a:r>
            <a:endParaRPr kumimoji="1" lang="en-US" altLang="ja-JP" dirty="0" smtClean="0"/>
          </a:p>
          <a:p>
            <a:r>
              <a:rPr kumimoji="1" lang="ja-JP" altLang="en-US" dirty="0" smtClean="0"/>
              <a:t>この結果より，腎不全が多い地域では，一人当たりの医療費が多くかかっていると考えられます．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47F157B2-0E73-46BD-A0A0-F384E6AE37AA}" type="slidenum">
              <a:rPr kumimoji="1" lang="ja-JP" altLang="en-US" smtClean="0"/>
              <a:t>7</a:t>
            </a:fld>
            <a:endParaRPr kumimoji="1" lang="ja-JP" altLang="en-US"/>
          </a:p>
        </p:txBody>
      </p:sp>
    </p:spTree>
    <p:extLst>
      <p:ext uri="{BB962C8B-B14F-4D97-AF65-F5344CB8AC3E}">
        <p14:creationId xmlns:p14="http://schemas.microsoft.com/office/powerpoint/2010/main" val="2529009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さらに，</a:t>
            </a:r>
            <a:r>
              <a:rPr kumimoji="1" lang="en-US" altLang="ja-JP" dirty="0" smtClean="0"/>
              <a:t>2025</a:t>
            </a:r>
            <a:r>
              <a:rPr kumimoji="1" lang="ja-JP" altLang="en-US" dirty="0" smtClean="0"/>
              <a:t>年に向けた人工透析に伴う医療費シミュレーションの結果です．</a:t>
            </a:r>
            <a:endParaRPr kumimoji="1" lang="en-US" altLang="ja-JP" dirty="0" smtClean="0"/>
          </a:p>
          <a:p>
            <a:r>
              <a:rPr kumimoji="1" lang="en-US" altLang="ja-JP" dirty="0" smtClean="0"/>
              <a:t>2014</a:t>
            </a:r>
            <a:r>
              <a:rPr kumimoji="1" lang="ja-JP" altLang="en-US" dirty="0" smtClean="0"/>
              <a:t>年時点での透析患者約</a:t>
            </a:r>
            <a:r>
              <a:rPr kumimoji="1" lang="en-US" altLang="ja-JP" dirty="0" smtClean="0"/>
              <a:t>32</a:t>
            </a:r>
            <a:r>
              <a:rPr kumimoji="1" lang="ja-JP" altLang="en-US" dirty="0" smtClean="0"/>
              <a:t>万人，</a:t>
            </a:r>
            <a:r>
              <a:rPr kumimoji="1" lang="en-US" altLang="ja-JP" dirty="0" smtClean="0"/>
              <a:t>2025</a:t>
            </a:r>
            <a:r>
              <a:rPr kumimoji="1" lang="ja-JP" altLang="en-US" dirty="0" smtClean="0"/>
              <a:t>年には，約</a:t>
            </a:r>
            <a:r>
              <a:rPr kumimoji="1" lang="en-US" altLang="ja-JP" dirty="0" smtClean="0"/>
              <a:t>40</a:t>
            </a:r>
            <a:r>
              <a:rPr kumimoji="1" lang="ja-JP" altLang="en-US" dirty="0" smtClean="0"/>
              <a:t>万人</a:t>
            </a:r>
            <a:endParaRPr kumimoji="1" lang="en-US" altLang="ja-JP" dirty="0" smtClean="0"/>
          </a:p>
          <a:p>
            <a:r>
              <a:rPr kumimoji="1" lang="ja-JP" altLang="en-US" dirty="0" smtClean="0"/>
              <a:t>年間</a:t>
            </a:r>
            <a:r>
              <a:rPr kumimoji="1" lang="en-US" altLang="ja-JP" dirty="0" smtClean="0"/>
              <a:t>6000</a:t>
            </a:r>
            <a:r>
              <a:rPr kumimoji="1" lang="ja-JP" altLang="en-US" dirty="0" smtClean="0"/>
              <a:t>人の新規透析患者</a:t>
            </a:r>
            <a:endParaRPr kumimoji="1" lang="en-US" altLang="ja-JP" dirty="0" smtClean="0"/>
          </a:p>
          <a:p>
            <a:r>
              <a:rPr kumimoji="1" lang="ja-JP" altLang="en-US" dirty="0" smtClean="0"/>
              <a:t>人工透析は，新規導入が一人増えることで，年間</a:t>
            </a:r>
            <a:r>
              <a:rPr kumimoji="1" lang="en-US" altLang="ja-JP" dirty="0" smtClean="0"/>
              <a:t>500-600</a:t>
            </a:r>
            <a:r>
              <a:rPr kumimoji="1" lang="ja-JP" altLang="en-US" dirty="0" smtClean="0"/>
              <a:t>万円の医療費負担がかかることから，</a:t>
            </a:r>
            <a:endParaRPr kumimoji="1" lang="en-US" altLang="ja-JP" dirty="0" smtClean="0"/>
          </a:p>
          <a:p>
            <a:r>
              <a:rPr kumimoji="1" lang="ja-JP" altLang="en-US" dirty="0" smtClean="0"/>
              <a:t>年間新規透析導入患者を</a:t>
            </a:r>
            <a:r>
              <a:rPr kumimoji="1" lang="en-US" altLang="ja-JP" dirty="0" smtClean="0"/>
              <a:t>1</a:t>
            </a:r>
            <a:r>
              <a:rPr kumimoji="1" lang="ja-JP" altLang="en-US" dirty="0" smtClean="0"/>
              <a:t>割先送りにすることで，年間</a:t>
            </a:r>
            <a:r>
              <a:rPr kumimoji="1" lang="en-US" altLang="ja-JP" dirty="0" smtClean="0"/>
              <a:t>30</a:t>
            </a:r>
            <a:r>
              <a:rPr kumimoji="1" lang="ja-JP" altLang="en-US" dirty="0" smtClean="0"/>
              <a:t>億円の医療費抑制につながり，</a:t>
            </a:r>
            <a:endParaRPr kumimoji="1" lang="en-US" altLang="ja-JP" dirty="0" smtClean="0"/>
          </a:p>
          <a:p>
            <a:r>
              <a:rPr kumimoji="1" lang="en-US" altLang="ja-JP" dirty="0" smtClean="0"/>
              <a:t>2025</a:t>
            </a:r>
            <a:r>
              <a:rPr kumimoji="1" lang="ja-JP" altLang="en-US" dirty="0" smtClean="0"/>
              <a:t>年までに</a:t>
            </a:r>
            <a:r>
              <a:rPr kumimoji="1" lang="en-US" altLang="ja-JP" dirty="0" smtClean="0"/>
              <a:t>300</a:t>
            </a:r>
            <a:r>
              <a:rPr kumimoji="1" lang="ja-JP" altLang="en-US" dirty="0" smtClean="0"/>
              <a:t>億円近くの医療費抑制につながることが示唆されました．</a:t>
            </a:r>
            <a:endParaRPr kumimoji="1" lang="ja-JP" altLang="en-US" dirty="0"/>
          </a:p>
        </p:txBody>
      </p:sp>
      <p:sp>
        <p:nvSpPr>
          <p:cNvPr id="4" name="スライド番号プレースホルダー 3"/>
          <p:cNvSpPr>
            <a:spLocks noGrp="1"/>
          </p:cNvSpPr>
          <p:nvPr>
            <p:ph type="sldNum" sz="quarter" idx="10"/>
          </p:nvPr>
        </p:nvSpPr>
        <p:spPr/>
        <p:txBody>
          <a:bodyPr/>
          <a:lstStyle/>
          <a:p>
            <a:fld id="{47F157B2-0E73-46BD-A0A0-F384E6AE37AA}" type="slidenum">
              <a:rPr kumimoji="1" lang="ja-JP" altLang="en-US" smtClean="0"/>
              <a:t>8</a:t>
            </a:fld>
            <a:endParaRPr kumimoji="1" lang="ja-JP" altLang="en-US"/>
          </a:p>
        </p:txBody>
      </p:sp>
    </p:spTree>
    <p:extLst>
      <p:ext uri="{BB962C8B-B14F-4D97-AF65-F5344CB8AC3E}">
        <p14:creationId xmlns:p14="http://schemas.microsoft.com/office/powerpoint/2010/main" val="3858858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結果です．</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Power Map</a:t>
            </a:r>
            <a:r>
              <a:rPr kumimoji="1" lang="ja-JP" altLang="en-US" sz="1200" kern="1200" dirty="0" smtClean="0">
                <a:solidFill>
                  <a:schemeClr val="tx1"/>
                </a:solidFill>
                <a:effectLst/>
                <a:latin typeface="+mn-lt"/>
                <a:ea typeface="+mn-ea"/>
                <a:cs typeface="+mn-cs"/>
              </a:rPr>
              <a:t>を用いてマッピングを行うことで，エクセルにある統計データを簡便にマッピングすることが可能になりました．</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地域ごとの医療需要の把握が可能となりました．</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★そして，ある地域のレセプトデータを用いて疾病構造の分析を行った結果，</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今後さらに高齢化が進むことで，慢性疾患の患者が増加すること，医療費が増加することが示唆されました．</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2025</a:t>
            </a:r>
            <a:r>
              <a:rPr kumimoji="1" lang="ja-JP" altLang="en-US" sz="1200" kern="1200" dirty="0" smtClean="0">
                <a:solidFill>
                  <a:schemeClr val="tx1"/>
                </a:solidFill>
                <a:effectLst/>
                <a:latin typeface="+mn-lt"/>
                <a:ea typeface="+mn-ea"/>
                <a:cs typeface="+mn-cs"/>
              </a:rPr>
              <a:t>年に向けて，</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糖尿病によって人工透析が必要になる場合が多く，人工透析患者になることを数年延長させるだけでも，</a:t>
            </a:r>
            <a:endParaRPr kumimoji="1" lang="en-US"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大きな医療費</a:t>
            </a:r>
            <a:r>
              <a:rPr kumimoji="1" lang="ja-JP" altLang="en-US" sz="1200" kern="1200" dirty="0" smtClean="0">
                <a:solidFill>
                  <a:schemeClr val="tx1"/>
                </a:solidFill>
                <a:effectLst/>
                <a:latin typeface="+mn-lt"/>
                <a:ea typeface="+mn-ea"/>
                <a:cs typeface="+mn-cs"/>
              </a:rPr>
              <a:t>抑制</a:t>
            </a:r>
            <a:r>
              <a:rPr kumimoji="1" lang="ja-JP" altLang="ja-JP" sz="1200" kern="1200" dirty="0" smtClean="0">
                <a:solidFill>
                  <a:schemeClr val="tx1"/>
                </a:solidFill>
                <a:effectLst/>
                <a:latin typeface="+mn-lt"/>
                <a:ea typeface="+mn-ea"/>
                <a:cs typeface="+mn-cs"/>
              </a:rPr>
              <a:t>効果が期待</a:t>
            </a:r>
            <a:r>
              <a:rPr kumimoji="1" lang="ja-JP" altLang="en-US" sz="1200" kern="1200" dirty="0" smtClean="0">
                <a:solidFill>
                  <a:schemeClr val="tx1"/>
                </a:solidFill>
                <a:effectLst/>
                <a:latin typeface="+mn-lt"/>
                <a:ea typeface="+mn-ea"/>
                <a:cs typeface="+mn-cs"/>
              </a:rPr>
              <a:t>できることがわかりました．</a:t>
            </a:r>
            <a:endParaRPr kumimoji="1" lang="en-US"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47F157B2-0E73-46BD-A0A0-F384E6AE37AA}" type="slidenum">
              <a:rPr kumimoji="1" lang="ja-JP" altLang="en-US" smtClean="0"/>
              <a:t>9</a:t>
            </a:fld>
            <a:endParaRPr kumimoji="1" lang="ja-JP" altLang="en-US"/>
          </a:p>
        </p:txBody>
      </p:sp>
    </p:spTree>
    <p:extLst>
      <p:ext uri="{BB962C8B-B14F-4D97-AF65-F5344CB8AC3E}">
        <p14:creationId xmlns:p14="http://schemas.microsoft.com/office/powerpoint/2010/main" val="2372968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173511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4150263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4270061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2410128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2191272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2216520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1744374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1624254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2582008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72338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6636ABB-C076-48FD-A96F-E19C8333764E}" type="datetimeFigureOut">
              <a:rPr kumimoji="1" lang="ja-JP" altLang="en-US" smtClean="0"/>
              <a:t>2016/4/6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2272324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36ABB-C076-48FD-A96F-E19C8333764E}" type="datetimeFigureOut">
              <a:rPr kumimoji="1" lang="ja-JP" altLang="en-US" smtClean="0"/>
              <a:t>2016/4/6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3B115B-4A1D-49A7-B959-1B7F11B9E568}" type="slidenum">
              <a:rPr kumimoji="1" lang="ja-JP" altLang="en-US" smtClean="0"/>
              <a:t>‹#›</a:t>
            </a:fld>
            <a:endParaRPr kumimoji="1" lang="ja-JP" altLang="en-US"/>
          </a:p>
        </p:txBody>
      </p:sp>
    </p:spTree>
    <p:extLst>
      <p:ext uri="{BB962C8B-B14F-4D97-AF65-F5344CB8AC3E}">
        <p14:creationId xmlns:p14="http://schemas.microsoft.com/office/powerpoint/2010/main" val="2767630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4727" y="1310903"/>
            <a:ext cx="8866909" cy="1470025"/>
          </a:xfrm>
        </p:spPr>
        <p:txBody>
          <a:bodyPr>
            <a:normAutofit fontScale="90000"/>
          </a:bodyPr>
          <a:lstStyle/>
          <a:p>
            <a:r>
              <a:rPr lang="en-US" altLang="ja-JP" sz="4000" dirty="0"/>
              <a:t>2025</a:t>
            </a:r>
            <a:r>
              <a:rPr lang="ja-JP" altLang="ja-JP" sz="4000" dirty="0"/>
              <a:t>年の日本型医療に向けた時間軸</a:t>
            </a:r>
            <a:r>
              <a:rPr lang="ja-JP" altLang="ja-JP" sz="4000" dirty="0" smtClean="0"/>
              <a:t>に</a:t>
            </a:r>
            <a:r>
              <a:rPr lang="ja-JP" altLang="en-US" sz="4000" dirty="0" smtClean="0"/>
              <a:t>　　</a:t>
            </a:r>
            <a:r>
              <a:rPr lang="ja-JP" altLang="ja-JP" sz="4000" dirty="0" smtClean="0"/>
              <a:t>着目</a:t>
            </a:r>
            <a:r>
              <a:rPr lang="ja-JP" altLang="ja-JP" sz="4000" dirty="0"/>
              <a:t>したデータ分析と地域医療における活用</a:t>
            </a:r>
            <a:endParaRPr kumimoji="1" lang="ja-JP" altLang="en-US" sz="4000" dirty="0">
              <a:latin typeface="HG創英角ﾎﾟｯﾌﾟ体" pitchFamily="49" charset="-128"/>
              <a:ea typeface="HG創英角ﾎﾟｯﾌﾟ体" pitchFamily="49" charset="-128"/>
            </a:endParaRPr>
          </a:p>
        </p:txBody>
      </p:sp>
      <p:sp>
        <p:nvSpPr>
          <p:cNvPr id="3" name="サブタイトル 2"/>
          <p:cNvSpPr>
            <a:spLocks noGrp="1"/>
          </p:cNvSpPr>
          <p:nvPr>
            <p:ph type="subTitle" idx="1"/>
          </p:nvPr>
        </p:nvSpPr>
        <p:spPr>
          <a:xfrm>
            <a:off x="1547664" y="4581128"/>
            <a:ext cx="6400800" cy="769640"/>
          </a:xfrm>
        </p:spPr>
        <p:txBody>
          <a:bodyPr>
            <a:noAutofit/>
          </a:bodyPr>
          <a:lstStyle/>
          <a:p>
            <a:r>
              <a:rPr lang="ja-JP" altLang="en-US" dirty="0">
                <a:solidFill>
                  <a:schemeClr val="tx1"/>
                </a:solidFill>
              </a:rPr>
              <a:t>埼玉県済生会栗橋病院</a:t>
            </a:r>
            <a:endParaRPr lang="en-US" altLang="ja-JP" dirty="0">
              <a:solidFill>
                <a:schemeClr val="tx1"/>
              </a:solidFill>
            </a:endParaRPr>
          </a:p>
          <a:p>
            <a:r>
              <a:rPr kumimoji="1" lang="ja-JP" altLang="en-US" sz="2800" dirty="0" smtClean="0">
                <a:solidFill>
                  <a:schemeClr val="tx1"/>
                </a:solidFill>
              </a:rPr>
              <a:t>小池　麻美</a:t>
            </a:r>
            <a:endParaRPr kumimoji="1" lang="ja-JP" altLang="en-US" sz="2800" dirty="0">
              <a:solidFill>
                <a:schemeClr val="tx1"/>
              </a:solidFill>
            </a:endParaRPr>
          </a:p>
        </p:txBody>
      </p:sp>
    </p:spTree>
    <p:extLst>
      <p:ext uri="{BB962C8B-B14F-4D97-AF65-F5344CB8AC3E}">
        <p14:creationId xmlns:p14="http://schemas.microsoft.com/office/powerpoint/2010/main" val="2214859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 y="109757"/>
            <a:ext cx="7886700" cy="913417"/>
          </a:xfrm>
        </p:spPr>
        <p:txBody>
          <a:bodyPr/>
          <a:lstStyle/>
          <a:p>
            <a:r>
              <a:rPr lang="ja-JP" altLang="en-US" dirty="0" smtClean="0"/>
              <a:t>ま</a:t>
            </a:r>
            <a:r>
              <a:rPr lang="ja-JP" altLang="en-US" dirty="0"/>
              <a:t>とめ</a:t>
            </a:r>
            <a:endParaRPr kumimoji="1" lang="ja-JP" altLang="en-US" dirty="0"/>
          </a:p>
        </p:txBody>
      </p:sp>
      <p:sp>
        <p:nvSpPr>
          <p:cNvPr id="5" name="正方形/長方形 4"/>
          <p:cNvSpPr/>
          <p:nvPr/>
        </p:nvSpPr>
        <p:spPr>
          <a:xfrm>
            <a:off x="5703489" y="475240"/>
            <a:ext cx="3355406" cy="1730077"/>
          </a:xfrm>
          <a:prstGeom prst="rect">
            <a:avLst/>
          </a:prstGeom>
          <a:solidFill>
            <a:schemeClr val="accent1">
              <a:lumMod val="20000"/>
              <a:lumOff val="80000"/>
            </a:schemeClr>
          </a:solidFill>
          <a:ln>
            <a:solidFill>
              <a:srgbClr val="0070C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2000" dirty="0" smtClean="0">
                <a:solidFill>
                  <a:schemeClr val="tx1"/>
                </a:solidFill>
              </a:rPr>
              <a:t>平成</a:t>
            </a:r>
            <a:r>
              <a:rPr lang="en-US" altLang="ja-JP" sz="2000" dirty="0" smtClean="0">
                <a:solidFill>
                  <a:schemeClr val="tx1"/>
                </a:solidFill>
              </a:rPr>
              <a:t>28</a:t>
            </a:r>
            <a:r>
              <a:rPr lang="ja-JP" altLang="en-US" sz="2000" dirty="0" smtClean="0">
                <a:solidFill>
                  <a:schemeClr val="tx1"/>
                </a:solidFill>
              </a:rPr>
              <a:t>年度診療報酬改定</a:t>
            </a:r>
            <a:r>
              <a:rPr lang="ja-JP" altLang="en-US" dirty="0" smtClean="0">
                <a:solidFill>
                  <a:schemeClr val="tx1"/>
                </a:solidFill>
              </a:rPr>
              <a:t>　　　　　（新設）　</a:t>
            </a:r>
            <a:r>
              <a:rPr lang="ja-JP" altLang="en-US" sz="1400" dirty="0" smtClean="0">
                <a:solidFill>
                  <a:schemeClr val="tx1"/>
                </a:solidFill>
              </a:rPr>
              <a:t>糖尿病関連疾患関係</a:t>
            </a:r>
            <a:endParaRPr lang="en-US" altLang="ja-JP" sz="1400" dirty="0" smtClean="0">
              <a:solidFill>
                <a:schemeClr val="tx1"/>
              </a:solidFill>
            </a:endParaRPr>
          </a:p>
          <a:p>
            <a:r>
              <a:rPr lang="ja-JP" altLang="en-US" dirty="0" smtClean="0">
                <a:solidFill>
                  <a:schemeClr val="tx1"/>
                </a:solidFill>
              </a:rPr>
              <a:t>・人工</a:t>
            </a:r>
            <a:r>
              <a:rPr lang="ja-JP" altLang="en-US" dirty="0">
                <a:solidFill>
                  <a:schemeClr val="tx1"/>
                </a:solidFill>
              </a:rPr>
              <a:t>透析患者の</a:t>
            </a:r>
            <a:r>
              <a:rPr lang="ja-JP" altLang="en-US" dirty="0" smtClean="0">
                <a:solidFill>
                  <a:schemeClr val="tx1"/>
                </a:solidFill>
              </a:rPr>
              <a:t>下肢末梢動脈</a:t>
            </a:r>
            <a:r>
              <a:rPr lang="ja-JP" altLang="en-US" dirty="0">
                <a:solidFill>
                  <a:schemeClr val="tx1"/>
                </a:solidFill>
              </a:rPr>
              <a:t>疾患重症化予防の</a:t>
            </a:r>
            <a:r>
              <a:rPr lang="ja-JP" altLang="en-US" dirty="0" smtClean="0">
                <a:solidFill>
                  <a:schemeClr val="tx1"/>
                </a:solidFill>
              </a:rPr>
              <a:t>評価</a:t>
            </a:r>
            <a:endParaRPr lang="en-US" altLang="ja-JP" dirty="0" smtClean="0">
              <a:solidFill>
                <a:schemeClr val="tx1"/>
              </a:solidFill>
            </a:endParaRPr>
          </a:p>
          <a:p>
            <a:r>
              <a:rPr lang="ja-JP" altLang="en-US" dirty="0" smtClean="0">
                <a:solidFill>
                  <a:schemeClr val="tx1"/>
                </a:solidFill>
              </a:rPr>
              <a:t>・糖尿病性</a:t>
            </a:r>
            <a:r>
              <a:rPr lang="ja-JP" altLang="en-US" dirty="0">
                <a:solidFill>
                  <a:schemeClr val="tx1"/>
                </a:solidFill>
              </a:rPr>
              <a:t>腎症に対する</a:t>
            </a:r>
            <a:r>
              <a:rPr lang="ja-JP" altLang="en-US" dirty="0" smtClean="0">
                <a:solidFill>
                  <a:schemeClr val="tx1"/>
                </a:solidFill>
              </a:rPr>
              <a:t>運動　指導</a:t>
            </a:r>
            <a:r>
              <a:rPr lang="ja-JP" altLang="en-US" dirty="0">
                <a:solidFill>
                  <a:schemeClr val="tx1"/>
                </a:solidFill>
              </a:rPr>
              <a:t>の評価</a:t>
            </a:r>
            <a:endParaRPr kumimoji="1" lang="ja-JP" altLang="en-US" dirty="0">
              <a:solidFill>
                <a:schemeClr val="tx1"/>
              </a:solidFill>
            </a:endParaRPr>
          </a:p>
        </p:txBody>
      </p:sp>
      <p:graphicFrame>
        <p:nvGraphicFramePr>
          <p:cNvPr id="7" name="図表 6"/>
          <p:cNvGraphicFramePr/>
          <p:nvPr>
            <p:extLst>
              <p:ext uri="{D42A27DB-BD31-4B8C-83A1-F6EECF244321}">
                <p14:modId xmlns:p14="http://schemas.microsoft.com/office/powerpoint/2010/main" val="1382612405"/>
              </p:ext>
            </p:extLst>
          </p:nvPr>
        </p:nvGraphicFramePr>
        <p:xfrm>
          <a:off x="1972784" y="154649"/>
          <a:ext cx="5127567" cy="34183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円/楕円 7"/>
          <p:cNvSpPr/>
          <p:nvPr/>
        </p:nvSpPr>
        <p:spPr>
          <a:xfrm>
            <a:off x="3893351" y="1863837"/>
            <a:ext cx="1286432" cy="944532"/>
          </a:xfrm>
          <a:prstGeom prst="ellipse">
            <a:avLst/>
          </a:prstGeom>
          <a:solidFill>
            <a:srgbClr val="FFCCFF"/>
          </a:solidFill>
          <a:ln>
            <a:solidFill>
              <a:srgbClr val="FFCCFF"/>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dirty="0" smtClean="0">
                <a:solidFill>
                  <a:schemeClr val="tx1"/>
                </a:solidFill>
              </a:rPr>
              <a:t>連携</a:t>
            </a:r>
            <a:endParaRPr kumimoji="1" lang="ja-JP" altLang="en-US" sz="2800" dirty="0">
              <a:solidFill>
                <a:schemeClr val="tx1"/>
              </a:solidFill>
            </a:endParaRPr>
          </a:p>
        </p:txBody>
      </p:sp>
      <p:sp>
        <p:nvSpPr>
          <p:cNvPr id="9" name="テキスト ボックス 8"/>
          <p:cNvSpPr txBox="1"/>
          <p:nvPr/>
        </p:nvSpPr>
        <p:spPr>
          <a:xfrm>
            <a:off x="1487473" y="6197947"/>
            <a:ext cx="6245275" cy="584775"/>
          </a:xfrm>
          <a:prstGeom prst="rect">
            <a:avLst/>
          </a:prstGeom>
          <a:noFill/>
        </p:spPr>
        <p:txBody>
          <a:bodyPr wrap="square" rtlCol="0">
            <a:spAutoFit/>
          </a:bodyPr>
          <a:lstStyle/>
          <a:p>
            <a:r>
              <a:rPr kumimoji="1" lang="en-US" altLang="ja-JP" sz="3200" dirty="0" smtClean="0"/>
              <a:t>“</a:t>
            </a:r>
            <a:r>
              <a:rPr kumimoji="1" lang="ja-JP" altLang="en-US" sz="3200" dirty="0" smtClean="0"/>
              <a:t>適切な時</a:t>
            </a:r>
            <a:r>
              <a:rPr kumimoji="1" lang="en-US" altLang="ja-JP" sz="3200" dirty="0" smtClean="0"/>
              <a:t>”</a:t>
            </a:r>
            <a:r>
              <a:rPr kumimoji="1" lang="ja-JP" altLang="en-US" sz="3200" dirty="0" smtClean="0"/>
              <a:t>に，</a:t>
            </a:r>
            <a:r>
              <a:rPr kumimoji="1" lang="en-US" altLang="ja-JP" sz="3200" dirty="0" smtClean="0"/>
              <a:t>”</a:t>
            </a:r>
            <a:r>
              <a:rPr kumimoji="1" lang="ja-JP" altLang="en-US" sz="3200" dirty="0" smtClean="0"/>
              <a:t>適切なデータ</a:t>
            </a:r>
            <a:r>
              <a:rPr kumimoji="1" lang="en-US" altLang="ja-JP" sz="3200" dirty="0" smtClean="0"/>
              <a:t>”</a:t>
            </a:r>
            <a:r>
              <a:rPr kumimoji="1" lang="ja-JP" altLang="en-US" sz="3200" dirty="0" smtClean="0"/>
              <a:t>を！</a:t>
            </a:r>
            <a:endParaRPr kumimoji="1" lang="ja-JP" altLang="en-US" sz="3200" dirty="0"/>
          </a:p>
        </p:txBody>
      </p:sp>
      <p:sp>
        <p:nvSpPr>
          <p:cNvPr id="11" name="テキスト ボックス 10"/>
          <p:cNvSpPr txBox="1"/>
          <p:nvPr/>
        </p:nvSpPr>
        <p:spPr>
          <a:xfrm>
            <a:off x="-57543" y="1110979"/>
            <a:ext cx="3938191" cy="830997"/>
          </a:xfrm>
          <a:prstGeom prst="rect">
            <a:avLst/>
          </a:prstGeom>
          <a:noFill/>
        </p:spPr>
        <p:txBody>
          <a:bodyPr wrap="square" rtlCol="0">
            <a:spAutoFit/>
          </a:bodyPr>
          <a:lstStyle/>
          <a:p>
            <a:pPr algn="ctr"/>
            <a:r>
              <a:rPr lang="ja-JP" altLang="en-US" sz="2400" dirty="0" smtClean="0"/>
              <a:t>データ</a:t>
            </a:r>
            <a:r>
              <a:rPr lang="ja-JP" altLang="en-US" sz="2400" dirty="0"/>
              <a:t>を活用することで，</a:t>
            </a:r>
            <a:endParaRPr lang="en-US" altLang="ja-JP" sz="2400" dirty="0"/>
          </a:p>
          <a:p>
            <a:pPr algn="ctr"/>
            <a:r>
              <a:rPr lang="ja-JP" altLang="en-US" sz="2400" dirty="0"/>
              <a:t>お互い</a:t>
            </a:r>
            <a:r>
              <a:rPr lang="en-US" altLang="ja-JP" sz="2400" dirty="0"/>
              <a:t>win-win</a:t>
            </a:r>
            <a:r>
              <a:rPr lang="ja-JP" altLang="en-US" sz="2400" dirty="0"/>
              <a:t>の関係を構築</a:t>
            </a:r>
          </a:p>
        </p:txBody>
      </p:sp>
      <p:graphicFrame>
        <p:nvGraphicFramePr>
          <p:cNvPr id="3" name="図表 2"/>
          <p:cNvGraphicFramePr/>
          <p:nvPr>
            <p:extLst>
              <p:ext uri="{D42A27DB-BD31-4B8C-83A1-F6EECF244321}">
                <p14:modId xmlns:p14="http://schemas.microsoft.com/office/powerpoint/2010/main" val="3041527488"/>
              </p:ext>
            </p:extLst>
          </p:nvPr>
        </p:nvGraphicFramePr>
        <p:xfrm>
          <a:off x="215564" y="3612184"/>
          <a:ext cx="8789091" cy="212393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5" name="正方形/長方形 14"/>
          <p:cNvSpPr/>
          <p:nvPr/>
        </p:nvSpPr>
        <p:spPr>
          <a:xfrm>
            <a:off x="769246" y="5574231"/>
            <a:ext cx="7271880" cy="51246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2400" dirty="0" smtClean="0"/>
              <a:t>データを活用・分析　→　分析結果に基づき戦略を立案</a:t>
            </a:r>
            <a:endParaRPr lang="en-US" altLang="ja-JP" sz="2400" dirty="0"/>
          </a:p>
        </p:txBody>
      </p:sp>
    </p:spTree>
    <p:extLst>
      <p:ext uri="{BB962C8B-B14F-4D97-AF65-F5344CB8AC3E}">
        <p14:creationId xmlns:p14="http://schemas.microsoft.com/office/powerpoint/2010/main" val="1063505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706" y="9971"/>
            <a:ext cx="1564640" cy="778098"/>
          </a:xfrm>
        </p:spPr>
        <p:txBody>
          <a:bodyPr>
            <a:normAutofit/>
          </a:bodyPr>
          <a:lstStyle/>
          <a:p>
            <a:r>
              <a:rPr kumimoji="1" lang="ja-JP" altLang="en-US" dirty="0" smtClean="0"/>
              <a:t>背景</a:t>
            </a:r>
            <a:endParaRPr kumimoji="1" lang="ja-JP" altLang="en-US" dirty="0"/>
          </a:p>
        </p:txBody>
      </p:sp>
      <p:sp>
        <p:nvSpPr>
          <p:cNvPr id="16" name="右矢印 15"/>
          <p:cNvSpPr/>
          <p:nvPr/>
        </p:nvSpPr>
        <p:spPr>
          <a:xfrm>
            <a:off x="2855191" y="3177961"/>
            <a:ext cx="2658815" cy="435918"/>
          </a:xfrm>
          <a:prstGeom prst="rightArrow">
            <a:avLst>
              <a:gd name="adj1" fmla="val 50000"/>
              <a:gd name="adj2" fmla="val 38203"/>
            </a:avLst>
          </a:prstGeom>
          <a:solidFill>
            <a:srgbClr val="5B9BD5"/>
          </a:solid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621280" y="3549714"/>
            <a:ext cx="3224626" cy="1384995"/>
          </a:xfrm>
          <a:prstGeom prst="rect">
            <a:avLst/>
          </a:prstGeom>
          <a:noFill/>
        </p:spPr>
        <p:txBody>
          <a:bodyPr wrap="square" rtlCol="0">
            <a:spAutoFit/>
          </a:bodyPr>
          <a:lstStyle/>
          <a:p>
            <a:pPr algn="ctr"/>
            <a:r>
              <a:rPr kumimoji="1" lang="ja-JP" altLang="en-US" sz="2800" dirty="0" smtClean="0">
                <a:solidFill>
                  <a:srgbClr val="FF0000"/>
                </a:solidFill>
              </a:rPr>
              <a:t>医療需要が拡大</a:t>
            </a:r>
            <a:endParaRPr kumimoji="1" lang="en-US" altLang="ja-JP" sz="2800" dirty="0" smtClean="0">
              <a:solidFill>
                <a:srgbClr val="FF0000"/>
              </a:solidFill>
            </a:endParaRPr>
          </a:p>
          <a:p>
            <a:pPr algn="ctr"/>
            <a:r>
              <a:rPr lang="ja-JP" altLang="en-US" sz="2800" dirty="0" smtClean="0">
                <a:solidFill>
                  <a:srgbClr val="FF0000"/>
                </a:solidFill>
              </a:rPr>
              <a:t>→高齢者に多い　　　慢性疾患需要急増</a:t>
            </a:r>
            <a:endParaRPr kumimoji="1" lang="ja-JP" altLang="en-US" sz="2800" dirty="0">
              <a:solidFill>
                <a:srgbClr val="FF0000"/>
              </a:solidFill>
            </a:endParaRPr>
          </a:p>
        </p:txBody>
      </p:sp>
      <p:sp>
        <p:nvSpPr>
          <p:cNvPr id="21" name="右矢印 20"/>
          <p:cNvSpPr/>
          <p:nvPr/>
        </p:nvSpPr>
        <p:spPr>
          <a:xfrm>
            <a:off x="5723986" y="3205236"/>
            <a:ext cx="3046634" cy="435918"/>
          </a:xfrm>
          <a:prstGeom prst="rightArrow">
            <a:avLst>
              <a:gd name="adj1" fmla="val 50000"/>
              <a:gd name="adj2" fmla="val 38203"/>
            </a:avLst>
          </a:prstGeom>
          <a:solidFill>
            <a:srgbClr val="5B9BD5"/>
          </a:solid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561427" y="3558104"/>
            <a:ext cx="3572458" cy="1384995"/>
          </a:xfrm>
          <a:prstGeom prst="rect">
            <a:avLst/>
          </a:prstGeom>
          <a:noFill/>
        </p:spPr>
        <p:txBody>
          <a:bodyPr wrap="square" rtlCol="0">
            <a:spAutoFit/>
          </a:bodyPr>
          <a:lstStyle/>
          <a:p>
            <a:pPr algn="ctr"/>
            <a:r>
              <a:rPr kumimoji="1" lang="ja-JP" altLang="en-US" sz="2800" dirty="0" smtClean="0"/>
              <a:t>人口が大幅減</a:t>
            </a:r>
            <a:endParaRPr kumimoji="1" lang="en-US" altLang="ja-JP" sz="2800" dirty="0" smtClean="0"/>
          </a:p>
          <a:p>
            <a:pPr algn="ctr"/>
            <a:r>
              <a:rPr lang="ja-JP" altLang="en-US" sz="2800" dirty="0" smtClean="0"/>
              <a:t>都市は独居高齢者増地方は超高齢化</a:t>
            </a:r>
            <a:endParaRPr kumimoji="1" lang="ja-JP" altLang="en-US" sz="2800" dirty="0"/>
          </a:p>
        </p:txBody>
      </p:sp>
      <p:sp>
        <p:nvSpPr>
          <p:cNvPr id="23" name="テキスト ボックス 22"/>
          <p:cNvSpPr txBox="1"/>
          <p:nvPr/>
        </p:nvSpPr>
        <p:spPr>
          <a:xfrm>
            <a:off x="176626" y="1834378"/>
            <a:ext cx="1788160" cy="954107"/>
          </a:xfrm>
          <a:prstGeom prst="rect">
            <a:avLst/>
          </a:prstGeom>
          <a:noFill/>
        </p:spPr>
        <p:txBody>
          <a:bodyPr wrap="square" rtlCol="0">
            <a:spAutoFit/>
          </a:bodyPr>
          <a:lstStyle/>
          <a:p>
            <a:pPr algn="ctr"/>
            <a:r>
              <a:rPr lang="ja-JP" altLang="en-US" sz="2800" dirty="0"/>
              <a:t>日本</a:t>
            </a:r>
            <a:r>
              <a:rPr lang="ja-JP" altLang="en-US" sz="2800" dirty="0" smtClean="0"/>
              <a:t>の</a:t>
            </a:r>
            <a:endParaRPr lang="en-US" altLang="ja-JP" sz="2800" dirty="0" smtClean="0"/>
          </a:p>
          <a:p>
            <a:pPr algn="ctr"/>
            <a:r>
              <a:rPr lang="ja-JP" altLang="en-US" sz="2800" dirty="0" smtClean="0"/>
              <a:t>高齢化率：</a:t>
            </a:r>
            <a:endParaRPr kumimoji="1" lang="ja-JP" altLang="en-US" sz="2800" dirty="0"/>
          </a:p>
        </p:txBody>
      </p:sp>
      <p:sp>
        <p:nvSpPr>
          <p:cNvPr id="24" name="正方形/長方形 23"/>
          <p:cNvSpPr/>
          <p:nvPr/>
        </p:nvSpPr>
        <p:spPr>
          <a:xfrm>
            <a:off x="6325018" y="1694825"/>
            <a:ext cx="1778000" cy="1077218"/>
          </a:xfrm>
          <a:prstGeom prst="rect">
            <a:avLst/>
          </a:prstGeom>
        </p:spPr>
        <p:txBody>
          <a:bodyPr wrap="square">
            <a:spAutoFit/>
          </a:bodyPr>
          <a:lstStyle/>
          <a:p>
            <a:pPr algn="ctr"/>
            <a:r>
              <a:rPr lang="en-US" altLang="ja-JP" sz="3200" dirty="0" smtClean="0"/>
              <a:t>2050</a:t>
            </a:r>
            <a:r>
              <a:rPr lang="ja-JP" altLang="en-US" sz="3200" dirty="0"/>
              <a:t>年</a:t>
            </a:r>
            <a:r>
              <a:rPr lang="ja-JP" altLang="en-US" sz="3200" dirty="0" smtClean="0"/>
              <a:t>：</a:t>
            </a:r>
            <a:endParaRPr lang="en-US" altLang="ja-JP" sz="3200" dirty="0" smtClean="0"/>
          </a:p>
          <a:p>
            <a:pPr algn="ctr"/>
            <a:r>
              <a:rPr lang="en-US" altLang="ja-JP" sz="3200" dirty="0" smtClean="0"/>
              <a:t>35.7</a:t>
            </a:r>
            <a:r>
              <a:rPr lang="en-US" altLang="ja-JP" sz="3200" dirty="0"/>
              <a:t>%</a:t>
            </a:r>
          </a:p>
        </p:txBody>
      </p:sp>
      <p:sp>
        <p:nvSpPr>
          <p:cNvPr id="25" name="正方形/長方形 24"/>
          <p:cNvSpPr/>
          <p:nvPr/>
        </p:nvSpPr>
        <p:spPr>
          <a:xfrm>
            <a:off x="2034308" y="1772822"/>
            <a:ext cx="1706880" cy="1077218"/>
          </a:xfrm>
          <a:prstGeom prst="rect">
            <a:avLst/>
          </a:prstGeom>
        </p:spPr>
        <p:txBody>
          <a:bodyPr wrap="square">
            <a:spAutoFit/>
          </a:bodyPr>
          <a:lstStyle/>
          <a:p>
            <a:pPr algn="ctr"/>
            <a:r>
              <a:rPr lang="en-US" altLang="ja-JP" sz="3200" dirty="0"/>
              <a:t>2015</a:t>
            </a:r>
            <a:r>
              <a:rPr lang="ja-JP" altLang="en-US" sz="3200" dirty="0"/>
              <a:t>年：</a:t>
            </a:r>
            <a:r>
              <a:rPr lang="en-US" altLang="ja-JP" sz="3200" dirty="0"/>
              <a:t>26.0%</a:t>
            </a:r>
            <a:endParaRPr lang="ja-JP" altLang="en-US" sz="3200" dirty="0"/>
          </a:p>
        </p:txBody>
      </p:sp>
      <p:sp>
        <p:nvSpPr>
          <p:cNvPr id="26" name="正方形/長方形 25"/>
          <p:cNvSpPr/>
          <p:nvPr/>
        </p:nvSpPr>
        <p:spPr>
          <a:xfrm>
            <a:off x="4321196" y="1707748"/>
            <a:ext cx="1633781" cy="1077218"/>
          </a:xfrm>
          <a:prstGeom prst="rect">
            <a:avLst/>
          </a:prstGeom>
        </p:spPr>
        <p:txBody>
          <a:bodyPr wrap="none">
            <a:spAutoFit/>
          </a:bodyPr>
          <a:lstStyle/>
          <a:p>
            <a:r>
              <a:rPr lang="en-US" altLang="ja-JP" sz="3200" dirty="0"/>
              <a:t>2025</a:t>
            </a:r>
            <a:r>
              <a:rPr lang="ja-JP" altLang="en-US" sz="3200" dirty="0"/>
              <a:t>年</a:t>
            </a:r>
            <a:r>
              <a:rPr lang="ja-JP" altLang="en-US" sz="3200" dirty="0" smtClean="0"/>
              <a:t>：</a:t>
            </a:r>
            <a:endParaRPr lang="en-US" altLang="ja-JP" sz="3200" dirty="0" smtClean="0"/>
          </a:p>
          <a:p>
            <a:r>
              <a:rPr lang="en-US" altLang="ja-JP" sz="3200" dirty="0" smtClean="0"/>
              <a:t>30.3</a:t>
            </a:r>
            <a:r>
              <a:rPr lang="en-US" altLang="ja-JP" sz="3200" dirty="0"/>
              <a:t>%</a:t>
            </a:r>
            <a:endParaRPr lang="ja-JP" altLang="en-US" sz="3200" dirty="0"/>
          </a:p>
        </p:txBody>
      </p:sp>
      <p:sp>
        <p:nvSpPr>
          <p:cNvPr id="28" name="四角形吹き出し 27"/>
          <p:cNvSpPr/>
          <p:nvPr/>
        </p:nvSpPr>
        <p:spPr>
          <a:xfrm>
            <a:off x="124281" y="752412"/>
            <a:ext cx="2856549" cy="919816"/>
          </a:xfrm>
          <a:prstGeom prst="wedgeRectCallout">
            <a:avLst>
              <a:gd name="adj1" fmla="val 33475"/>
              <a:gd name="adj2" fmla="val 687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rgbClr val="FFFF00"/>
                </a:solidFill>
              </a:rPr>
              <a:t>団塊の世代</a:t>
            </a:r>
            <a:r>
              <a:rPr lang="ja-JP" altLang="en-US" sz="2800" dirty="0" smtClean="0">
                <a:solidFill>
                  <a:srgbClr val="FFFF00"/>
                </a:solidFill>
              </a:rPr>
              <a:t>が　</a:t>
            </a:r>
            <a:r>
              <a:rPr lang="en-US" altLang="ja-JP" sz="2800" dirty="0" smtClean="0">
                <a:solidFill>
                  <a:srgbClr val="FFFF00"/>
                </a:solidFill>
              </a:rPr>
              <a:t>65</a:t>
            </a:r>
            <a:r>
              <a:rPr lang="ja-JP" altLang="en-US" sz="2800" dirty="0">
                <a:solidFill>
                  <a:srgbClr val="FFFF00"/>
                </a:solidFill>
              </a:rPr>
              <a:t>歳以上に</a:t>
            </a:r>
            <a:r>
              <a:rPr lang="ja-JP" altLang="en-US" sz="2800" dirty="0" smtClean="0">
                <a:solidFill>
                  <a:srgbClr val="FFFF00"/>
                </a:solidFill>
              </a:rPr>
              <a:t>突入</a:t>
            </a:r>
            <a:endParaRPr kumimoji="1" lang="ja-JP" altLang="en-US" sz="2800" dirty="0">
              <a:solidFill>
                <a:srgbClr val="FFFF00"/>
              </a:solidFill>
            </a:endParaRPr>
          </a:p>
        </p:txBody>
      </p:sp>
      <p:sp>
        <p:nvSpPr>
          <p:cNvPr id="29" name="四角形吹き出し 28"/>
          <p:cNvSpPr/>
          <p:nvPr/>
        </p:nvSpPr>
        <p:spPr>
          <a:xfrm>
            <a:off x="3110935" y="226300"/>
            <a:ext cx="3261360" cy="1418228"/>
          </a:xfrm>
          <a:prstGeom prst="wedgeRectCallout">
            <a:avLst>
              <a:gd name="adj1" fmla="val -9930"/>
              <a:gd name="adj2" fmla="val 603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rgbClr val="FFFF00"/>
                </a:solidFill>
              </a:rPr>
              <a:t>団塊の世代</a:t>
            </a:r>
            <a:r>
              <a:rPr lang="ja-JP" altLang="en-US" sz="2800" dirty="0" smtClean="0">
                <a:solidFill>
                  <a:srgbClr val="FFFF00"/>
                </a:solidFill>
              </a:rPr>
              <a:t>が　</a:t>
            </a:r>
            <a:r>
              <a:rPr lang="ja-JP" altLang="en-US" sz="2800" dirty="0">
                <a:solidFill>
                  <a:srgbClr val="FFFF00"/>
                </a:solidFill>
              </a:rPr>
              <a:t>　　　後期</a:t>
            </a:r>
            <a:r>
              <a:rPr lang="ja-JP" altLang="en-US" sz="2800" dirty="0" smtClean="0">
                <a:solidFill>
                  <a:srgbClr val="FFFF00"/>
                </a:solidFill>
              </a:rPr>
              <a:t>高齢者</a:t>
            </a:r>
            <a:endParaRPr lang="en-US" altLang="ja-JP" sz="2800" dirty="0">
              <a:solidFill>
                <a:srgbClr val="FFFF00"/>
              </a:solidFill>
            </a:endParaRPr>
          </a:p>
          <a:p>
            <a:pPr algn="ctr"/>
            <a:r>
              <a:rPr lang="ja-JP" altLang="en-US" sz="2800" dirty="0">
                <a:solidFill>
                  <a:srgbClr val="FFFF00"/>
                </a:solidFill>
              </a:rPr>
              <a:t>高齢者人口の</a:t>
            </a:r>
            <a:r>
              <a:rPr lang="ja-JP" altLang="en-US" sz="2800" dirty="0" smtClean="0">
                <a:solidFill>
                  <a:srgbClr val="FFFF00"/>
                </a:solidFill>
              </a:rPr>
              <a:t>ピーク</a:t>
            </a:r>
            <a:endParaRPr kumimoji="1" lang="ja-JP" altLang="en-US" sz="2800" dirty="0">
              <a:solidFill>
                <a:srgbClr val="FFFF00"/>
              </a:solidFill>
            </a:endParaRPr>
          </a:p>
        </p:txBody>
      </p:sp>
      <p:sp>
        <p:nvSpPr>
          <p:cNvPr id="30" name="四角形吹き出し 29"/>
          <p:cNvSpPr/>
          <p:nvPr/>
        </p:nvSpPr>
        <p:spPr>
          <a:xfrm>
            <a:off x="6431324" y="226300"/>
            <a:ext cx="2641600" cy="1418228"/>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rgbClr val="FFFF00"/>
                </a:solidFill>
              </a:rPr>
              <a:t>高齢化率</a:t>
            </a:r>
            <a:r>
              <a:rPr lang="en-US" altLang="ja-JP" sz="2800" dirty="0">
                <a:solidFill>
                  <a:srgbClr val="FFFF00"/>
                </a:solidFill>
              </a:rPr>
              <a:t>40%</a:t>
            </a:r>
          </a:p>
          <a:p>
            <a:pPr algn="ctr"/>
            <a:r>
              <a:rPr lang="ja-JP" altLang="en-US" sz="2800" dirty="0">
                <a:solidFill>
                  <a:srgbClr val="FFFF00"/>
                </a:solidFill>
              </a:rPr>
              <a:t>高齢化率</a:t>
            </a:r>
            <a:r>
              <a:rPr lang="ja-JP" altLang="en-US" sz="2800" dirty="0" smtClean="0">
                <a:solidFill>
                  <a:srgbClr val="FFFF00"/>
                </a:solidFill>
              </a:rPr>
              <a:t>ピーク</a:t>
            </a:r>
            <a:endParaRPr lang="ja-JP" altLang="en-US" sz="2800" dirty="0">
              <a:solidFill>
                <a:srgbClr val="FFFF00"/>
              </a:solidFill>
            </a:endParaRPr>
          </a:p>
        </p:txBody>
      </p:sp>
      <p:sp>
        <p:nvSpPr>
          <p:cNvPr id="31" name="テキスト ボックス 30"/>
          <p:cNvSpPr txBox="1"/>
          <p:nvPr/>
        </p:nvSpPr>
        <p:spPr>
          <a:xfrm>
            <a:off x="2034308" y="2812683"/>
            <a:ext cx="1706880" cy="523220"/>
          </a:xfrm>
          <a:prstGeom prst="rect">
            <a:avLst/>
          </a:prstGeom>
          <a:noFill/>
        </p:spPr>
        <p:txBody>
          <a:bodyPr wrap="square" rtlCol="0">
            <a:spAutoFit/>
          </a:bodyPr>
          <a:lstStyle/>
          <a:p>
            <a:r>
              <a:rPr kumimoji="1" lang="ja-JP" altLang="en-US" sz="2800" dirty="0" smtClean="0"/>
              <a:t>約</a:t>
            </a:r>
            <a:r>
              <a:rPr kumimoji="1" lang="en-US" altLang="ja-JP" sz="2800" dirty="0" smtClean="0"/>
              <a:t>40</a:t>
            </a:r>
            <a:r>
              <a:rPr kumimoji="1" lang="ja-JP" altLang="en-US" sz="2800" dirty="0" smtClean="0"/>
              <a:t>兆円</a:t>
            </a:r>
            <a:endParaRPr kumimoji="1" lang="ja-JP" altLang="en-US" sz="2800" dirty="0"/>
          </a:p>
        </p:txBody>
      </p:sp>
      <p:sp>
        <p:nvSpPr>
          <p:cNvPr id="32" name="正方形/長方形 31"/>
          <p:cNvSpPr/>
          <p:nvPr/>
        </p:nvSpPr>
        <p:spPr>
          <a:xfrm>
            <a:off x="411606" y="2781260"/>
            <a:ext cx="1441420" cy="523220"/>
          </a:xfrm>
          <a:prstGeom prst="rect">
            <a:avLst/>
          </a:prstGeom>
        </p:spPr>
        <p:txBody>
          <a:bodyPr wrap="none">
            <a:spAutoFit/>
          </a:bodyPr>
          <a:lstStyle/>
          <a:p>
            <a:r>
              <a:rPr lang="ja-JP" altLang="en-US" sz="2800" dirty="0"/>
              <a:t>医療費：</a:t>
            </a:r>
          </a:p>
        </p:txBody>
      </p:sp>
      <p:sp>
        <p:nvSpPr>
          <p:cNvPr id="33" name="テキスト ボックス 32"/>
          <p:cNvSpPr txBox="1"/>
          <p:nvPr/>
        </p:nvSpPr>
        <p:spPr>
          <a:xfrm>
            <a:off x="4185868" y="2760177"/>
            <a:ext cx="1706880" cy="523220"/>
          </a:xfrm>
          <a:prstGeom prst="rect">
            <a:avLst/>
          </a:prstGeom>
          <a:noFill/>
        </p:spPr>
        <p:txBody>
          <a:bodyPr wrap="square" rtlCol="0">
            <a:spAutoFit/>
          </a:bodyPr>
          <a:lstStyle/>
          <a:p>
            <a:r>
              <a:rPr kumimoji="1" lang="ja-JP" altLang="en-US" sz="2800" dirty="0" smtClean="0"/>
              <a:t>約</a:t>
            </a:r>
            <a:r>
              <a:rPr lang="en-US" altLang="ja-JP" sz="2800" dirty="0" smtClean="0"/>
              <a:t>74</a:t>
            </a:r>
            <a:r>
              <a:rPr kumimoji="1" lang="ja-JP" altLang="en-US" sz="2800" dirty="0" smtClean="0"/>
              <a:t>兆円</a:t>
            </a:r>
            <a:endParaRPr kumimoji="1" lang="ja-JP" altLang="en-US" sz="2800" dirty="0"/>
          </a:p>
        </p:txBody>
      </p:sp>
      <p:sp>
        <p:nvSpPr>
          <p:cNvPr id="34" name="テキスト ボックス 33"/>
          <p:cNvSpPr txBox="1"/>
          <p:nvPr/>
        </p:nvSpPr>
        <p:spPr>
          <a:xfrm>
            <a:off x="6360578" y="2760177"/>
            <a:ext cx="2143342" cy="523220"/>
          </a:xfrm>
          <a:prstGeom prst="rect">
            <a:avLst/>
          </a:prstGeom>
          <a:noFill/>
        </p:spPr>
        <p:txBody>
          <a:bodyPr wrap="square" rtlCol="0">
            <a:spAutoFit/>
          </a:bodyPr>
          <a:lstStyle/>
          <a:p>
            <a:r>
              <a:rPr kumimoji="1" lang="ja-JP" altLang="en-US" sz="2800" dirty="0" smtClean="0"/>
              <a:t>約</a:t>
            </a:r>
            <a:r>
              <a:rPr kumimoji="1" lang="en-US" altLang="ja-JP" sz="2800" dirty="0" smtClean="0"/>
              <a:t>90</a:t>
            </a:r>
            <a:r>
              <a:rPr kumimoji="1" lang="ja-JP" altLang="en-US" sz="2800" dirty="0" smtClean="0"/>
              <a:t>兆円？</a:t>
            </a:r>
            <a:endParaRPr kumimoji="1" lang="ja-JP" altLang="en-US" sz="2800" dirty="0"/>
          </a:p>
        </p:txBody>
      </p:sp>
      <p:sp>
        <p:nvSpPr>
          <p:cNvPr id="37" name="テキスト ボックス 36"/>
          <p:cNvSpPr txBox="1"/>
          <p:nvPr/>
        </p:nvSpPr>
        <p:spPr>
          <a:xfrm>
            <a:off x="54937" y="5250099"/>
            <a:ext cx="1961626" cy="954107"/>
          </a:xfrm>
          <a:prstGeom prst="rect">
            <a:avLst/>
          </a:prstGeom>
          <a:noFill/>
        </p:spPr>
        <p:txBody>
          <a:bodyPr wrap="square" rtlCol="0">
            <a:spAutoFit/>
          </a:bodyPr>
          <a:lstStyle/>
          <a:p>
            <a:pPr algn="ctr"/>
            <a:r>
              <a:rPr kumimoji="1" lang="ja-JP" altLang="en-US" sz="2800" dirty="0" smtClean="0"/>
              <a:t>慢性疾患の代表選手</a:t>
            </a:r>
            <a:endParaRPr kumimoji="1" lang="en-US" altLang="ja-JP" sz="2800" dirty="0" smtClean="0"/>
          </a:p>
        </p:txBody>
      </p:sp>
      <p:sp>
        <p:nvSpPr>
          <p:cNvPr id="38" name="正方形/長方形 37"/>
          <p:cNvSpPr/>
          <p:nvPr/>
        </p:nvSpPr>
        <p:spPr>
          <a:xfrm>
            <a:off x="2315910" y="5296056"/>
            <a:ext cx="4261493" cy="954107"/>
          </a:xfrm>
          <a:prstGeom prst="rect">
            <a:avLst/>
          </a:prstGeom>
        </p:spPr>
        <p:txBody>
          <a:bodyPr wrap="square">
            <a:spAutoFit/>
          </a:bodyPr>
          <a:lstStyle/>
          <a:p>
            <a:r>
              <a:rPr lang="ja-JP" altLang="en-US" sz="2800" dirty="0" smtClean="0">
                <a:solidFill>
                  <a:srgbClr val="FF0000"/>
                </a:solidFill>
              </a:rPr>
              <a:t>糖尿病</a:t>
            </a:r>
            <a:r>
              <a:rPr lang="ja-JP" altLang="en-US" sz="2800" dirty="0"/>
              <a:t>→糖尿病性腎症，末梢循環障害で足</a:t>
            </a:r>
            <a:r>
              <a:rPr lang="ja-JP" altLang="en-US" sz="2800" dirty="0" smtClean="0"/>
              <a:t>切断 </a:t>
            </a:r>
            <a:r>
              <a:rPr lang="ja-JP" altLang="en-US" sz="2800" dirty="0"/>
              <a:t>等</a:t>
            </a:r>
          </a:p>
        </p:txBody>
      </p:sp>
      <p:sp>
        <p:nvSpPr>
          <p:cNvPr id="39" name="右矢印 38"/>
          <p:cNvSpPr/>
          <p:nvPr/>
        </p:nvSpPr>
        <p:spPr>
          <a:xfrm>
            <a:off x="2016563" y="5487922"/>
            <a:ext cx="299347" cy="486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右矢印 39"/>
          <p:cNvSpPr/>
          <p:nvPr/>
        </p:nvSpPr>
        <p:spPr>
          <a:xfrm>
            <a:off x="6532450" y="5478454"/>
            <a:ext cx="299347" cy="486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6876750" y="5319019"/>
            <a:ext cx="1961626" cy="954107"/>
          </a:xfrm>
          <a:prstGeom prst="rect">
            <a:avLst/>
          </a:prstGeom>
          <a:noFill/>
        </p:spPr>
        <p:txBody>
          <a:bodyPr wrap="square" rtlCol="0">
            <a:spAutoFit/>
          </a:bodyPr>
          <a:lstStyle/>
          <a:p>
            <a:pPr algn="ctr"/>
            <a:r>
              <a:rPr kumimoji="1" lang="ja-JP" altLang="en-US" sz="2800" dirty="0" smtClean="0"/>
              <a:t>医療費膨大</a:t>
            </a:r>
            <a:endParaRPr kumimoji="1" lang="en-US" altLang="ja-JP" sz="2800" dirty="0" smtClean="0"/>
          </a:p>
          <a:p>
            <a:pPr algn="ctr"/>
            <a:r>
              <a:rPr lang="ja-JP" altLang="en-US" sz="2800" dirty="0" smtClean="0"/>
              <a:t>予後最悪</a:t>
            </a:r>
            <a:r>
              <a:rPr lang="en-US" altLang="ja-JP" sz="2800" dirty="0" smtClean="0"/>
              <a:t>!</a:t>
            </a:r>
            <a:endParaRPr kumimoji="1" lang="en-US" altLang="ja-JP" sz="2800" dirty="0" smtClean="0"/>
          </a:p>
        </p:txBody>
      </p:sp>
      <p:sp>
        <p:nvSpPr>
          <p:cNvPr id="42" name="テキスト ボックス 41"/>
          <p:cNvSpPr txBox="1"/>
          <p:nvPr/>
        </p:nvSpPr>
        <p:spPr>
          <a:xfrm>
            <a:off x="0" y="6271047"/>
            <a:ext cx="9072924" cy="415498"/>
          </a:xfrm>
          <a:prstGeom prst="rect">
            <a:avLst/>
          </a:prstGeom>
          <a:noFill/>
        </p:spPr>
        <p:txBody>
          <a:bodyPr wrap="square" rtlCol="0">
            <a:spAutoFit/>
          </a:bodyPr>
          <a:lstStyle/>
          <a:p>
            <a:r>
              <a:rPr lang="ja-JP" altLang="en-US" sz="2100" dirty="0" smtClean="0"/>
              <a:t>糖尿病人口：</a:t>
            </a:r>
            <a:r>
              <a:rPr lang="en-US" altLang="ja-JP" sz="2100" dirty="0" smtClean="0"/>
              <a:t>317</a:t>
            </a:r>
            <a:r>
              <a:rPr lang="ja-JP" altLang="en-US" sz="2100" dirty="0" smtClean="0"/>
              <a:t>万人．糖尿病性腎症で毎年</a:t>
            </a:r>
            <a:r>
              <a:rPr lang="en-US" altLang="ja-JP" sz="2100" dirty="0" smtClean="0"/>
              <a:t>6000</a:t>
            </a:r>
            <a:r>
              <a:rPr lang="ja-JP" altLang="en-US" sz="2100" dirty="0" smtClean="0"/>
              <a:t>人増加．医療費</a:t>
            </a:r>
            <a:r>
              <a:rPr lang="en-US" altLang="ja-JP" sz="2100" dirty="0" smtClean="0"/>
              <a:t>500</a:t>
            </a:r>
            <a:r>
              <a:rPr lang="ja-JP" altLang="en-US" sz="2100" dirty="0" smtClean="0"/>
              <a:t>万円増</a:t>
            </a:r>
            <a:r>
              <a:rPr lang="en-US" altLang="ja-JP" sz="2100" dirty="0" smtClean="0"/>
              <a:t>/</a:t>
            </a:r>
            <a:r>
              <a:rPr lang="ja-JP" altLang="en-US" sz="2100" dirty="0" smtClean="0"/>
              <a:t>人</a:t>
            </a:r>
            <a:endParaRPr kumimoji="1" lang="ja-JP" altLang="en-US" sz="2100" dirty="0"/>
          </a:p>
        </p:txBody>
      </p:sp>
      <p:pic>
        <p:nvPicPr>
          <p:cNvPr id="43" name="図 42"/>
          <p:cNvPicPr>
            <a:picLocks noChangeAspect="1"/>
          </p:cNvPicPr>
          <p:nvPr/>
        </p:nvPicPr>
        <p:blipFill>
          <a:blip r:embed="rId3"/>
          <a:stretch>
            <a:fillRect/>
          </a:stretch>
        </p:blipFill>
        <p:spPr>
          <a:xfrm>
            <a:off x="79403" y="3531870"/>
            <a:ext cx="1717342" cy="966005"/>
          </a:xfrm>
          <a:prstGeom prst="rect">
            <a:avLst/>
          </a:prstGeom>
        </p:spPr>
      </p:pic>
      <p:pic>
        <p:nvPicPr>
          <p:cNvPr id="44" name="図 43"/>
          <p:cNvPicPr>
            <a:picLocks noChangeAspect="1"/>
          </p:cNvPicPr>
          <p:nvPr/>
        </p:nvPicPr>
        <p:blipFill>
          <a:blip r:embed="rId4"/>
          <a:stretch>
            <a:fillRect/>
          </a:stretch>
        </p:blipFill>
        <p:spPr>
          <a:xfrm>
            <a:off x="1869957" y="3509837"/>
            <a:ext cx="914114" cy="1704823"/>
          </a:xfrm>
          <a:prstGeom prst="rect">
            <a:avLst/>
          </a:prstGeom>
        </p:spPr>
      </p:pic>
      <p:sp>
        <p:nvSpPr>
          <p:cNvPr id="45" name="テキスト ボックス 44"/>
          <p:cNvSpPr txBox="1"/>
          <p:nvPr/>
        </p:nvSpPr>
        <p:spPr>
          <a:xfrm>
            <a:off x="-40640" y="4485960"/>
            <a:ext cx="2267461" cy="830997"/>
          </a:xfrm>
          <a:prstGeom prst="rect">
            <a:avLst/>
          </a:prstGeom>
          <a:noFill/>
        </p:spPr>
        <p:txBody>
          <a:bodyPr wrap="square" rtlCol="0">
            <a:spAutoFit/>
          </a:bodyPr>
          <a:lstStyle/>
          <a:p>
            <a:r>
              <a:rPr kumimoji="1" lang="ja-JP" altLang="en-US" sz="2400" dirty="0" smtClean="0"/>
              <a:t>重症下肢虚血・足潰瘍</a:t>
            </a:r>
            <a:endParaRPr kumimoji="1" lang="ja-JP" altLang="en-US" sz="2400" dirty="0"/>
          </a:p>
        </p:txBody>
      </p:sp>
    </p:spTree>
    <p:extLst>
      <p:ext uri="{BB962C8B-B14F-4D97-AF65-F5344CB8AC3E}">
        <p14:creationId xmlns:p14="http://schemas.microsoft.com/office/powerpoint/2010/main" val="2058124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kumimoji="1" lang="ja-JP" altLang="en-US" dirty="0" smtClean="0"/>
              <a:t>目的</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13778873"/>
              </p:ext>
            </p:extLst>
          </p:nvPr>
        </p:nvGraphicFramePr>
        <p:xfrm>
          <a:off x="1" y="1052736"/>
          <a:ext cx="9144000" cy="57138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下矢印 2"/>
          <p:cNvSpPr/>
          <p:nvPr/>
        </p:nvSpPr>
        <p:spPr>
          <a:xfrm>
            <a:off x="2997200" y="4368800"/>
            <a:ext cx="3362960" cy="477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43887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71126" y="7268"/>
            <a:ext cx="8229600" cy="8640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dirty="0" smtClean="0"/>
              <a:t>Power Map</a:t>
            </a:r>
            <a:r>
              <a:rPr lang="ja-JP" altLang="en-US" sz="3600" dirty="0" smtClean="0"/>
              <a:t>　</a:t>
            </a:r>
            <a:endParaRPr lang="ja-JP" altLang="en-US" sz="2000" dirty="0"/>
          </a:p>
        </p:txBody>
      </p:sp>
      <p:pic>
        <p:nvPicPr>
          <p:cNvPr id="5" name="図 4" descr="C:\Users\麻美\Desktop\二次医療圏コンペ\人口推移.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64310" y="980728"/>
            <a:ext cx="6202062" cy="5509173"/>
          </a:xfrm>
          <a:prstGeom prst="rect">
            <a:avLst/>
          </a:prstGeom>
          <a:noFill/>
          <a:ln>
            <a:noFill/>
          </a:ln>
        </p:spPr>
      </p:pic>
    </p:spTree>
    <p:extLst>
      <p:ext uri="{BB962C8B-B14F-4D97-AF65-F5344CB8AC3E}">
        <p14:creationId xmlns:p14="http://schemas.microsoft.com/office/powerpoint/2010/main" val="3277989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3100" y="41420"/>
            <a:ext cx="8962367" cy="782168"/>
          </a:xfrm>
        </p:spPr>
        <p:txBody>
          <a:bodyPr/>
          <a:lstStyle/>
          <a:p>
            <a:r>
              <a:rPr kumimoji="1" lang="ja-JP" altLang="en-US" dirty="0" smtClean="0"/>
              <a:t>糖尿病関連疾患</a:t>
            </a:r>
            <a:endParaRPr kumimoji="1" lang="ja-JP" altLang="en-US" dirty="0"/>
          </a:p>
        </p:txBody>
      </p:sp>
      <p:grpSp>
        <p:nvGrpSpPr>
          <p:cNvPr id="22" name="グループ化 21"/>
          <p:cNvGrpSpPr/>
          <p:nvPr/>
        </p:nvGrpSpPr>
        <p:grpSpPr>
          <a:xfrm>
            <a:off x="103100" y="758286"/>
            <a:ext cx="8962367" cy="2549257"/>
            <a:chOff x="80154" y="1094172"/>
            <a:chExt cx="9006972" cy="2282725"/>
          </a:xfrm>
        </p:grpSpPr>
        <p:sp>
          <p:nvSpPr>
            <p:cNvPr id="6" name="正方形/長方形 5"/>
            <p:cNvSpPr/>
            <p:nvPr/>
          </p:nvSpPr>
          <p:spPr>
            <a:xfrm>
              <a:off x="80154" y="1094172"/>
              <a:ext cx="1701479" cy="833378"/>
            </a:xfrm>
            <a:prstGeom prst="rect">
              <a:avLst/>
            </a:prstGeom>
            <a:solidFill>
              <a:srgbClr val="FFC000"/>
            </a:solid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2800" dirty="0" smtClean="0"/>
                <a:t>虚血性　　心疾患</a:t>
              </a:r>
              <a:endParaRPr kumimoji="1" lang="ja-JP" altLang="en-US" sz="2800" dirty="0"/>
            </a:p>
          </p:txBody>
        </p:sp>
        <p:sp>
          <p:nvSpPr>
            <p:cNvPr id="7" name="正方形/長方形 6"/>
            <p:cNvSpPr/>
            <p:nvPr/>
          </p:nvSpPr>
          <p:spPr>
            <a:xfrm>
              <a:off x="1895376" y="1097268"/>
              <a:ext cx="1701479" cy="83337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脳血管　　疾患</a:t>
              </a:r>
              <a:endParaRPr kumimoji="1" lang="ja-JP" altLang="en-US" sz="2800" dirty="0">
                <a:solidFill>
                  <a:schemeClr val="tx1"/>
                </a:solidFill>
              </a:endParaRPr>
            </a:p>
          </p:txBody>
        </p:sp>
        <p:sp>
          <p:nvSpPr>
            <p:cNvPr id="8" name="正方形/長方形 7"/>
            <p:cNvSpPr/>
            <p:nvPr/>
          </p:nvSpPr>
          <p:spPr>
            <a:xfrm>
              <a:off x="3710598" y="1094172"/>
              <a:ext cx="1701479" cy="83337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糖尿病性</a:t>
              </a:r>
              <a:endParaRPr kumimoji="1" lang="en-US" altLang="ja-JP" sz="2800" dirty="0" smtClean="0">
                <a:solidFill>
                  <a:schemeClr val="tx1"/>
                </a:solidFill>
              </a:endParaRPr>
            </a:p>
            <a:p>
              <a:pPr algn="ctr"/>
              <a:r>
                <a:rPr lang="ja-JP" altLang="en-US" sz="2800" dirty="0" smtClean="0">
                  <a:solidFill>
                    <a:schemeClr val="tx1"/>
                  </a:solidFill>
                </a:rPr>
                <a:t>網膜</a:t>
              </a:r>
              <a:r>
                <a:rPr lang="ja-JP" altLang="en-US" sz="2800" dirty="0">
                  <a:solidFill>
                    <a:schemeClr val="tx1"/>
                  </a:solidFill>
                </a:rPr>
                <a:t>症</a:t>
              </a:r>
              <a:endParaRPr kumimoji="1" lang="ja-JP" altLang="en-US" sz="2800" dirty="0">
                <a:solidFill>
                  <a:schemeClr val="tx1"/>
                </a:solidFill>
              </a:endParaRPr>
            </a:p>
          </p:txBody>
        </p:sp>
        <p:sp>
          <p:nvSpPr>
            <p:cNvPr id="9" name="正方形/長方形 8"/>
            <p:cNvSpPr/>
            <p:nvPr/>
          </p:nvSpPr>
          <p:spPr>
            <a:xfrm>
              <a:off x="5525820" y="1094172"/>
              <a:ext cx="1701479" cy="83337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糖尿病性</a:t>
              </a:r>
              <a:endParaRPr lang="en-US" altLang="ja-JP" sz="2800" dirty="0" smtClean="0">
                <a:solidFill>
                  <a:schemeClr val="tx1"/>
                </a:solidFill>
              </a:endParaRPr>
            </a:p>
            <a:p>
              <a:pPr algn="ctr"/>
              <a:r>
                <a:rPr kumimoji="1" lang="ja-JP" altLang="en-US" sz="2800" dirty="0">
                  <a:solidFill>
                    <a:schemeClr val="tx1"/>
                  </a:solidFill>
                </a:rPr>
                <a:t>腎症</a:t>
              </a:r>
            </a:p>
          </p:txBody>
        </p:sp>
        <p:sp>
          <p:nvSpPr>
            <p:cNvPr id="10" name="正方形/長方形 9"/>
            <p:cNvSpPr/>
            <p:nvPr/>
          </p:nvSpPr>
          <p:spPr>
            <a:xfrm>
              <a:off x="7341042" y="1106551"/>
              <a:ext cx="1701479" cy="83337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糖尿病性</a:t>
              </a:r>
              <a:endParaRPr lang="en-US" altLang="ja-JP" sz="2800" dirty="0" smtClean="0">
                <a:solidFill>
                  <a:schemeClr val="tx1"/>
                </a:solidFill>
              </a:endParaRPr>
            </a:p>
            <a:p>
              <a:pPr algn="ctr"/>
              <a:r>
                <a:rPr kumimoji="1" lang="ja-JP" altLang="en-US" sz="2800" dirty="0" smtClean="0">
                  <a:solidFill>
                    <a:schemeClr val="tx1"/>
                  </a:solidFill>
                </a:rPr>
                <a:t>神経障害</a:t>
              </a:r>
              <a:endParaRPr kumimoji="1" lang="ja-JP" altLang="en-US" sz="2800" dirty="0">
                <a:solidFill>
                  <a:schemeClr val="tx1"/>
                </a:solidFill>
              </a:endParaRPr>
            </a:p>
          </p:txBody>
        </p:sp>
        <p:sp>
          <p:nvSpPr>
            <p:cNvPr id="11" name="下矢印 10"/>
            <p:cNvSpPr/>
            <p:nvPr/>
          </p:nvSpPr>
          <p:spPr>
            <a:xfrm>
              <a:off x="588103" y="2031152"/>
              <a:ext cx="706056" cy="4282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12" name="下矢印 11"/>
            <p:cNvSpPr/>
            <p:nvPr/>
          </p:nvSpPr>
          <p:spPr>
            <a:xfrm>
              <a:off x="2407361" y="2028403"/>
              <a:ext cx="706056" cy="4282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13" name="下矢印 12"/>
            <p:cNvSpPr/>
            <p:nvPr/>
          </p:nvSpPr>
          <p:spPr>
            <a:xfrm>
              <a:off x="4210157" y="2031152"/>
              <a:ext cx="706056" cy="4282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14" name="下矢印 13"/>
            <p:cNvSpPr/>
            <p:nvPr/>
          </p:nvSpPr>
          <p:spPr>
            <a:xfrm>
              <a:off x="6012953" y="2028403"/>
              <a:ext cx="706056" cy="4282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15" name="下矢印 14"/>
            <p:cNvSpPr/>
            <p:nvPr/>
          </p:nvSpPr>
          <p:spPr>
            <a:xfrm>
              <a:off x="7848673" y="2031152"/>
              <a:ext cx="706056" cy="4282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16" name="角丸四角形 15"/>
            <p:cNvSpPr/>
            <p:nvPr/>
          </p:nvSpPr>
          <p:spPr>
            <a:xfrm>
              <a:off x="194435" y="2456666"/>
              <a:ext cx="3183740" cy="92023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dirty="0" smtClean="0"/>
                <a:t>生命の危険</a:t>
              </a:r>
              <a:endParaRPr kumimoji="1" lang="en-US" altLang="ja-JP" sz="2400" dirty="0" smtClean="0"/>
            </a:p>
            <a:p>
              <a:pPr algn="ctr"/>
              <a:r>
                <a:rPr kumimoji="1" lang="ja-JP" altLang="en-US" sz="2400" dirty="0" smtClean="0"/>
                <a:t>（麻痺などの後遺症のリスク）</a:t>
              </a:r>
              <a:endParaRPr kumimoji="1" lang="ja-JP" altLang="en-US" sz="2400" dirty="0"/>
            </a:p>
          </p:txBody>
        </p:sp>
        <p:sp>
          <p:nvSpPr>
            <p:cNvPr id="17" name="角丸四角形 16"/>
            <p:cNvSpPr/>
            <p:nvPr/>
          </p:nvSpPr>
          <p:spPr>
            <a:xfrm>
              <a:off x="3748446" y="2574379"/>
              <a:ext cx="1663631" cy="71822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t>失明</a:t>
              </a:r>
              <a:endParaRPr kumimoji="1" lang="ja-JP" altLang="en-US" sz="2800" dirty="0"/>
            </a:p>
          </p:txBody>
        </p:sp>
        <p:sp>
          <p:nvSpPr>
            <p:cNvPr id="18" name="角丸四角形 17"/>
            <p:cNvSpPr/>
            <p:nvPr/>
          </p:nvSpPr>
          <p:spPr>
            <a:xfrm>
              <a:off x="5503518" y="2574379"/>
              <a:ext cx="1701479" cy="69733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800" dirty="0" smtClean="0"/>
                <a:t>人工透析</a:t>
              </a:r>
              <a:endParaRPr kumimoji="1" lang="ja-JP" altLang="en-US" sz="2800" dirty="0"/>
            </a:p>
          </p:txBody>
        </p:sp>
        <p:sp>
          <p:nvSpPr>
            <p:cNvPr id="19" name="角丸四角形 18"/>
            <p:cNvSpPr/>
            <p:nvPr/>
          </p:nvSpPr>
          <p:spPr>
            <a:xfrm>
              <a:off x="7271904" y="2563097"/>
              <a:ext cx="1815222" cy="71822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800" dirty="0" smtClean="0"/>
                <a:t>下肢切断</a:t>
              </a:r>
              <a:endParaRPr kumimoji="1" lang="ja-JP" altLang="en-US" sz="2800" dirty="0"/>
            </a:p>
          </p:txBody>
        </p:sp>
      </p:grpSp>
      <p:sp>
        <p:nvSpPr>
          <p:cNvPr id="20" name="円/楕円 19"/>
          <p:cNvSpPr/>
          <p:nvPr/>
        </p:nvSpPr>
        <p:spPr>
          <a:xfrm>
            <a:off x="719901" y="3355423"/>
            <a:ext cx="7766613" cy="861263"/>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2800" b="1" dirty="0" smtClean="0"/>
              <a:t>多額の医療費負担と生活の質低下</a:t>
            </a:r>
            <a:endParaRPr kumimoji="1" lang="ja-JP" altLang="en-US" sz="2800" b="1" dirty="0"/>
          </a:p>
        </p:txBody>
      </p:sp>
      <p:sp>
        <p:nvSpPr>
          <p:cNvPr id="21" name="正方形/長方形 20"/>
          <p:cNvSpPr/>
          <p:nvPr/>
        </p:nvSpPr>
        <p:spPr>
          <a:xfrm>
            <a:off x="245568" y="4653073"/>
            <a:ext cx="8670707" cy="120003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marL="342900" indent="-342900">
              <a:buFont typeface="Wingdings" panose="05000000000000000000" pitchFamily="2" charset="2"/>
              <a:buChar char="l"/>
            </a:pPr>
            <a:r>
              <a:rPr lang="ja-JP" altLang="en-US" sz="3200" dirty="0" smtClean="0"/>
              <a:t>適切</a:t>
            </a:r>
            <a:r>
              <a:rPr lang="ja-JP" altLang="en-US" sz="3200" dirty="0"/>
              <a:t>な診断と</a:t>
            </a:r>
            <a:r>
              <a:rPr lang="ja-JP" altLang="en-US" sz="3200" dirty="0" smtClean="0"/>
              <a:t>治療→</a:t>
            </a:r>
            <a:r>
              <a:rPr lang="ja-JP" altLang="en-US" sz="3200" dirty="0" smtClean="0">
                <a:solidFill>
                  <a:srgbClr val="FF0000"/>
                </a:solidFill>
              </a:rPr>
              <a:t>重症化</a:t>
            </a:r>
            <a:r>
              <a:rPr lang="ja-JP" altLang="en-US" sz="3200" dirty="0"/>
              <a:t>を</a:t>
            </a:r>
            <a:r>
              <a:rPr lang="ja-JP" altLang="en-US" sz="3200" dirty="0" smtClean="0"/>
              <a:t>回避</a:t>
            </a:r>
            <a:endParaRPr lang="en-US" altLang="ja-JP" sz="3200" dirty="0"/>
          </a:p>
          <a:p>
            <a:pPr marL="342900" indent="-342900">
              <a:buFont typeface="Wingdings" panose="05000000000000000000" pitchFamily="2" charset="2"/>
              <a:buChar char="l"/>
            </a:pPr>
            <a:r>
              <a:rPr lang="ja-JP" altLang="en-US" sz="3200" dirty="0"/>
              <a:t>病気の早期発見・</a:t>
            </a:r>
            <a:r>
              <a:rPr lang="ja-JP" altLang="en-US" sz="3200" dirty="0" smtClean="0"/>
              <a:t>予防→</a:t>
            </a:r>
            <a:r>
              <a:rPr lang="ja-JP" altLang="en-US" sz="3200" dirty="0" smtClean="0">
                <a:solidFill>
                  <a:srgbClr val="FF0000"/>
                </a:solidFill>
              </a:rPr>
              <a:t>医療費</a:t>
            </a:r>
            <a:r>
              <a:rPr lang="ja-JP" altLang="en-US" sz="3200" dirty="0">
                <a:solidFill>
                  <a:srgbClr val="FF0000"/>
                </a:solidFill>
              </a:rPr>
              <a:t>の高騰</a:t>
            </a:r>
            <a:r>
              <a:rPr lang="ja-JP" altLang="en-US" sz="3200" dirty="0" smtClean="0">
                <a:solidFill>
                  <a:srgbClr val="FF0000"/>
                </a:solidFill>
              </a:rPr>
              <a:t>を抑制</a:t>
            </a:r>
            <a:endParaRPr lang="ja-JP" altLang="en-US" sz="3200" dirty="0">
              <a:solidFill>
                <a:srgbClr val="FF0000"/>
              </a:solidFill>
            </a:endParaRPr>
          </a:p>
        </p:txBody>
      </p:sp>
      <p:sp>
        <p:nvSpPr>
          <p:cNvPr id="23" name="下矢印 22"/>
          <p:cNvSpPr/>
          <p:nvPr/>
        </p:nvSpPr>
        <p:spPr>
          <a:xfrm>
            <a:off x="2988526" y="4288348"/>
            <a:ext cx="3343865" cy="313359"/>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452284" y="5879682"/>
            <a:ext cx="3760366" cy="954107"/>
          </a:xfrm>
          <a:prstGeom prst="rect">
            <a:avLst/>
          </a:prstGeom>
          <a:noFill/>
        </p:spPr>
        <p:txBody>
          <a:bodyPr wrap="square" rtlCol="0">
            <a:spAutoFit/>
          </a:bodyPr>
          <a:lstStyle/>
          <a:p>
            <a:r>
              <a:rPr lang="ja-JP" altLang="en-US" sz="2800" dirty="0" smtClean="0"/>
              <a:t>年齢，医療費の規模，人数の特徴を分析</a:t>
            </a:r>
            <a:endParaRPr kumimoji="1" lang="ja-JP" altLang="en-US" sz="2800" dirty="0"/>
          </a:p>
        </p:txBody>
      </p:sp>
      <p:sp>
        <p:nvSpPr>
          <p:cNvPr id="4" name="右矢印 3"/>
          <p:cNvSpPr/>
          <p:nvPr/>
        </p:nvSpPr>
        <p:spPr>
          <a:xfrm>
            <a:off x="103100" y="6181430"/>
            <a:ext cx="354100" cy="4204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3825958" y="6172301"/>
            <a:ext cx="354100" cy="4204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179848" y="5853107"/>
            <a:ext cx="2080823" cy="954107"/>
          </a:xfrm>
          <a:prstGeom prst="rect">
            <a:avLst/>
          </a:prstGeom>
          <a:noFill/>
        </p:spPr>
        <p:txBody>
          <a:bodyPr wrap="square" rtlCol="0">
            <a:spAutoFit/>
          </a:bodyPr>
          <a:lstStyle/>
          <a:p>
            <a:r>
              <a:rPr kumimoji="1" lang="ja-JP" altLang="en-US" sz="2800" dirty="0" smtClean="0"/>
              <a:t>医療・介護・保健の連携</a:t>
            </a:r>
            <a:endParaRPr kumimoji="1" lang="ja-JP" altLang="en-US" sz="2800" dirty="0"/>
          </a:p>
        </p:txBody>
      </p:sp>
      <p:sp>
        <p:nvSpPr>
          <p:cNvPr id="25" name="右矢印 24"/>
          <p:cNvSpPr/>
          <p:nvPr/>
        </p:nvSpPr>
        <p:spPr>
          <a:xfrm>
            <a:off x="6191274" y="6088348"/>
            <a:ext cx="354100" cy="4204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6545375" y="5812440"/>
            <a:ext cx="2598626" cy="954107"/>
          </a:xfrm>
          <a:prstGeom prst="rect">
            <a:avLst/>
          </a:prstGeom>
          <a:noFill/>
        </p:spPr>
        <p:txBody>
          <a:bodyPr wrap="square" rtlCol="0">
            <a:spAutoFit/>
          </a:bodyPr>
          <a:lstStyle/>
          <a:p>
            <a:r>
              <a:rPr kumimoji="1" lang="ja-JP" altLang="en-US" sz="2800" dirty="0" smtClean="0"/>
              <a:t>効果的な地域包括ケアを実現</a:t>
            </a:r>
            <a:endParaRPr kumimoji="1" lang="ja-JP" altLang="en-US" sz="2800" dirty="0"/>
          </a:p>
        </p:txBody>
      </p:sp>
    </p:spTree>
    <p:extLst>
      <p:ext uri="{BB962C8B-B14F-4D97-AF65-F5344CB8AC3E}">
        <p14:creationId xmlns:p14="http://schemas.microsoft.com/office/powerpoint/2010/main" val="1994668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757" y="-27491"/>
            <a:ext cx="9244361" cy="648967"/>
          </a:xfrm>
        </p:spPr>
        <p:txBody>
          <a:bodyPr>
            <a:noAutofit/>
          </a:bodyPr>
          <a:lstStyle/>
          <a:p>
            <a:pPr lvl="0"/>
            <a:r>
              <a:rPr lang="ja-JP" altLang="en-US" sz="3000" dirty="0" smtClean="0"/>
              <a:t>高額医療該当者の糖尿病関連の疾病</a:t>
            </a:r>
            <a:r>
              <a:rPr lang="ja-JP" altLang="en-US" sz="3000" dirty="0"/>
              <a:t>構造と年齢の</a:t>
            </a:r>
            <a:r>
              <a:rPr lang="ja-JP" altLang="en-US" sz="3000" dirty="0" smtClean="0"/>
              <a:t>関係</a:t>
            </a:r>
            <a:endParaRPr kumimoji="1" lang="ja-JP" altLang="en-US" sz="3000" dirty="0"/>
          </a:p>
        </p:txBody>
      </p:sp>
      <p:graphicFrame>
        <p:nvGraphicFramePr>
          <p:cNvPr id="4" name="グラフ 3"/>
          <p:cNvGraphicFramePr>
            <a:graphicFrameLocks/>
          </p:cNvGraphicFramePr>
          <p:nvPr>
            <p:extLst>
              <p:ext uri="{D42A27DB-BD31-4B8C-83A1-F6EECF244321}">
                <p14:modId xmlns:p14="http://schemas.microsoft.com/office/powerpoint/2010/main" val="671028225"/>
              </p:ext>
            </p:extLst>
          </p:nvPr>
        </p:nvGraphicFramePr>
        <p:xfrm>
          <a:off x="365761" y="1903127"/>
          <a:ext cx="8778239" cy="4948147"/>
        </p:xfrm>
        <a:graphic>
          <a:graphicData uri="http://schemas.openxmlformats.org/drawingml/2006/chart">
            <c:chart xmlns:c="http://schemas.openxmlformats.org/drawingml/2006/chart" xmlns:r="http://schemas.openxmlformats.org/officeDocument/2006/relationships" r:id="rId3"/>
          </a:graphicData>
        </a:graphic>
      </p:graphicFrame>
      <p:sp>
        <p:nvSpPr>
          <p:cNvPr id="6" name="正方形/長方形 5"/>
          <p:cNvSpPr/>
          <p:nvPr/>
        </p:nvSpPr>
        <p:spPr>
          <a:xfrm>
            <a:off x="42001" y="536681"/>
            <a:ext cx="4940732" cy="1248106"/>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lang="ja-JP" altLang="en-US" sz="1700" dirty="0" smtClean="0">
                <a:solidFill>
                  <a:schemeClr val="tx1"/>
                </a:solidFill>
              </a:rPr>
              <a:t>データ：</a:t>
            </a:r>
            <a:r>
              <a:rPr lang="en-US" altLang="ja-JP" sz="1700" dirty="0" smtClean="0">
                <a:solidFill>
                  <a:schemeClr val="tx1"/>
                </a:solidFill>
              </a:rPr>
              <a:t>A</a:t>
            </a:r>
            <a:r>
              <a:rPr lang="ja-JP" altLang="en-US" sz="1700" dirty="0" smtClean="0">
                <a:solidFill>
                  <a:schemeClr val="tx1"/>
                </a:solidFill>
              </a:rPr>
              <a:t>市の</a:t>
            </a:r>
            <a:r>
              <a:rPr kumimoji="1" lang="ja-JP" altLang="en-US" sz="1700" dirty="0" smtClean="0">
                <a:solidFill>
                  <a:schemeClr val="tx1"/>
                </a:solidFill>
              </a:rPr>
              <a:t>国保レセプトデータ（</a:t>
            </a:r>
            <a:r>
              <a:rPr kumimoji="1" lang="en-US" altLang="ja-JP" sz="1700" dirty="0" smtClean="0">
                <a:solidFill>
                  <a:schemeClr val="tx1"/>
                </a:solidFill>
              </a:rPr>
              <a:t>75</a:t>
            </a:r>
            <a:r>
              <a:rPr kumimoji="1" lang="ja-JP" altLang="en-US" sz="1700" dirty="0" smtClean="0">
                <a:solidFill>
                  <a:schemeClr val="tx1"/>
                </a:solidFill>
              </a:rPr>
              <a:t>歳未満）</a:t>
            </a:r>
            <a:endParaRPr kumimoji="1" lang="en-US" altLang="ja-JP" sz="1700" dirty="0" smtClean="0">
              <a:solidFill>
                <a:schemeClr val="tx1"/>
              </a:solidFill>
            </a:endParaRPr>
          </a:p>
          <a:p>
            <a:pPr marL="285750" indent="-285750">
              <a:buFont typeface="Wingdings" panose="05000000000000000000" pitchFamily="2" charset="2"/>
              <a:buChar char="u"/>
            </a:pPr>
            <a:r>
              <a:rPr kumimoji="1" lang="ja-JP" altLang="en-US" sz="1700" dirty="0" smtClean="0">
                <a:solidFill>
                  <a:schemeClr val="tx1"/>
                </a:solidFill>
              </a:rPr>
              <a:t>条件：年間</a:t>
            </a:r>
            <a:r>
              <a:rPr kumimoji="1" lang="en-US" altLang="ja-JP" sz="1700" dirty="0" smtClean="0">
                <a:solidFill>
                  <a:schemeClr val="tx1"/>
                </a:solidFill>
              </a:rPr>
              <a:t>200</a:t>
            </a:r>
            <a:r>
              <a:rPr kumimoji="1" lang="ja-JP" altLang="en-US" sz="1700" dirty="0" smtClean="0">
                <a:solidFill>
                  <a:schemeClr val="tx1"/>
                </a:solidFill>
              </a:rPr>
              <a:t>万円以上→高額療養費該当者　</a:t>
            </a:r>
            <a:endParaRPr kumimoji="1" lang="en-US" altLang="ja-JP" sz="1700" dirty="0" smtClean="0">
              <a:solidFill>
                <a:schemeClr val="tx1"/>
              </a:solidFill>
            </a:endParaRPr>
          </a:p>
          <a:p>
            <a:pPr marL="285750" indent="-285750">
              <a:buFont typeface="Wingdings" panose="05000000000000000000" pitchFamily="2" charset="2"/>
              <a:buChar char="u"/>
            </a:pPr>
            <a:r>
              <a:rPr kumimoji="1" lang="ja-JP" altLang="en-US" sz="1700" dirty="0" smtClean="0">
                <a:solidFill>
                  <a:schemeClr val="tx1"/>
                </a:solidFill>
              </a:rPr>
              <a:t>期間：</a:t>
            </a:r>
            <a:r>
              <a:rPr kumimoji="1" lang="en-US" altLang="ja-JP" sz="1700" dirty="0" smtClean="0">
                <a:solidFill>
                  <a:schemeClr val="tx1"/>
                </a:solidFill>
              </a:rPr>
              <a:t>2015</a:t>
            </a:r>
            <a:r>
              <a:rPr kumimoji="1" lang="ja-JP" altLang="en-US" sz="1700" dirty="0" smtClean="0">
                <a:solidFill>
                  <a:schemeClr val="tx1"/>
                </a:solidFill>
              </a:rPr>
              <a:t>年</a:t>
            </a:r>
            <a:r>
              <a:rPr kumimoji="1" lang="en-US" altLang="ja-JP" sz="1700" dirty="0" smtClean="0">
                <a:solidFill>
                  <a:schemeClr val="tx1"/>
                </a:solidFill>
              </a:rPr>
              <a:t>5</a:t>
            </a:r>
            <a:r>
              <a:rPr kumimoji="1" lang="ja-JP" altLang="en-US" sz="1700" dirty="0" smtClean="0">
                <a:solidFill>
                  <a:schemeClr val="tx1"/>
                </a:solidFill>
              </a:rPr>
              <a:t>月～</a:t>
            </a:r>
            <a:r>
              <a:rPr kumimoji="1" lang="en-US" altLang="ja-JP" sz="1700" dirty="0" smtClean="0">
                <a:solidFill>
                  <a:schemeClr val="tx1"/>
                </a:solidFill>
              </a:rPr>
              <a:t>10</a:t>
            </a:r>
            <a:r>
              <a:rPr kumimoji="1" lang="ja-JP" altLang="en-US" sz="1700" dirty="0" smtClean="0">
                <a:solidFill>
                  <a:schemeClr val="tx1"/>
                </a:solidFill>
              </a:rPr>
              <a:t>月（</a:t>
            </a:r>
            <a:r>
              <a:rPr kumimoji="1" lang="en-US" altLang="ja-JP" sz="1700" dirty="0" smtClean="0">
                <a:solidFill>
                  <a:schemeClr val="tx1"/>
                </a:solidFill>
              </a:rPr>
              <a:t>6</a:t>
            </a:r>
            <a:r>
              <a:rPr kumimoji="1" lang="ja-JP" altLang="en-US" sz="1700" dirty="0" smtClean="0">
                <a:solidFill>
                  <a:schemeClr val="tx1"/>
                </a:solidFill>
              </a:rPr>
              <a:t>か月間）</a:t>
            </a:r>
            <a:endParaRPr kumimoji="1" lang="en-US" altLang="ja-JP" sz="1700" dirty="0" smtClean="0">
              <a:solidFill>
                <a:schemeClr val="tx1"/>
              </a:solidFill>
            </a:endParaRPr>
          </a:p>
          <a:p>
            <a:pPr marL="285750" indent="-285750">
              <a:buFont typeface="Wingdings" panose="05000000000000000000" pitchFamily="2" charset="2"/>
              <a:buChar char="u"/>
            </a:pPr>
            <a:r>
              <a:rPr lang="ja-JP" altLang="en-US" sz="1700" dirty="0" smtClean="0">
                <a:solidFill>
                  <a:schemeClr val="tx1"/>
                </a:solidFill>
              </a:rPr>
              <a:t>対象人数：</a:t>
            </a:r>
            <a:r>
              <a:rPr lang="en-US" altLang="ja-JP" sz="1700" dirty="0" smtClean="0">
                <a:solidFill>
                  <a:schemeClr val="tx1"/>
                </a:solidFill>
              </a:rPr>
              <a:t>231</a:t>
            </a:r>
            <a:r>
              <a:rPr lang="ja-JP" altLang="en-US" sz="1700" dirty="0" smtClean="0">
                <a:solidFill>
                  <a:schemeClr val="tx1"/>
                </a:solidFill>
              </a:rPr>
              <a:t>名が該当（</a:t>
            </a:r>
            <a:r>
              <a:rPr lang="en-US" altLang="ja-JP" sz="1700" dirty="0" smtClean="0">
                <a:solidFill>
                  <a:schemeClr val="tx1"/>
                </a:solidFill>
              </a:rPr>
              <a:t>8266</a:t>
            </a:r>
            <a:r>
              <a:rPr lang="ja-JP" altLang="en-US" sz="1700" dirty="0" smtClean="0">
                <a:solidFill>
                  <a:schemeClr val="tx1"/>
                </a:solidFill>
              </a:rPr>
              <a:t>人中）</a:t>
            </a:r>
            <a:endParaRPr lang="en-US" altLang="ja-JP" sz="1700" dirty="0" smtClean="0">
              <a:solidFill>
                <a:schemeClr val="tx1"/>
              </a:solidFill>
            </a:endParaRPr>
          </a:p>
        </p:txBody>
      </p:sp>
      <p:cxnSp>
        <p:nvCxnSpPr>
          <p:cNvPr id="7" name="直線コネクタ 6"/>
          <p:cNvCxnSpPr/>
          <p:nvPr/>
        </p:nvCxnSpPr>
        <p:spPr>
          <a:xfrm>
            <a:off x="1426545" y="2225457"/>
            <a:ext cx="0" cy="2520176"/>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2854002" y="2225457"/>
            <a:ext cx="14869" cy="2509025"/>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1203220" y="1835248"/>
            <a:ext cx="5397190" cy="461665"/>
          </a:xfrm>
          <a:prstGeom prst="rect">
            <a:avLst/>
          </a:prstGeom>
          <a:noFill/>
        </p:spPr>
        <p:txBody>
          <a:bodyPr wrap="square" rtlCol="0">
            <a:spAutoFit/>
          </a:bodyPr>
          <a:lstStyle/>
          <a:p>
            <a:r>
              <a:rPr kumimoji="1" lang="ja-JP" altLang="en-US" sz="2400" dirty="0" smtClean="0"/>
              <a:t>糖尿病</a:t>
            </a:r>
            <a:r>
              <a:rPr kumimoji="1" lang="en-US" altLang="ja-JP" sz="2400" dirty="0" smtClean="0"/>
              <a:t>+α</a:t>
            </a:r>
            <a:r>
              <a:rPr kumimoji="1" lang="ja-JP" altLang="en-US" sz="2400" dirty="0" smtClean="0"/>
              <a:t>→重複疾患によ</a:t>
            </a:r>
            <a:r>
              <a:rPr lang="ja-JP" altLang="en-US" sz="2400" dirty="0" smtClean="0"/>
              <a:t>り医療費高騰</a:t>
            </a:r>
            <a:endParaRPr kumimoji="1" lang="ja-JP" altLang="en-US" sz="2400" dirty="0"/>
          </a:p>
        </p:txBody>
      </p:sp>
      <p:cxnSp>
        <p:nvCxnSpPr>
          <p:cNvPr id="12" name="直線コネクタ 11"/>
          <p:cNvCxnSpPr/>
          <p:nvPr/>
        </p:nvCxnSpPr>
        <p:spPr>
          <a:xfrm>
            <a:off x="4778771" y="2880155"/>
            <a:ext cx="14869" cy="2509025"/>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2821259" y="2300948"/>
            <a:ext cx="2964553" cy="830997"/>
          </a:xfrm>
          <a:prstGeom prst="rect">
            <a:avLst/>
          </a:prstGeom>
          <a:noFill/>
        </p:spPr>
        <p:txBody>
          <a:bodyPr wrap="square" rtlCol="0">
            <a:spAutoFit/>
          </a:bodyPr>
          <a:lstStyle/>
          <a:p>
            <a:r>
              <a:rPr lang="ja-JP" altLang="en-US" sz="2400" dirty="0" smtClean="0"/>
              <a:t>活動度が極端に低下する疾病群</a:t>
            </a:r>
            <a:endParaRPr kumimoji="1" lang="ja-JP" altLang="en-US" sz="2400" dirty="0"/>
          </a:p>
        </p:txBody>
      </p:sp>
      <p:cxnSp>
        <p:nvCxnSpPr>
          <p:cNvPr id="14" name="直線コネクタ 13"/>
          <p:cNvCxnSpPr/>
          <p:nvPr/>
        </p:nvCxnSpPr>
        <p:spPr>
          <a:xfrm>
            <a:off x="7922941" y="3491120"/>
            <a:ext cx="14869" cy="2509025"/>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4746567" y="2903140"/>
            <a:ext cx="3707687" cy="830997"/>
          </a:xfrm>
          <a:prstGeom prst="rect">
            <a:avLst/>
          </a:prstGeom>
          <a:noFill/>
        </p:spPr>
        <p:txBody>
          <a:bodyPr wrap="square" rtlCol="0">
            <a:spAutoFit/>
          </a:bodyPr>
          <a:lstStyle/>
          <a:p>
            <a:r>
              <a:rPr kumimoji="1" lang="ja-JP" altLang="en-US" sz="2400" dirty="0" smtClean="0"/>
              <a:t>予後が悪く終末期に膨大な医療費がかかる疾病群</a:t>
            </a:r>
            <a:endParaRPr kumimoji="1" lang="ja-JP" altLang="en-US" sz="2400" dirty="0"/>
          </a:p>
        </p:txBody>
      </p:sp>
      <p:sp>
        <p:nvSpPr>
          <p:cNvPr id="16" name="テキスト ボックス 15"/>
          <p:cNvSpPr txBox="1"/>
          <p:nvPr/>
        </p:nvSpPr>
        <p:spPr>
          <a:xfrm>
            <a:off x="5341433" y="534113"/>
            <a:ext cx="3847171" cy="830997"/>
          </a:xfrm>
          <a:prstGeom prst="rect">
            <a:avLst/>
          </a:prstGeom>
          <a:noFill/>
        </p:spPr>
        <p:txBody>
          <a:bodyPr wrap="square" rtlCol="0">
            <a:spAutoFit/>
          </a:bodyPr>
          <a:lstStyle/>
          <a:p>
            <a:r>
              <a:rPr kumimoji="1" lang="en-US" altLang="ja-JP" sz="2400" u="sng" dirty="0" smtClean="0">
                <a:solidFill>
                  <a:srgbClr val="FF0000"/>
                </a:solidFill>
              </a:rPr>
              <a:t>2</a:t>
            </a:r>
            <a:r>
              <a:rPr kumimoji="1" lang="ja-JP" altLang="en-US" sz="2400" u="sng" dirty="0" smtClean="0">
                <a:solidFill>
                  <a:srgbClr val="FF0000"/>
                </a:solidFill>
              </a:rPr>
              <a:t>～</a:t>
            </a:r>
            <a:r>
              <a:rPr kumimoji="1" lang="en-US" altLang="ja-JP" sz="2400" u="sng" dirty="0" smtClean="0">
                <a:solidFill>
                  <a:srgbClr val="FF0000"/>
                </a:solidFill>
              </a:rPr>
              <a:t>3%</a:t>
            </a:r>
            <a:r>
              <a:rPr kumimoji="1" lang="ja-JP" altLang="en-US" sz="2400" dirty="0" smtClean="0"/>
              <a:t>が</a:t>
            </a:r>
            <a:r>
              <a:rPr kumimoji="1" lang="en-US" altLang="ja-JP" sz="2400" dirty="0" smtClean="0"/>
              <a:t>200</a:t>
            </a:r>
            <a:r>
              <a:rPr kumimoji="1" lang="ja-JP" altLang="en-US" sz="2400" dirty="0" smtClean="0"/>
              <a:t>万円</a:t>
            </a:r>
            <a:r>
              <a:rPr kumimoji="1" lang="en-US" altLang="ja-JP" sz="2400" dirty="0" smtClean="0"/>
              <a:t>/</a:t>
            </a:r>
            <a:r>
              <a:rPr kumimoji="1" lang="ja-JP" altLang="en-US" sz="2400" dirty="0" smtClean="0"/>
              <a:t>年以上の高額療養費に該当</a:t>
            </a:r>
            <a:endParaRPr kumimoji="1" lang="ja-JP" altLang="en-US" sz="2400" dirty="0"/>
          </a:p>
        </p:txBody>
      </p:sp>
      <p:sp>
        <p:nvSpPr>
          <p:cNvPr id="17" name="右矢印 16"/>
          <p:cNvSpPr/>
          <p:nvPr/>
        </p:nvSpPr>
        <p:spPr>
          <a:xfrm>
            <a:off x="4883495" y="674921"/>
            <a:ext cx="356839" cy="529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6450982" y="1321354"/>
            <a:ext cx="2647297" cy="830997"/>
          </a:xfrm>
          <a:prstGeom prst="rect">
            <a:avLst/>
          </a:prstGeom>
          <a:noFill/>
        </p:spPr>
        <p:txBody>
          <a:bodyPr wrap="square" rtlCol="0">
            <a:spAutoFit/>
          </a:bodyPr>
          <a:lstStyle/>
          <a:p>
            <a:r>
              <a:rPr lang="ja-JP" altLang="en-US" sz="2400" dirty="0" smtClean="0">
                <a:solidFill>
                  <a:srgbClr val="FF0000"/>
                </a:solidFill>
              </a:rPr>
              <a:t>高齢化の進行→　本疾病構造が拡大</a:t>
            </a:r>
            <a:endParaRPr kumimoji="1" lang="ja-JP" altLang="en-US" sz="2400" dirty="0">
              <a:solidFill>
                <a:srgbClr val="FF0000"/>
              </a:solidFill>
            </a:endParaRPr>
          </a:p>
        </p:txBody>
      </p:sp>
      <p:sp>
        <p:nvSpPr>
          <p:cNvPr id="20" name="右矢印 19"/>
          <p:cNvSpPr/>
          <p:nvPr/>
        </p:nvSpPr>
        <p:spPr>
          <a:xfrm>
            <a:off x="6058833" y="1318353"/>
            <a:ext cx="356839" cy="529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75314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1490" y="116207"/>
            <a:ext cx="8538210" cy="1110614"/>
          </a:xfrm>
        </p:spPr>
        <p:txBody>
          <a:bodyPr>
            <a:normAutofit fontScale="90000"/>
          </a:bodyPr>
          <a:lstStyle/>
          <a:p>
            <a:r>
              <a:rPr lang="ja-JP" altLang="ja-JP" kern="100" dirty="0">
                <a:latin typeface="+mj-ea"/>
                <a:cs typeface="Times New Roman" panose="02020603050405020304" pitchFamily="18" charset="0"/>
              </a:rPr>
              <a:t>二次医療圏ごとの腎不全</a:t>
            </a:r>
            <a:r>
              <a:rPr lang="ja-JP" altLang="ja-JP" kern="100" dirty="0" smtClean="0">
                <a:latin typeface="+mj-ea"/>
                <a:cs typeface="Times New Roman" panose="02020603050405020304" pitchFamily="18" charset="0"/>
              </a:rPr>
              <a:t>人数割合と</a:t>
            </a:r>
            <a:r>
              <a:rPr lang="ja-JP" altLang="en-US" kern="100" dirty="0" smtClean="0">
                <a:latin typeface="+mj-ea"/>
                <a:cs typeface="Times New Roman" panose="02020603050405020304" pitchFamily="18" charset="0"/>
              </a:rPr>
              <a:t>　</a:t>
            </a:r>
            <a:r>
              <a:rPr lang="ja-JP" altLang="ja-JP" kern="100" dirty="0" smtClean="0">
                <a:latin typeface="+mj-ea"/>
                <a:cs typeface="Times New Roman" panose="02020603050405020304" pitchFamily="18" charset="0"/>
              </a:rPr>
              <a:t>一人</a:t>
            </a:r>
            <a:r>
              <a:rPr lang="ja-JP" altLang="ja-JP" kern="100" dirty="0">
                <a:latin typeface="+mj-ea"/>
                <a:cs typeface="Times New Roman" panose="02020603050405020304" pitchFamily="18" charset="0"/>
              </a:rPr>
              <a:t>当たりの</a:t>
            </a:r>
            <a:r>
              <a:rPr lang="ja-JP" altLang="ja-JP" kern="100" dirty="0" smtClean="0">
                <a:latin typeface="+mj-ea"/>
                <a:cs typeface="Times New Roman" panose="02020603050405020304" pitchFamily="18" charset="0"/>
              </a:rPr>
              <a:t>医療費</a:t>
            </a:r>
            <a:r>
              <a:rPr lang="ja-JP" altLang="en-US" kern="100" dirty="0" smtClean="0">
                <a:latin typeface="+mj-ea"/>
                <a:cs typeface="Times New Roman" panose="02020603050405020304" pitchFamily="18" charset="0"/>
              </a:rPr>
              <a:t>の関係</a:t>
            </a:r>
            <a:endParaRPr kumimoji="1" lang="ja-JP" altLang="en-US" dirty="0">
              <a:latin typeface="+mj-ea"/>
            </a:endParaRPr>
          </a:p>
        </p:txBody>
      </p:sp>
      <p:graphicFrame>
        <p:nvGraphicFramePr>
          <p:cNvPr id="5" name="グラフ 4"/>
          <p:cNvGraphicFramePr/>
          <p:nvPr>
            <p:extLst>
              <p:ext uri="{D42A27DB-BD31-4B8C-83A1-F6EECF244321}">
                <p14:modId xmlns:p14="http://schemas.microsoft.com/office/powerpoint/2010/main" val="2480912567"/>
              </p:ext>
            </p:extLst>
          </p:nvPr>
        </p:nvGraphicFramePr>
        <p:xfrm>
          <a:off x="299258" y="1619790"/>
          <a:ext cx="8730442" cy="5238209"/>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5852159" y="1535014"/>
            <a:ext cx="3291840" cy="461665"/>
          </a:xfrm>
          <a:prstGeom prst="rect">
            <a:avLst/>
          </a:prstGeom>
          <a:noFill/>
        </p:spPr>
        <p:txBody>
          <a:bodyPr wrap="square" rtlCol="0">
            <a:spAutoFit/>
          </a:bodyPr>
          <a:lstStyle/>
          <a:p>
            <a:r>
              <a:rPr lang="ja-JP" altLang="en-US" sz="2400" dirty="0"/>
              <a:t>腎</a:t>
            </a:r>
            <a:r>
              <a:rPr lang="ja-JP" altLang="en-US" sz="2400" dirty="0" smtClean="0"/>
              <a:t>不全患者の</a:t>
            </a:r>
            <a:r>
              <a:rPr lang="ja-JP" altLang="en-US" sz="2400" dirty="0"/>
              <a:t>多い地域</a:t>
            </a:r>
            <a:endParaRPr kumimoji="1" lang="ja-JP" altLang="en-US" sz="2400" dirty="0"/>
          </a:p>
        </p:txBody>
      </p:sp>
      <p:sp>
        <p:nvSpPr>
          <p:cNvPr id="7" name="テキスト ボックス 6"/>
          <p:cNvSpPr txBox="1"/>
          <p:nvPr/>
        </p:nvSpPr>
        <p:spPr>
          <a:xfrm>
            <a:off x="7112663" y="1996679"/>
            <a:ext cx="2031336" cy="461665"/>
          </a:xfrm>
          <a:prstGeom prst="rect">
            <a:avLst/>
          </a:prstGeom>
          <a:noFill/>
        </p:spPr>
        <p:txBody>
          <a:bodyPr wrap="square" rtlCol="0">
            <a:spAutoFit/>
          </a:bodyPr>
          <a:lstStyle/>
          <a:p>
            <a:r>
              <a:rPr lang="ja-JP" altLang="en-US" sz="2400" dirty="0" smtClean="0">
                <a:solidFill>
                  <a:srgbClr val="FF0000"/>
                </a:solidFill>
              </a:rPr>
              <a:t>高額な医療費</a:t>
            </a:r>
            <a:endParaRPr kumimoji="1" lang="ja-JP" altLang="en-US" sz="2400" dirty="0">
              <a:solidFill>
                <a:srgbClr val="FF0000"/>
              </a:solidFill>
            </a:endParaRPr>
          </a:p>
        </p:txBody>
      </p:sp>
      <p:sp>
        <p:nvSpPr>
          <p:cNvPr id="8" name="右矢印 7"/>
          <p:cNvSpPr/>
          <p:nvPr/>
        </p:nvSpPr>
        <p:spPr>
          <a:xfrm>
            <a:off x="6755825" y="1996679"/>
            <a:ext cx="356839" cy="529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33358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5170" y="87963"/>
            <a:ext cx="8866909" cy="1325563"/>
          </a:xfrm>
        </p:spPr>
        <p:txBody>
          <a:bodyPr>
            <a:normAutofit/>
          </a:bodyPr>
          <a:lstStyle/>
          <a:p>
            <a:pPr lvl="0"/>
            <a:r>
              <a:rPr lang="en-US" altLang="ja-JP" sz="4000" dirty="0"/>
              <a:t>2025</a:t>
            </a:r>
            <a:r>
              <a:rPr lang="ja-JP" altLang="en-US" sz="4000" dirty="0"/>
              <a:t>年に向けて人工透析に伴う医療費シミュレーション</a:t>
            </a:r>
          </a:p>
        </p:txBody>
      </p:sp>
      <p:sp>
        <p:nvSpPr>
          <p:cNvPr id="4" name="正方形/長方形 3"/>
          <p:cNvSpPr/>
          <p:nvPr/>
        </p:nvSpPr>
        <p:spPr>
          <a:xfrm>
            <a:off x="155170" y="4934416"/>
            <a:ext cx="8800406" cy="15611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3200" dirty="0" smtClean="0">
                <a:solidFill>
                  <a:srgbClr val="FF0000"/>
                </a:solidFill>
              </a:rPr>
              <a:t>　年間新規透析導入患者の</a:t>
            </a:r>
            <a:r>
              <a:rPr lang="en-US" altLang="ja-JP" sz="3200" smtClean="0">
                <a:solidFill>
                  <a:srgbClr val="FF0000"/>
                </a:solidFill>
              </a:rPr>
              <a:t>1</a:t>
            </a:r>
            <a:r>
              <a:rPr lang="ja-JP" altLang="en-US" sz="3200" smtClean="0">
                <a:solidFill>
                  <a:srgbClr val="FF0000"/>
                </a:solidFill>
              </a:rPr>
              <a:t>割</a:t>
            </a:r>
            <a:r>
              <a:rPr lang="ja-JP" altLang="en-US" sz="3200" dirty="0" smtClean="0">
                <a:solidFill>
                  <a:srgbClr val="FF0000"/>
                </a:solidFill>
              </a:rPr>
              <a:t>を先送りにする</a:t>
            </a:r>
            <a:r>
              <a:rPr lang="ja-JP" altLang="en-US" sz="3200" dirty="0" smtClean="0">
                <a:solidFill>
                  <a:schemeClr val="tx1"/>
                </a:solidFill>
              </a:rPr>
              <a:t>　　　　　　　　　　　</a:t>
            </a:r>
            <a:r>
              <a:rPr lang="en-US" altLang="ja-JP" sz="3200" dirty="0" smtClean="0">
                <a:solidFill>
                  <a:schemeClr val="tx1"/>
                </a:solidFill>
              </a:rPr>
              <a:t>	</a:t>
            </a:r>
            <a:r>
              <a:rPr lang="ja-JP" altLang="en-US" sz="3200" dirty="0" smtClean="0">
                <a:solidFill>
                  <a:schemeClr val="tx1"/>
                </a:solidFill>
              </a:rPr>
              <a:t>　→年間</a:t>
            </a:r>
            <a:r>
              <a:rPr lang="en-US" altLang="ja-JP" sz="3200" dirty="0" smtClean="0">
                <a:solidFill>
                  <a:schemeClr val="tx1"/>
                </a:solidFill>
              </a:rPr>
              <a:t>30</a:t>
            </a:r>
            <a:r>
              <a:rPr lang="ja-JP" altLang="en-US" sz="3200" dirty="0" smtClean="0">
                <a:solidFill>
                  <a:schemeClr val="tx1"/>
                </a:solidFill>
              </a:rPr>
              <a:t>億円の医療費抑制　　　　　</a:t>
            </a:r>
            <a:endParaRPr lang="en-US" altLang="ja-JP" sz="3200" dirty="0" smtClean="0">
              <a:solidFill>
                <a:schemeClr val="tx1"/>
              </a:solidFill>
            </a:endParaRPr>
          </a:p>
          <a:p>
            <a:r>
              <a:rPr lang="ja-JP" altLang="en-US" sz="3200" dirty="0" smtClean="0">
                <a:solidFill>
                  <a:schemeClr val="tx1"/>
                </a:solidFill>
              </a:rPr>
              <a:t>　　　　　→</a:t>
            </a:r>
            <a:r>
              <a:rPr lang="en-US" altLang="ja-JP" sz="3200" dirty="0" smtClean="0">
                <a:solidFill>
                  <a:schemeClr val="tx1"/>
                </a:solidFill>
              </a:rPr>
              <a:t>2025</a:t>
            </a:r>
            <a:r>
              <a:rPr lang="ja-JP" altLang="ja-JP" sz="3200" dirty="0" smtClean="0">
                <a:solidFill>
                  <a:schemeClr val="tx1"/>
                </a:solidFill>
              </a:rPr>
              <a:t>年までに</a:t>
            </a:r>
            <a:r>
              <a:rPr lang="en-US" altLang="ja-JP" sz="3200" dirty="0" smtClean="0">
                <a:solidFill>
                  <a:schemeClr val="tx1"/>
                </a:solidFill>
              </a:rPr>
              <a:t>300</a:t>
            </a:r>
            <a:r>
              <a:rPr lang="ja-JP" altLang="ja-JP" sz="3200" dirty="0" smtClean="0">
                <a:solidFill>
                  <a:schemeClr val="tx1"/>
                </a:solidFill>
              </a:rPr>
              <a:t>億円近くの医療費</a:t>
            </a:r>
            <a:r>
              <a:rPr lang="ja-JP" altLang="en-US" sz="3200" dirty="0" smtClean="0">
                <a:solidFill>
                  <a:schemeClr val="tx1"/>
                </a:solidFill>
              </a:rPr>
              <a:t>抑制</a:t>
            </a:r>
            <a:endParaRPr lang="en-US" altLang="ja-JP" sz="3200" dirty="0" smtClean="0">
              <a:solidFill>
                <a:schemeClr val="tx1"/>
              </a:solidFill>
            </a:endParaRPr>
          </a:p>
        </p:txBody>
      </p:sp>
      <p:sp>
        <p:nvSpPr>
          <p:cNvPr id="5" name="テキスト ボックス 4"/>
          <p:cNvSpPr txBox="1"/>
          <p:nvPr/>
        </p:nvSpPr>
        <p:spPr>
          <a:xfrm>
            <a:off x="42231" y="2053066"/>
            <a:ext cx="1788160" cy="523220"/>
          </a:xfrm>
          <a:prstGeom prst="rect">
            <a:avLst/>
          </a:prstGeom>
          <a:noFill/>
        </p:spPr>
        <p:txBody>
          <a:bodyPr wrap="square" rtlCol="0">
            <a:spAutoFit/>
          </a:bodyPr>
          <a:lstStyle/>
          <a:p>
            <a:pPr algn="ctr"/>
            <a:r>
              <a:rPr kumimoji="1" lang="ja-JP" altLang="en-US" sz="2800" dirty="0" smtClean="0"/>
              <a:t>透析患者：</a:t>
            </a:r>
            <a:endParaRPr kumimoji="1" lang="ja-JP" altLang="en-US" sz="2800" dirty="0"/>
          </a:p>
        </p:txBody>
      </p:sp>
      <p:sp>
        <p:nvSpPr>
          <p:cNvPr id="6" name="テキスト ボックス 5"/>
          <p:cNvSpPr txBox="1"/>
          <p:nvPr/>
        </p:nvSpPr>
        <p:spPr>
          <a:xfrm>
            <a:off x="1543417" y="1548304"/>
            <a:ext cx="2053244" cy="1077218"/>
          </a:xfrm>
          <a:prstGeom prst="rect">
            <a:avLst/>
          </a:prstGeom>
          <a:noFill/>
        </p:spPr>
        <p:txBody>
          <a:bodyPr wrap="square" rtlCol="0">
            <a:spAutoFit/>
          </a:bodyPr>
          <a:lstStyle/>
          <a:p>
            <a:pPr algn="ctr"/>
            <a:r>
              <a:rPr kumimoji="1" lang="en-US" altLang="ja-JP" sz="3200" dirty="0" smtClean="0"/>
              <a:t>2014</a:t>
            </a:r>
            <a:r>
              <a:rPr kumimoji="1" lang="ja-JP" altLang="en-US" sz="3200" dirty="0" smtClean="0"/>
              <a:t>年：</a:t>
            </a:r>
            <a:endParaRPr kumimoji="1" lang="en-US" altLang="ja-JP" sz="3200" dirty="0" smtClean="0"/>
          </a:p>
          <a:p>
            <a:pPr algn="ctr"/>
            <a:r>
              <a:rPr lang="ja-JP" altLang="en-US" sz="3200" dirty="0" smtClean="0"/>
              <a:t>約</a:t>
            </a:r>
            <a:r>
              <a:rPr lang="en-US" altLang="ja-JP" sz="3200" dirty="0" smtClean="0"/>
              <a:t>32</a:t>
            </a:r>
            <a:r>
              <a:rPr lang="ja-JP" altLang="en-US" sz="3200" dirty="0" smtClean="0"/>
              <a:t>万人</a:t>
            </a:r>
            <a:endParaRPr kumimoji="1" lang="ja-JP" altLang="en-US" sz="3200" dirty="0"/>
          </a:p>
        </p:txBody>
      </p:sp>
      <p:sp>
        <p:nvSpPr>
          <p:cNvPr id="7" name="テキスト ボックス 6"/>
          <p:cNvSpPr txBox="1"/>
          <p:nvPr/>
        </p:nvSpPr>
        <p:spPr>
          <a:xfrm>
            <a:off x="6585465" y="1525308"/>
            <a:ext cx="2020054" cy="1077218"/>
          </a:xfrm>
          <a:prstGeom prst="rect">
            <a:avLst/>
          </a:prstGeom>
          <a:noFill/>
        </p:spPr>
        <p:txBody>
          <a:bodyPr wrap="square" rtlCol="0">
            <a:spAutoFit/>
          </a:bodyPr>
          <a:lstStyle/>
          <a:p>
            <a:pPr algn="ctr"/>
            <a:r>
              <a:rPr kumimoji="1" lang="en-US" altLang="ja-JP" sz="3200" dirty="0" smtClean="0"/>
              <a:t>2025</a:t>
            </a:r>
            <a:r>
              <a:rPr kumimoji="1" lang="ja-JP" altLang="en-US" sz="3200" dirty="0" smtClean="0"/>
              <a:t>年：</a:t>
            </a:r>
            <a:endParaRPr kumimoji="1" lang="en-US" altLang="ja-JP" sz="3200" dirty="0" smtClean="0"/>
          </a:p>
          <a:p>
            <a:pPr algn="ctr"/>
            <a:r>
              <a:rPr lang="ja-JP" altLang="en-US" sz="3200" dirty="0" smtClean="0"/>
              <a:t>約</a:t>
            </a:r>
            <a:r>
              <a:rPr lang="en-US" altLang="ja-JP" sz="3200" dirty="0"/>
              <a:t>40</a:t>
            </a:r>
            <a:r>
              <a:rPr lang="ja-JP" altLang="en-US" sz="3200" dirty="0" smtClean="0"/>
              <a:t>万人</a:t>
            </a:r>
            <a:endParaRPr kumimoji="1" lang="ja-JP" altLang="en-US" sz="3200" dirty="0"/>
          </a:p>
        </p:txBody>
      </p:sp>
      <p:sp>
        <p:nvSpPr>
          <p:cNvPr id="8" name="右矢印 7"/>
          <p:cNvSpPr/>
          <p:nvPr/>
        </p:nvSpPr>
        <p:spPr>
          <a:xfrm>
            <a:off x="3492269" y="1872700"/>
            <a:ext cx="2961927" cy="481190"/>
          </a:xfrm>
          <a:prstGeom prst="rightArrow">
            <a:avLst>
              <a:gd name="adj1" fmla="val 50000"/>
              <a:gd name="adj2" fmla="val 38203"/>
            </a:avLst>
          </a:prstGeom>
          <a:solidFill>
            <a:srgbClr val="5B9BD5"/>
          </a:solid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269375" y="2579823"/>
            <a:ext cx="5326117" cy="523220"/>
          </a:xfrm>
          <a:prstGeom prst="rect">
            <a:avLst/>
          </a:prstGeom>
          <a:noFill/>
        </p:spPr>
        <p:txBody>
          <a:bodyPr wrap="square" rtlCol="0">
            <a:spAutoFit/>
          </a:bodyPr>
          <a:lstStyle/>
          <a:p>
            <a:r>
              <a:rPr lang="ja-JP" altLang="en-US" sz="2800" dirty="0"/>
              <a:t>年間</a:t>
            </a:r>
            <a:r>
              <a:rPr lang="en-US" altLang="ja-JP" sz="2800" dirty="0"/>
              <a:t>6000</a:t>
            </a:r>
            <a:r>
              <a:rPr lang="ja-JP" altLang="en-US" sz="2800" dirty="0"/>
              <a:t>人の新規</a:t>
            </a:r>
            <a:r>
              <a:rPr lang="ja-JP" altLang="en-US" sz="2800" dirty="0" smtClean="0"/>
              <a:t>透析導入患者</a:t>
            </a:r>
            <a:endParaRPr lang="en-US" altLang="ja-JP" sz="2800" dirty="0"/>
          </a:p>
        </p:txBody>
      </p:sp>
      <p:sp>
        <p:nvSpPr>
          <p:cNvPr id="14" name="下矢印 13"/>
          <p:cNvSpPr/>
          <p:nvPr/>
        </p:nvSpPr>
        <p:spPr>
          <a:xfrm>
            <a:off x="3301299" y="3113065"/>
            <a:ext cx="3343865" cy="313359"/>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1829724" y="3541377"/>
            <a:ext cx="6862617" cy="1077218"/>
          </a:xfrm>
          <a:prstGeom prst="rect">
            <a:avLst/>
          </a:prstGeom>
          <a:noFill/>
        </p:spPr>
        <p:txBody>
          <a:bodyPr wrap="square" rtlCol="0">
            <a:spAutoFit/>
          </a:bodyPr>
          <a:lstStyle/>
          <a:p>
            <a:r>
              <a:rPr lang="ja-JP" altLang="en-US" sz="3200" dirty="0">
                <a:solidFill>
                  <a:schemeClr val="tx1">
                    <a:lumMod val="50000"/>
                    <a:lumOff val="50000"/>
                  </a:schemeClr>
                </a:solidFill>
              </a:rPr>
              <a:t>人工透析は，新規導入が一人増える</a:t>
            </a:r>
            <a:endParaRPr lang="en-US" altLang="ja-JP" sz="3200" dirty="0">
              <a:solidFill>
                <a:schemeClr val="tx1">
                  <a:lumMod val="50000"/>
                  <a:lumOff val="50000"/>
                </a:schemeClr>
              </a:solidFill>
            </a:endParaRPr>
          </a:p>
          <a:p>
            <a:r>
              <a:rPr lang="ja-JP" altLang="en-US" sz="3200" dirty="0"/>
              <a:t>　　→年間</a:t>
            </a:r>
            <a:r>
              <a:rPr lang="en-US" altLang="ja-JP" sz="3200" dirty="0"/>
              <a:t>500-600</a:t>
            </a:r>
            <a:r>
              <a:rPr lang="ja-JP" altLang="en-US" sz="3200" dirty="0"/>
              <a:t>万円の医療費負担</a:t>
            </a:r>
            <a:endParaRPr lang="en-US" altLang="ja-JP" sz="3200" dirty="0"/>
          </a:p>
        </p:txBody>
      </p:sp>
    </p:spTree>
    <p:extLst>
      <p:ext uri="{BB962C8B-B14F-4D97-AF65-F5344CB8AC3E}">
        <p14:creationId xmlns:p14="http://schemas.microsoft.com/office/powerpoint/2010/main" val="36691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43434" y="209410"/>
            <a:ext cx="8229600" cy="7613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smtClean="0"/>
              <a:t>結果</a:t>
            </a:r>
            <a:endParaRPr lang="ja-JP" altLang="en-US" dirty="0"/>
          </a:p>
        </p:txBody>
      </p:sp>
      <p:sp>
        <p:nvSpPr>
          <p:cNvPr id="6" name="コンテンツ プレースホルダー 5"/>
          <p:cNvSpPr>
            <a:spLocks noGrp="1"/>
          </p:cNvSpPr>
          <p:nvPr>
            <p:ph idx="1"/>
          </p:nvPr>
        </p:nvSpPr>
        <p:spPr>
          <a:xfrm>
            <a:off x="143435" y="869575"/>
            <a:ext cx="8677836" cy="5925671"/>
          </a:xfrm>
        </p:spPr>
        <p:txBody>
          <a:bodyPr>
            <a:normAutofit/>
          </a:bodyPr>
          <a:lstStyle/>
          <a:p>
            <a:pPr>
              <a:buFont typeface="Wingdings" panose="05000000000000000000" pitchFamily="2" charset="2"/>
              <a:buChar char="u"/>
            </a:pPr>
            <a:endParaRPr lang="en-US" altLang="ja-JP" dirty="0"/>
          </a:p>
          <a:p>
            <a:pPr>
              <a:buFont typeface="Wingdings" panose="05000000000000000000" pitchFamily="2" charset="2"/>
              <a:buChar char="u"/>
            </a:pPr>
            <a:endParaRPr lang="en-US" altLang="ja-JP" dirty="0" smtClean="0"/>
          </a:p>
        </p:txBody>
      </p:sp>
      <p:sp>
        <p:nvSpPr>
          <p:cNvPr id="11" name="正方形/長方形 10"/>
          <p:cNvSpPr/>
          <p:nvPr/>
        </p:nvSpPr>
        <p:spPr>
          <a:xfrm>
            <a:off x="134469" y="3128820"/>
            <a:ext cx="8881193" cy="185774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buFont typeface="Wingdings" panose="05000000000000000000" pitchFamily="2" charset="2"/>
              <a:buChar char="u"/>
            </a:pPr>
            <a:r>
              <a:rPr lang="ja-JP" altLang="en-US" sz="2400" dirty="0"/>
              <a:t>地域医療分析</a:t>
            </a:r>
            <a:endParaRPr lang="en-US" altLang="ja-JP" sz="2400" dirty="0"/>
          </a:p>
          <a:p>
            <a:r>
              <a:rPr lang="ja-JP" altLang="en-US" sz="2400" dirty="0" smtClean="0">
                <a:solidFill>
                  <a:schemeClr val="tx1">
                    <a:lumMod val="50000"/>
                    <a:lumOff val="50000"/>
                  </a:schemeClr>
                </a:solidFill>
              </a:rPr>
              <a:t>・医療費</a:t>
            </a:r>
            <a:r>
              <a:rPr lang="ja-JP" altLang="en-US" sz="2400" dirty="0">
                <a:solidFill>
                  <a:schemeClr val="tx1">
                    <a:lumMod val="50000"/>
                    <a:lumOff val="50000"/>
                  </a:schemeClr>
                </a:solidFill>
              </a:rPr>
              <a:t>が多くかかっている患者</a:t>
            </a:r>
            <a:r>
              <a:rPr lang="ja-JP" altLang="en-US" sz="2400" dirty="0"/>
              <a:t>　→　</a:t>
            </a:r>
            <a:r>
              <a:rPr lang="en-US" altLang="ja-JP" sz="2400" dirty="0" smtClean="0"/>
              <a:t>2</a:t>
            </a:r>
            <a:r>
              <a:rPr lang="ja-JP" altLang="en-US" sz="2400" dirty="0" smtClean="0"/>
              <a:t>人に</a:t>
            </a:r>
            <a:r>
              <a:rPr lang="en-US" altLang="ja-JP" sz="2400" dirty="0" smtClean="0"/>
              <a:t>1</a:t>
            </a:r>
            <a:r>
              <a:rPr lang="ja-JP" altLang="en-US" sz="2400" dirty="0" smtClean="0"/>
              <a:t>人が糖尿病</a:t>
            </a:r>
            <a:endParaRPr lang="en-US" altLang="ja-JP" sz="2400" dirty="0"/>
          </a:p>
          <a:p>
            <a:r>
              <a:rPr lang="ja-JP" altLang="en-US" sz="2400" dirty="0" smtClean="0">
                <a:solidFill>
                  <a:schemeClr val="tx1">
                    <a:lumMod val="50000"/>
                    <a:lumOff val="50000"/>
                  </a:schemeClr>
                </a:solidFill>
              </a:rPr>
              <a:t>・糖尿病関連疾患が重症化</a:t>
            </a:r>
            <a:r>
              <a:rPr lang="ja-JP" altLang="en-US" sz="2400" dirty="0"/>
              <a:t>　→　医療費増</a:t>
            </a:r>
            <a:endParaRPr lang="en-US" altLang="ja-JP" sz="2400" dirty="0"/>
          </a:p>
          <a:p>
            <a:r>
              <a:rPr lang="ja-JP" altLang="en-US" sz="2400" dirty="0"/>
              <a:t>　　　</a:t>
            </a:r>
            <a:r>
              <a:rPr lang="ja-JP" altLang="en-US" sz="2400" b="1" dirty="0" smtClean="0">
                <a:solidFill>
                  <a:schemeClr val="tx1"/>
                </a:solidFill>
              </a:rPr>
              <a:t>今後</a:t>
            </a:r>
            <a:r>
              <a:rPr lang="ja-JP" altLang="en-US" sz="2400" b="1" dirty="0">
                <a:solidFill>
                  <a:schemeClr val="tx1"/>
                </a:solidFill>
              </a:rPr>
              <a:t>さらに高齢化が進む　→　慢性疾患の患者数増，医療費増</a:t>
            </a:r>
            <a:endParaRPr lang="en-US" altLang="ja-JP" sz="2400" b="1" dirty="0">
              <a:solidFill>
                <a:schemeClr val="tx1"/>
              </a:solidFill>
            </a:endParaRPr>
          </a:p>
        </p:txBody>
      </p:sp>
      <p:sp>
        <p:nvSpPr>
          <p:cNvPr id="12" name="正方形/長方形 11"/>
          <p:cNvSpPr/>
          <p:nvPr/>
        </p:nvSpPr>
        <p:spPr>
          <a:xfrm>
            <a:off x="143434" y="5177082"/>
            <a:ext cx="8881193" cy="139625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buFont typeface="Wingdings" panose="05000000000000000000" pitchFamily="2" charset="2"/>
              <a:buChar char="u"/>
            </a:pPr>
            <a:r>
              <a:rPr lang="en-US" altLang="ja-JP" sz="2400" dirty="0"/>
              <a:t>2025</a:t>
            </a:r>
            <a:r>
              <a:rPr lang="ja-JP" altLang="en-US" sz="2400" dirty="0"/>
              <a:t>年に向けて</a:t>
            </a:r>
            <a:endParaRPr lang="en-US" altLang="ja-JP" sz="2400" dirty="0"/>
          </a:p>
          <a:p>
            <a:r>
              <a:rPr lang="ja-JP" altLang="en-US" sz="2400" dirty="0" smtClean="0">
                <a:solidFill>
                  <a:schemeClr val="tx1">
                    <a:lumMod val="50000"/>
                    <a:lumOff val="50000"/>
                  </a:schemeClr>
                </a:solidFill>
              </a:rPr>
              <a:t>・新規</a:t>
            </a:r>
            <a:r>
              <a:rPr lang="ja-JP" altLang="ja-JP" sz="2400" dirty="0" smtClean="0">
                <a:solidFill>
                  <a:schemeClr val="tx1">
                    <a:lumMod val="50000"/>
                    <a:lumOff val="50000"/>
                  </a:schemeClr>
                </a:solidFill>
              </a:rPr>
              <a:t>人工透析</a:t>
            </a:r>
            <a:r>
              <a:rPr lang="ja-JP" altLang="en-US" sz="2400" dirty="0" smtClean="0">
                <a:solidFill>
                  <a:schemeClr val="tx1">
                    <a:lumMod val="50000"/>
                    <a:lumOff val="50000"/>
                  </a:schemeClr>
                </a:solidFill>
              </a:rPr>
              <a:t>導入</a:t>
            </a:r>
            <a:r>
              <a:rPr lang="ja-JP" altLang="ja-JP" sz="2400" dirty="0" smtClean="0">
                <a:solidFill>
                  <a:schemeClr val="tx1">
                    <a:lumMod val="50000"/>
                    <a:lumOff val="50000"/>
                  </a:schemeClr>
                </a:solidFill>
              </a:rPr>
              <a:t>を</a:t>
            </a:r>
            <a:r>
              <a:rPr lang="ja-JP" altLang="ja-JP" sz="2400" dirty="0">
                <a:solidFill>
                  <a:schemeClr val="tx1">
                    <a:lumMod val="50000"/>
                    <a:lumOff val="50000"/>
                  </a:schemeClr>
                </a:solidFill>
              </a:rPr>
              <a:t>数年延長させる</a:t>
            </a:r>
            <a:endParaRPr lang="en-US" altLang="ja-JP" sz="2400" dirty="0">
              <a:solidFill>
                <a:schemeClr val="tx1">
                  <a:lumMod val="50000"/>
                  <a:lumOff val="50000"/>
                </a:schemeClr>
              </a:solidFill>
            </a:endParaRPr>
          </a:p>
          <a:p>
            <a:r>
              <a:rPr lang="ja-JP" altLang="en-US" sz="2400" dirty="0"/>
              <a:t>　　</a:t>
            </a:r>
            <a:r>
              <a:rPr lang="ja-JP" altLang="en-US" sz="2400" dirty="0" smtClean="0"/>
              <a:t>　</a:t>
            </a:r>
            <a:r>
              <a:rPr lang="ja-JP" altLang="ja-JP" sz="2400" b="1" dirty="0" smtClean="0">
                <a:solidFill>
                  <a:schemeClr val="tx1"/>
                </a:solidFill>
              </a:rPr>
              <a:t>医療費</a:t>
            </a:r>
            <a:r>
              <a:rPr lang="ja-JP" altLang="en-US" sz="2400" b="1" dirty="0">
                <a:solidFill>
                  <a:schemeClr val="tx1"/>
                </a:solidFill>
              </a:rPr>
              <a:t>抑制</a:t>
            </a:r>
            <a:r>
              <a:rPr lang="ja-JP" altLang="ja-JP" sz="2400" b="1" dirty="0">
                <a:solidFill>
                  <a:schemeClr val="tx1"/>
                </a:solidFill>
              </a:rPr>
              <a:t>効果が期待できる</a:t>
            </a:r>
            <a:endParaRPr lang="en-US" altLang="ja-JP" sz="2400" b="1" dirty="0">
              <a:solidFill>
                <a:schemeClr val="tx1"/>
              </a:solidFill>
            </a:endParaRPr>
          </a:p>
        </p:txBody>
      </p:sp>
      <p:sp>
        <p:nvSpPr>
          <p:cNvPr id="10" name="正方形/長方形 9"/>
          <p:cNvSpPr/>
          <p:nvPr/>
        </p:nvSpPr>
        <p:spPr>
          <a:xfrm>
            <a:off x="134468" y="1059756"/>
            <a:ext cx="8881193" cy="19025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buFont typeface="Wingdings" panose="05000000000000000000" pitchFamily="2" charset="2"/>
              <a:buChar char="u"/>
            </a:pPr>
            <a:r>
              <a:rPr lang="en-US" altLang="ja-JP" sz="2400" dirty="0"/>
              <a:t>Power Map</a:t>
            </a:r>
            <a:r>
              <a:rPr lang="ja-JP" altLang="en-US" sz="2400" dirty="0"/>
              <a:t>によるマッピング</a:t>
            </a:r>
            <a:endParaRPr lang="en-US" altLang="ja-JP" sz="2400" dirty="0"/>
          </a:p>
          <a:p>
            <a:pPr lvl="0"/>
            <a:r>
              <a:rPr lang="ja-JP" altLang="en-US" sz="2400" dirty="0" smtClean="0">
                <a:solidFill>
                  <a:schemeClr val="tx1">
                    <a:lumMod val="50000"/>
                    <a:lumOff val="50000"/>
                  </a:schemeClr>
                </a:solidFill>
              </a:rPr>
              <a:t>・地域</a:t>
            </a:r>
            <a:r>
              <a:rPr lang="ja-JP" altLang="en-US" sz="2400" dirty="0">
                <a:solidFill>
                  <a:schemeClr val="tx1">
                    <a:lumMod val="50000"/>
                    <a:lumOff val="50000"/>
                  </a:schemeClr>
                </a:solidFill>
              </a:rPr>
              <a:t>の高齢者</a:t>
            </a:r>
            <a:r>
              <a:rPr lang="ja-JP" altLang="ja-JP" sz="2400" dirty="0">
                <a:solidFill>
                  <a:schemeClr val="tx1">
                    <a:lumMod val="50000"/>
                    <a:lumOff val="50000"/>
                  </a:schemeClr>
                </a:solidFill>
              </a:rPr>
              <a:t>人口動態の変化を可視化することが簡便に行うことができ</a:t>
            </a:r>
            <a:r>
              <a:rPr lang="ja-JP" altLang="en-US" sz="2400" dirty="0">
                <a:solidFill>
                  <a:schemeClr val="tx1">
                    <a:lumMod val="50000"/>
                    <a:lumOff val="50000"/>
                  </a:schemeClr>
                </a:solidFill>
              </a:rPr>
              <a:t>た</a:t>
            </a:r>
            <a:endParaRPr lang="en-US" altLang="ja-JP" sz="2400" dirty="0">
              <a:solidFill>
                <a:schemeClr val="tx1">
                  <a:lumMod val="50000"/>
                  <a:lumOff val="50000"/>
                </a:schemeClr>
              </a:solidFill>
            </a:endParaRPr>
          </a:p>
          <a:p>
            <a:pPr lvl="0"/>
            <a:r>
              <a:rPr lang="ja-JP" altLang="en-US" sz="2400" dirty="0"/>
              <a:t>　　</a:t>
            </a:r>
            <a:r>
              <a:rPr lang="ja-JP" altLang="en-US" sz="2400" dirty="0" smtClean="0"/>
              <a:t>　</a:t>
            </a:r>
            <a:r>
              <a:rPr lang="ja-JP" altLang="en-US" sz="2400" b="1" dirty="0" smtClean="0">
                <a:solidFill>
                  <a:schemeClr val="tx1"/>
                </a:solidFill>
              </a:rPr>
              <a:t>地域</a:t>
            </a:r>
            <a:r>
              <a:rPr lang="ja-JP" altLang="ja-JP" sz="2400" b="1" dirty="0">
                <a:solidFill>
                  <a:schemeClr val="tx1"/>
                </a:solidFill>
              </a:rPr>
              <a:t>ごとの医療需要の把握が可能となった</a:t>
            </a:r>
            <a:endParaRPr kumimoji="1" lang="ja-JP" altLang="en-US" sz="2400" b="1" dirty="0">
              <a:solidFill>
                <a:schemeClr val="tx1"/>
              </a:solidFill>
            </a:endParaRPr>
          </a:p>
        </p:txBody>
      </p:sp>
      <p:sp>
        <p:nvSpPr>
          <p:cNvPr id="9" name="右矢印 8"/>
          <p:cNvSpPr/>
          <p:nvPr/>
        </p:nvSpPr>
        <p:spPr>
          <a:xfrm>
            <a:off x="494856" y="2331810"/>
            <a:ext cx="299347" cy="486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a:off x="494856" y="4404925"/>
            <a:ext cx="299347" cy="486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494855" y="6001237"/>
            <a:ext cx="299347" cy="486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3664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2629</TotalTime>
  <Words>1912</Words>
  <Application>Microsoft Office PowerPoint</Application>
  <PresentationFormat>画面に合わせる (4:3)</PresentationFormat>
  <Paragraphs>196</Paragraphs>
  <Slides>10</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HGP創英角ｺﾞｼｯｸUB</vt:lpstr>
      <vt:lpstr>HG創英角ﾎﾟｯﾌﾟ体</vt:lpstr>
      <vt:lpstr>ＭＳ Ｐゴシック</vt:lpstr>
      <vt:lpstr>Arial</vt:lpstr>
      <vt:lpstr>Calibri</vt:lpstr>
      <vt:lpstr>Calibri Light</vt:lpstr>
      <vt:lpstr>Times New Roman</vt:lpstr>
      <vt:lpstr>Wingdings</vt:lpstr>
      <vt:lpstr>Office テーマ</vt:lpstr>
      <vt:lpstr>2025年の日本型医療に向けた時間軸に　　着目したデータ分析と地域医療における活用</vt:lpstr>
      <vt:lpstr>背景</vt:lpstr>
      <vt:lpstr>目的</vt:lpstr>
      <vt:lpstr>PowerPoint プレゼンテーション</vt:lpstr>
      <vt:lpstr>糖尿病関連疾患</vt:lpstr>
      <vt:lpstr>高額医療該当者の糖尿病関連の疾病構造と年齢の関係</vt:lpstr>
      <vt:lpstr>二次医療圏ごとの腎不全人数割合と　一人当たりの医療費の関係</vt:lpstr>
      <vt:lpstr>2025年に向けて人工透析に伴う医療費シミュレーション</vt:lpstr>
      <vt:lpstr>PowerPoint プレゼンテーション</vt:lpstr>
      <vt:lpstr>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小池麻美</dc:creator>
  <cp:lastModifiedBy>小池麻美</cp:lastModifiedBy>
  <cp:revision>364</cp:revision>
  <cp:lastPrinted>2016-03-05T01:01:43Z</cp:lastPrinted>
  <dcterms:created xsi:type="dcterms:W3CDTF">2015-09-09T11:43:05Z</dcterms:created>
  <dcterms:modified xsi:type="dcterms:W3CDTF">2016-04-06T11:00:04Z</dcterms:modified>
</cp:coreProperties>
</file>