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6"/>
  </p:notesMasterIdLst>
  <p:sldIdLst>
    <p:sldId id="256" r:id="rId2"/>
    <p:sldId id="278" r:id="rId3"/>
    <p:sldId id="257" r:id="rId4"/>
    <p:sldId id="276" r:id="rId5"/>
    <p:sldId id="258" r:id="rId6"/>
    <p:sldId id="279" r:id="rId7"/>
    <p:sldId id="268" r:id="rId8"/>
    <p:sldId id="267" r:id="rId9"/>
    <p:sldId id="260" r:id="rId10"/>
    <p:sldId id="274" r:id="rId11"/>
    <p:sldId id="265" r:id="rId12"/>
    <p:sldId id="261" r:id="rId13"/>
    <p:sldId id="272" r:id="rId14"/>
    <p:sldId id="262" r:id="rId15"/>
    <p:sldId id="270" r:id="rId16"/>
    <p:sldId id="273" r:id="rId17"/>
    <p:sldId id="271" r:id="rId18"/>
    <p:sldId id="263" r:id="rId19"/>
    <p:sldId id="269" r:id="rId20"/>
    <p:sldId id="264" r:id="rId21"/>
    <p:sldId id="286" r:id="rId22"/>
    <p:sldId id="285" r:id="rId23"/>
    <p:sldId id="284" r:id="rId24"/>
    <p:sldId id="283"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26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4.wmf"/><Relationship Id="rId7" Type="http://schemas.openxmlformats.org/officeDocument/2006/relationships/image" Target="../media/image8.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7.wmf"/><Relationship Id="rId5" Type="http://schemas.openxmlformats.org/officeDocument/2006/relationships/image" Target="../media/image6.wmf"/><Relationship Id="rId10" Type="http://schemas.openxmlformats.org/officeDocument/2006/relationships/image" Target="../media/image11.wmf"/><Relationship Id="rId4" Type="http://schemas.openxmlformats.org/officeDocument/2006/relationships/image" Target="../media/image5.wmf"/><Relationship Id="rId9"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image" Target="../media/image7.wmf"/><Relationship Id="rId3" Type="http://schemas.openxmlformats.org/officeDocument/2006/relationships/image" Target="../media/image2.wmf"/><Relationship Id="rId7" Type="http://schemas.openxmlformats.org/officeDocument/2006/relationships/image" Target="../media/image16.wmf"/><Relationship Id="rId12" Type="http://schemas.openxmlformats.org/officeDocument/2006/relationships/image" Target="../media/image18.wmf"/><Relationship Id="rId2" Type="http://schemas.openxmlformats.org/officeDocument/2006/relationships/image" Target="../media/image13.wmf"/><Relationship Id="rId16" Type="http://schemas.openxmlformats.org/officeDocument/2006/relationships/image" Target="../media/image9.wmf"/><Relationship Id="rId1" Type="http://schemas.openxmlformats.org/officeDocument/2006/relationships/image" Target="../media/image12.wmf"/><Relationship Id="rId6" Type="http://schemas.openxmlformats.org/officeDocument/2006/relationships/image" Target="../media/image3.wmf"/><Relationship Id="rId11" Type="http://schemas.openxmlformats.org/officeDocument/2006/relationships/image" Target="../media/image6.wmf"/><Relationship Id="rId5" Type="http://schemas.openxmlformats.org/officeDocument/2006/relationships/image" Target="../media/image15.wmf"/><Relationship Id="rId15" Type="http://schemas.openxmlformats.org/officeDocument/2006/relationships/image" Target="../media/image19.wmf"/><Relationship Id="rId10" Type="http://schemas.openxmlformats.org/officeDocument/2006/relationships/image" Target="../media/image5.wmf"/><Relationship Id="rId4" Type="http://schemas.openxmlformats.org/officeDocument/2006/relationships/image" Target="../media/image14.wmf"/><Relationship Id="rId9" Type="http://schemas.openxmlformats.org/officeDocument/2006/relationships/image" Target="../media/image17.wmf"/><Relationship Id="rId14"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3EA046-BB5F-4498-AABF-19686BB2FA18}" type="datetimeFigureOut">
              <a:rPr kumimoji="1" lang="ja-JP" altLang="en-US" smtClean="0"/>
              <a:pPr/>
              <a:t>2016/3/24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2ACC90-E5DA-43C8-8AC1-FDD333C24730}" type="slidenum">
              <a:rPr kumimoji="1" lang="ja-JP" altLang="en-US" smtClean="0"/>
              <a:pPr/>
              <a:t>‹#›</a:t>
            </a:fld>
            <a:endParaRPr kumimoji="1" lang="ja-JP" altLang="en-US"/>
          </a:p>
        </p:txBody>
      </p:sp>
    </p:spTree>
    <p:extLst>
      <p:ext uri="{BB962C8B-B14F-4D97-AF65-F5344CB8AC3E}">
        <p14:creationId xmlns:p14="http://schemas.microsoft.com/office/powerpoint/2010/main" val="9753412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1</a:t>
            </a:fld>
            <a:endParaRPr kumimoji="1" lang="ja-JP" altLang="en-US"/>
          </a:p>
        </p:txBody>
      </p:sp>
    </p:spTree>
    <p:extLst>
      <p:ext uri="{BB962C8B-B14F-4D97-AF65-F5344CB8AC3E}">
        <p14:creationId xmlns:p14="http://schemas.microsoft.com/office/powerpoint/2010/main" val="10300738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10</a:t>
            </a:fld>
            <a:endParaRPr kumimoji="1" lang="ja-JP" altLang="en-US"/>
          </a:p>
        </p:txBody>
      </p:sp>
    </p:spTree>
    <p:extLst>
      <p:ext uri="{BB962C8B-B14F-4D97-AF65-F5344CB8AC3E}">
        <p14:creationId xmlns:p14="http://schemas.microsoft.com/office/powerpoint/2010/main" val="1081127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11</a:t>
            </a:fld>
            <a:endParaRPr kumimoji="1" lang="ja-JP" altLang="en-US"/>
          </a:p>
        </p:txBody>
      </p:sp>
    </p:spTree>
    <p:extLst>
      <p:ext uri="{BB962C8B-B14F-4D97-AF65-F5344CB8AC3E}">
        <p14:creationId xmlns:p14="http://schemas.microsoft.com/office/powerpoint/2010/main" val="29582663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12</a:t>
            </a:fld>
            <a:endParaRPr kumimoji="1" lang="ja-JP" altLang="en-US"/>
          </a:p>
        </p:txBody>
      </p:sp>
    </p:spTree>
    <p:extLst>
      <p:ext uri="{BB962C8B-B14F-4D97-AF65-F5344CB8AC3E}">
        <p14:creationId xmlns:p14="http://schemas.microsoft.com/office/powerpoint/2010/main" val="10621499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13</a:t>
            </a:fld>
            <a:endParaRPr kumimoji="1" lang="ja-JP" altLang="en-US"/>
          </a:p>
        </p:txBody>
      </p:sp>
    </p:spTree>
    <p:extLst>
      <p:ext uri="{BB962C8B-B14F-4D97-AF65-F5344CB8AC3E}">
        <p14:creationId xmlns:p14="http://schemas.microsoft.com/office/powerpoint/2010/main" val="24994368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14</a:t>
            </a:fld>
            <a:endParaRPr kumimoji="1" lang="ja-JP" altLang="en-US"/>
          </a:p>
        </p:txBody>
      </p:sp>
    </p:spTree>
    <p:extLst>
      <p:ext uri="{BB962C8B-B14F-4D97-AF65-F5344CB8AC3E}">
        <p14:creationId xmlns:p14="http://schemas.microsoft.com/office/powerpoint/2010/main" val="17994545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15</a:t>
            </a:fld>
            <a:endParaRPr kumimoji="1" lang="ja-JP" altLang="en-US"/>
          </a:p>
        </p:txBody>
      </p:sp>
    </p:spTree>
    <p:extLst>
      <p:ext uri="{BB962C8B-B14F-4D97-AF65-F5344CB8AC3E}">
        <p14:creationId xmlns:p14="http://schemas.microsoft.com/office/powerpoint/2010/main" val="25421792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16</a:t>
            </a:fld>
            <a:endParaRPr kumimoji="1" lang="ja-JP" altLang="en-US"/>
          </a:p>
        </p:txBody>
      </p:sp>
    </p:spTree>
    <p:extLst>
      <p:ext uri="{BB962C8B-B14F-4D97-AF65-F5344CB8AC3E}">
        <p14:creationId xmlns:p14="http://schemas.microsoft.com/office/powerpoint/2010/main" val="5267202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17</a:t>
            </a:fld>
            <a:endParaRPr kumimoji="1" lang="ja-JP" altLang="en-US"/>
          </a:p>
        </p:txBody>
      </p:sp>
    </p:spTree>
    <p:extLst>
      <p:ext uri="{BB962C8B-B14F-4D97-AF65-F5344CB8AC3E}">
        <p14:creationId xmlns:p14="http://schemas.microsoft.com/office/powerpoint/2010/main" val="17401297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18</a:t>
            </a:fld>
            <a:endParaRPr kumimoji="1" lang="ja-JP" altLang="en-US"/>
          </a:p>
        </p:txBody>
      </p:sp>
    </p:spTree>
    <p:extLst>
      <p:ext uri="{BB962C8B-B14F-4D97-AF65-F5344CB8AC3E}">
        <p14:creationId xmlns:p14="http://schemas.microsoft.com/office/powerpoint/2010/main" val="11138425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19</a:t>
            </a:fld>
            <a:endParaRPr kumimoji="1" lang="ja-JP" altLang="en-US"/>
          </a:p>
        </p:txBody>
      </p:sp>
    </p:spTree>
    <p:extLst>
      <p:ext uri="{BB962C8B-B14F-4D97-AF65-F5344CB8AC3E}">
        <p14:creationId xmlns:p14="http://schemas.microsoft.com/office/powerpoint/2010/main" val="507319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2</a:t>
            </a:fld>
            <a:endParaRPr kumimoji="1" lang="ja-JP" altLang="en-US"/>
          </a:p>
        </p:txBody>
      </p:sp>
    </p:spTree>
    <p:extLst>
      <p:ext uri="{BB962C8B-B14F-4D97-AF65-F5344CB8AC3E}">
        <p14:creationId xmlns:p14="http://schemas.microsoft.com/office/powerpoint/2010/main" val="32765719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20</a:t>
            </a:fld>
            <a:endParaRPr kumimoji="1" lang="ja-JP" altLang="en-US"/>
          </a:p>
        </p:txBody>
      </p:sp>
    </p:spTree>
    <p:extLst>
      <p:ext uri="{BB962C8B-B14F-4D97-AF65-F5344CB8AC3E}">
        <p14:creationId xmlns:p14="http://schemas.microsoft.com/office/powerpoint/2010/main" val="2284641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21</a:t>
            </a:fld>
            <a:endParaRPr kumimoji="1" lang="ja-JP" altLang="en-US"/>
          </a:p>
        </p:txBody>
      </p:sp>
    </p:spTree>
    <p:extLst>
      <p:ext uri="{BB962C8B-B14F-4D97-AF65-F5344CB8AC3E}">
        <p14:creationId xmlns:p14="http://schemas.microsoft.com/office/powerpoint/2010/main" val="13837476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22</a:t>
            </a:fld>
            <a:endParaRPr kumimoji="1" lang="ja-JP" altLang="en-US"/>
          </a:p>
        </p:txBody>
      </p:sp>
    </p:spTree>
    <p:extLst>
      <p:ext uri="{BB962C8B-B14F-4D97-AF65-F5344CB8AC3E}">
        <p14:creationId xmlns:p14="http://schemas.microsoft.com/office/powerpoint/2010/main" val="2107935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23</a:t>
            </a:fld>
            <a:endParaRPr kumimoji="1" lang="ja-JP" altLang="en-US"/>
          </a:p>
        </p:txBody>
      </p:sp>
    </p:spTree>
    <p:extLst>
      <p:ext uri="{BB962C8B-B14F-4D97-AF65-F5344CB8AC3E}">
        <p14:creationId xmlns:p14="http://schemas.microsoft.com/office/powerpoint/2010/main" val="18823304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24</a:t>
            </a:fld>
            <a:endParaRPr kumimoji="1" lang="ja-JP" altLang="en-US"/>
          </a:p>
        </p:txBody>
      </p:sp>
    </p:spTree>
    <p:extLst>
      <p:ext uri="{BB962C8B-B14F-4D97-AF65-F5344CB8AC3E}">
        <p14:creationId xmlns:p14="http://schemas.microsoft.com/office/powerpoint/2010/main" val="841358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3</a:t>
            </a:fld>
            <a:endParaRPr kumimoji="1" lang="ja-JP" altLang="en-US"/>
          </a:p>
        </p:txBody>
      </p:sp>
    </p:spTree>
    <p:extLst>
      <p:ext uri="{BB962C8B-B14F-4D97-AF65-F5344CB8AC3E}">
        <p14:creationId xmlns:p14="http://schemas.microsoft.com/office/powerpoint/2010/main" val="39133517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4</a:t>
            </a:fld>
            <a:endParaRPr kumimoji="1" lang="ja-JP" altLang="en-US"/>
          </a:p>
        </p:txBody>
      </p:sp>
    </p:spTree>
    <p:extLst>
      <p:ext uri="{BB962C8B-B14F-4D97-AF65-F5344CB8AC3E}">
        <p14:creationId xmlns:p14="http://schemas.microsoft.com/office/powerpoint/2010/main" val="1262065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5</a:t>
            </a:fld>
            <a:endParaRPr kumimoji="1" lang="ja-JP" altLang="en-US"/>
          </a:p>
        </p:txBody>
      </p:sp>
    </p:spTree>
    <p:extLst>
      <p:ext uri="{BB962C8B-B14F-4D97-AF65-F5344CB8AC3E}">
        <p14:creationId xmlns:p14="http://schemas.microsoft.com/office/powerpoint/2010/main" val="882555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6</a:t>
            </a:fld>
            <a:endParaRPr kumimoji="1" lang="ja-JP" altLang="en-US"/>
          </a:p>
        </p:txBody>
      </p:sp>
    </p:spTree>
    <p:extLst>
      <p:ext uri="{BB962C8B-B14F-4D97-AF65-F5344CB8AC3E}">
        <p14:creationId xmlns:p14="http://schemas.microsoft.com/office/powerpoint/2010/main" val="2160486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7</a:t>
            </a:fld>
            <a:endParaRPr kumimoji="1" lang="ja-JP" altLang="en-US"/>
          </a:p>
        </p:txBody>
      </p:sp>
    </p:spTree>
    <p:extLst>
      <p:ext uri="{BB962C8B-B14F-4D97-AF65-F5344CB8AC3E}">
        <p14:creationId xmlns:p14="http://schemas.microsoft.com/office/powerpoint/2010/main" val="38215392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8</a:t>
            </a:fld>
            <a:endParaRPr kumimoji="1" lang="ja-JP" altLang="en-US"/>
          </a:p>
        </p:txBody>
      </p:sp>
    </p:spTree>
    <p:extLst>
      <p:ext uri="{BB962C8B-B14F-4D97-AF65-F5344CB8AC3E}">
        <p14:creationId xmlns:p14="http://schemas.microsoft.com/office/powerpoint/2010/main" val="1547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D2ACC90-E5DA-43C8-8AC1-FDD333C24730}" type="slidenum">
              <a:rPr kumimoji="1" lang="ja-JP" altLang="en-US" smtClean="0"/>
              <a:pPr/>
              <a:t>9</a:t>
            </a:fld>
            <a:endParaRPr kumimoji="1" lang="ja-JP" altLang="en-US"/>
          </a:p>
        </p:txBody>
      </p:sp>
    </p:spTree>
    <p:extLst>
      <p:ext uri="{BB962C8B-B14F-4D97-AF65-F5344CB8AC3E}">
        <p14:creationId xmlns:p14="http://schemas.microsoft.com/office/powerpoint/2010/main" val="4195304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3" name="正方形/長方形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正方形/長方形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正方形/長方形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正方形/長方形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正方形/長方形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角丸四角形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角丸四角形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正方形/長方形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a:xfrm>
            <a:off x="6705600" y="4206240"/>
            <a:ext cx="960120" cy="457200"/>
          </a:xfrm>
        </p:spPr>
        <p:txBody>
          <a:bodyPr/>
          <a:lstStyle/>
          <a:p>
            <a:fld id="{D3C8CB7D-0C34-49AF-974F-18E67F80A497}" type="datetimeFigureOut">
              <a:rPr kumimoji="1" lang="ja-JP" altLang="en-US" smtClean="0"/>
              <a:pPr/>
              <a:t>2016/3/24</a:t>
            </a:fld>
            <a:endParaRPr kumimoji="1" lang="ja-JP" altLang="en-US"/>
          </a:p>
        </p:txBody>
      </p:sp>
      <p:sp>
        <p:nvSpPr>
          <p:cNvPr id="17" name="フッター プレースホルダ 16"/>
          <p:cNvSpPr>
            <a:spLocks noGrp="1"/>
          </p:cNvSpPr>
          <p:nvPr>
            <p:ph type="ftr" sz="quarter" idx="11"/>
          </p:nvPr>
        </p:nvSpPr>
        <p:spPr>
          <a:xfrm>
            <a:off x="5410200" y="4205288"/>
            <a:ext cx="1295400" cy="457200"/>
          </a:xfrm>
        </p:spPr>
        <p:txBody>
          <a:bodyPr/>
          <a:lstStyle/>
          <a:p>
            <a:endParaRPr kumimoji="1" lang="ja-JP" altLang="en-US"/>
          </a:p>
        </p:txBody>
      </p:sp>
      <p:sp>
        <p:nvSpPr>
          <p:cNvPr id="29" name="スライド番号プレースホルダ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0F1CFE9-469D-4D95-8F1B-2724BA8A54BB}"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D3C8CB7D-0C34-49AF-974F-18E67F80A497}" type="datetimeFigureOut">
              <a:rPr kumimoji="1" lang="ja-JP" altLang="en-US" smtClean="0"/>
              <a:pPr/>
              <a:t>2016/3/24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F1CFE9-469D-4D95-8F1B-2724BA8A54BB}"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81800" y="1143000"/>
            <a:ext cx="1905000" cy="5486400"/>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143000"/>
            <a:ext cx="6248400" cy="5486400"/>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D3C8CB7D-0C34-49AF-974F-18E67F80A497}" type="datetimeFigureOut">
              <a:rPr kumimoji="1" lang="ja-JP" altLang="en-US" smtClean="0"/>
              <a:pPr/>
              <a:t>2016/3/24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F1CFE9-469D-4D95-8F1B-2724BA8A54BB}"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D3C8CB7D-0C34-49AF-974F-18E67F80A497}" type="datetimeFigureOut">
              <a:rPr kumimoji="1" lang="ja-JP" altLang="en-US" smtClean="0"/>
              <a:pPr/>
              <a:t>2016/3/24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F1CFE9-469D-4D95-8F1B-2724BA8A54BB}"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D3C8CB7D-0C34-49AF-974F-18E67F80A497}" type="datetimeFigureOut">
              <a:rPr kumimoji="1" lang="ja-JP" altLang="en-US" smtClean="0"/>
              <a:pPr/>
              <a:t>2016/3/24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0F1CFE9-469D-4D95-8F1B-2724BA8A54BB}"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D3C8CB7D-0C34-49AF-974F-18E67F80A497}" type="datetimeFigureOut">
              <a:rPr kumimoji="1" lang="ja-JP" altLang="en-US" smtClean="0"/>
              <a:pPr/>
              <a:t>2016/3/24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0F1CFE9-469D-4D95-8F1B-2724BA8A54BB}"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81000" y="1143000"/>
            <a:ext cx="8382000" cy="1069848"/>
          </a:xfrm>
        </p:spPr>
        <p:txBody>
          <a:bodyPr anchor="ctr"/>
          <a:lstStyle>
            <a:lvl1pPr>
              <a:defRPr sz="4000" b="0" i="0" cap="none"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6" name="日付プレースホルダ 25"/>
          <p:cNvSpPr>
            <a:spLocks noGrp="1"/>
          </p:cNvSpPr>
          <p:nvPr>
            <p:ph type="dt" sz="half" idx="10"/>
          </p:nvPr>
        </p:nvSpPr>
        <p:spPr/>
        <p:txBody>
          <a:bodyPr rtlCol="0"/>
          <a:lstStyle/>
          <a:p>
            <a:fld id="{D3C8CB7D-0C34-49AF-974F-18E67F80A497}" type="datetimeFigureOut">
              <a:rPr kumimoji="1" lang="ja-JP" altLang="en-US" smtClean="0"/>
              <a:pPr/>
              <a:t>2016/3/24</a:t>
            </a:fld>
            <a:endParaRPr kumimoji="1" lang="ja-JP" altLang="en-US"/>
          </a:p>
        </p:txBody>
      </p:sp>
      <p:sp>
        <p:nvSpPr>
          <p:cNvPr id="27" name="スライド番号プレースホルダ 26"/>
          <p:cNvSpPr>
            <a:spLocks noGrp="1"/>
          </p:cNvSpPr>
          <p:nvPr>
            <p:ph type="sldNum" sz="quarter" idx="11"/>
          </p:nvPr>
        </p:nvSpPr>
        <p:spPr/>
        <p:txBody>
          <a:bodyPr rtlCol="0"/>
          <a:lstStyle/>
          <a:p>
            <a:fld id="{D0F1CFE9-469D-4D95-8F1B-2724BA8A54BB}" type="slidenum">
              <a:rPr kumimoji="1" lang="ja-JP" altLang="en-US" smtClean="0"/>
              <a:pPr/>
              <a:t>‹#›</a:t>
            </a:fld>
            <a:endParaRPr kumimoji="1" lang="ja-JP" altLang="en-US"/>
          </a:p>
        </p:txBody>
      </p:sp>
      <p:sp>
        <p:nvSpPr>
          <p:cNvPr id="28" name="フッター プレースホルダ 2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a:xfrm>
            <a:off x="6583680" y="612648"/>
            <a:ext cx="957264" cy="457200"/>
          </a:xfrm>
        </p:spPr>
        <p:txBody>
          <a:bodyPr/>
          <a:lstStyle/>
          <a:p>
            <a:fld id="{D3C8CB7D-0C34-49AF-974F-18E67F80A497}" type="datetimeFigureOut">
              <a:rPr kumimoji="1" lang="ja-JP" altLang="en-US" smtClean="0"/>
              <a:pPr/>
              <a:t>2016/3/24</a:t>
            </a:fld>
            <a:endParaRPr kumimoji="1" lang="ja-JP" altLang="en-US"/>
          </a:p>
        </p:txBody>
      </p:sp>
      <p:sp>
        <p:nvSpPr>
          <p:cNvPr id="4" name="フッター プレースホルダ 3"/>
          <p:cNvSpPr>
            <a:spLocks noGrp="1"/>
          </p:cNvSpPr>
          <p:nvPr>
            <p:ph type="ftr" sz="quarter" idx="11"/>
          </p:nvPr>
        </p:nvSpPr>
        <p:spPr>
          <a:xfrm>
            <a:off x="5257800" y="612648"/>
            <a:ext cx="1325880" cy="457200"/>
          </a:xfrm>
        </p:spPr>
        <p:txBody>
          <a:bodyPr/>
          <a:lstStyle/>
          <a:p>
            <a:endParaRPr kumimoji="1" lang="ja-JP" altLang="en-US"/>
          </a:p>
        </p:txBody>
      </p:sp>
      <p:sp>
        <p:nvSpPr>
          <p:cNvPr id="5" name="スライド番号プレースホルダ 4"/>
          <p:cNvSpPr>
            <a:spLocks noGrp="1"/>
          </p:cNvSpPr>
          <p:nvPr>
            <p:ph type="sldNum" sz="quarter" idx="12"/>
          </p:nvPr>
        </p:nvSpPr>
        <p:spPr>
          <a:xfrm>
            <a:off x="8174736" y="2272"/>
            <a:ext cx="762000" cy="365760"/>
          </a:xfrm>
        </p:spPr>
        <p:txBody>
          <a:bodyPr/>
          <a:lstStyle/>
          <a:p>
            <a:fld id="{D0F1CFE9-469D-4D95-8F1B-2724BA8A54BB}"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3C8CB7D-0C34-49AF-974F-18E67F80A497}" type="datetimeFigureOut">
              <a:rPr kumimoji="1" lang="ja-JP" altLang="en-US" smtClean="0"/>
              <a:pPr/>
              <a:t>2016/3/24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0F1CFE9-469D-4D95-8F1B-2724BA8A54BB}"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53496" y="1101970"/>
            <a:ext cx="3383280" cy="877824"/>
          </a:xfrm>
        </p:spPr>
        <p:txBody>
          <a:bodyPr anchor="b"/>
          <a:lstStyle>
            <a:lvl1pPr algn="l">
              <a:buNone/>
              <a:defRPr sz="1800" b="1"/>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D3C8CB7D-0C34-49AF-974F-18E67F80A497}" type="datetimeFigureOut">
              <a:rPr kumimoji="1" lang="ja-JP" altLang="en-US" smtClean="0"/>
              <a:pPr/>
              <a:t>2016/3/24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0F1CFE9-469D-4D95-8F1B-2724BA8A54BB}"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D3C8CB7D-0C34-49AF-974F-18E67F80A497}" type="datetimeFigureOut">
              <a:rPr kumimoji="1" lang="ja-JP" altLang="en-US" smtClean="0"/>
              <a:pPr/>
              <a:t>2016/3/24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0F1CFE9-469D-4D95-8F1B-2724BA8A54BB}"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正方形/長方形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正方形/長方形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正方形/長方形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正方形/長方形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角丸四角形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角丸四角形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正方形/長方形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正方形/長方形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正方形/長方形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正方形/長方形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正方形/長方形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正方形/長方形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タイトル プレースホルダ 21"/>
          <p:cNvSpPr>
            <a:spLocks noGrp="1"/>
          </p:cNvSpPr>
          <p:nvPr>
            <p:ph type="title"/>
          </p:nvPr>
        </p:nvSpPr>
        <p:spPr>
          <a:xfrm>
            <a:off x="457200" y="1143000"/>
            <a:ext cx="8229600" cy="1066800"/>
          </a:xfrm>
          <a:prstGeom prst="rect">
            <a:avLst/>
          </a:prstGeom>
        </p:spPr>
        <p:txBody>
          <a:bodyPr vert="horz" anchor="ctr">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3C8CB7D-0C34-49AF-974F-18E67F80A497}" type="datetimeFigureOut">
              <a:rPr kumimoji="1" lang="ja-JP" altLang="en-US" smtClean="0"/>
              <a:pPr/>
              <a:t>2016/3/24</a:t>
            </a:fld>
            <a:endParaRPr kumimoji="1" lang="ja-JP" altLang="en-US"/>
          </a:p>
        </p:txBody>
      </p:sp>
      <p:sp>
        <p:nvSpPr>
          <p:cNvPr id="3" name="フッター プレースホルダ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kumimoji="1" lang="ja-JP" altLang="en-US"/>
          </a:p>
        </p:txBody>
      </p:sp>
      <p:sp>
        <p:nvSpPr>
          <p:cNvPr id="23" name="スライド番号プレースホルダ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0F1CFE9-469D-4D95-8F1B-2724BA8A54BB}"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1"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1"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1"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1"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1"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1"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1"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1"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1"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1" sz="1400" kern="1200" baseline="0">
          <a:solidFill>
            <a:schemeClr val="accent3"/>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globalgoals.org/ja/"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6.wmf"/><Relationship Id="rId18" Type="http://schemas.openxmlformats.org/officeDocument/2006/relationships/oleObject" Target="../embeddings/oleObject8.bin"/><Relationship Id="rId3" Type="http://schemas.openxmlformats.org/officeDocument/2006/relationships/notesSlide" Target="../notesSlides/notesSlide22.xml"/><Relationship Id="rId21" Type="http://schemas.openxmlformats.org/officeDocument/2006/relationships/oleObject" Target="../embeddings/oleObject10.bin"/><Relationship Id="rId7" Type="http://schemas.openxmlformats.org/officeDocument/2006/relationships/image" Target="../media/image3.wmf"/><Relationship Id="rId12" Type="http://schemas.openxmlformats.org/officeDocument/2006/relationships/oleObject" Target="../embeddings/oleObject5.bin"/><Relationship Id="rId17" Type="http://schemas.openxmlformats.org/officeDocument/2006/relationships/image" Target="../media/image8.wmf"/><Relationship Id="rId25" Type="http://schemas.openxmlformats.org/officeDocument/2006/relationships/image" Target="../media/image11.wmf"/><Relationship Id="rId2" Type="http://schemas.openxmlformats.org/officeDocument/2006/relationships/slideLayout" Target="../slideLayouts/slideLayout2.xml"/><Relationship Id="rId16" Type="http://schemas.openxmlformats.org/officeDocument/2006/relationships/oleObject" Target="../embeddings/oleObject7.bin"/><Relationship Id="rId20" Type="http://schemas.openxmlformats.org/officeDocument/2006/relationships/image" Target="../media/image9.wmf"/><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24" Type="http://schemas.openxmlformats.org/officeDocument/2006/relationships/oleObject" Target="../embeddings/oleObject12.bin"/><Relationship Id="rId5" Type="http://schemas.openxmlformats.org/officeDocument/2006/relationships/image" Target="../media/image2.wmf"/><Relationship Id="rId15" Type="http://schemas.openxmlformats.org/officeDocument/2006/relationships/image" Target="../media/image7.wmf"/><Relationship Id="rId23" Type="http://schemas.openxmlformats.org/officeDocument/2006/relationships/image" Target="../media/image10.wmf"/><Relationship Id="rId10" Type="http://schemas.openxmlformats.org/officeDocument/2006/relationships/oleObject" Target="../embeddings/oleObject4.bin"/><Relationship Id="rId19" Type="http://schemas.openxmlformats.org/officeDocument/2006/relationships/oleObject" Target="../embeddings/oleObject9.bin"/><Relationship Id="rId4" Type="http://schemas.openxmlformats.org/officeDocument/2006/relationships/oleObject" Target="../embeddings/oleObject1.bin"/><Relationship Id="rId9" Type="http://schemas.openxmlformats.org/officeDocument/2006/relationships/image" Target="../media/image4.wmf"/><Relationship Id="rId14" Type="http://schemas.openxmlformats.org/officeDocument/2006/relationships/oleObject" Target="../embeddings/oleObject6.bin"/><Relationship Id="rId22" Type="http://schemas.openxmlformats.org/officeDocument/2006/relationships/oleObject" Target="../embeddings/oleObject11.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15.bin"/><Relationship Id="rId13" Type="http://schemas.openxmlformats.org/officeDocument/2006/relationships/image" Target="../media/image15.wmf"/><Relationship Id="rId18" Type="http://schemas.openxmlformats.org/officeDocument/2006/relationships/oleObject" Target="../embeddings/oleObject20.bin"/><Relationship Id="rId26" Type="http://schemas.openxmlformats.org/officeDocument/2006/relationships/oleObject" Target="../embeddings/oleObject24.bin"/><Relationship Id="rId39" Type="http://schemas.openxmlformats.org/officeDocument/2006/relationships/oleObject" Target="../embeddings/oleObject32.bin"/><Relationship Id="rId3" Type="http://schemas.openxmlformats.org/officeDocument/2006/relationships/notesSlide" Target="../notesSlides/notesSlide23.xml"/><Relationship Id="rId21" Type="http://schemas.openxmlformats.org/officeDocument/2006/relationships/image" Target="../media/image17.wmf"/><Relationship Id="rId34" Type="http://schemas.openxmlformats.org/officeDocument/2006/relationships/oleObject" Target="../embeddings/oleObject29.bin"/><Relationship Id="rId7" Type="http://schemas.openxmlformats.org/officeDocument/2006/relationships/image" Target="../media/image13.wmf"/><Relationship Id="rId12" Type="http://schemas.openxmlformats.org/officeDocument/2006/relationships/oleObject" Target="../embeddings/oleObject17.bin"/><Relationship Id="rId17" Type="http://schemas.openxmlformats.org/officeDocument/2006/relationships/image" Target="../media/image16.wmf"/><Relationship Id="rId25" Type="http://schemas.openxmlformats.org/officeDocument/2006/relationships/image" Target="../media/image6.wmf"/><Relationship Id="rId33" Type="http://schemas.openxmlformats.org/officeDocument/2006/relationships/oleObject" Target="../embeddings/oleObject28.bin"/><Relationship Id="rId38" Type="http://schemas.openxmlformats.org/officeDocument/2006/relationships/image" Target="../media/image9.wmf"/><Relationship Id="rId2" Type="http://schemas.openxmlformats.org/officeDocument/2006/relationships/slideLayout" Target="../slideLayouts/slideLayout2.xml"/><Relationship Id="rId16" Type="http://schemas.openxmlformats.org/officeDocument/2006/relationships/oleObject" Target="../embeddings/oleObject19.bin"/><Relationship Id="rId20" Type="http://schemas.openxmlformats.org/officeDocument/2006/relationships/oleObject" Target="../embeddings/oleObject21.bin"/><Relationship Id="rId29" Type="http://schemas.openxmlformats.org/officeDocument/2006/relationships/oleObject" Target="../embeddings/oleObject26.bin"/><Relationship Id="rId1" Type="http://schemas.openxmlformats.org/officeDocument/2006/relationships/vmlDrawing" Target="../drawings/vmlDrawing2.vml"/><Relationship Id="rId6" Type="http://schemas.openxmlformats.org/officeDocument/2006/relationships/oleObject" Target="../embeddings/oleObject14.bin"/><Relationship Id="rId11" Type="http://schemas.openxmlformats.org/officeDocument/2006/relationships/image" Target="../media/image14.wmf"/><Relationship Id="rId24" Type="http://schemas.openxmlformats.org/officeDocument/2006/relationships/oleObject" Target="../embeddings/oleObject23.bin"/><Relationship Id="rId32" Type="http://schemas.openxmlformats.org/officeDocument/2006/relationships/image" Target="../media/image8.wmf"/><Relationship Id="rId37" Type="http://schemas.openxmlformats.org/officeDocument/2006/relationships/oleObject" Target="../embeddings/oleObject31.bin"/><Relationship Id="rId5" Type="http://schemas.openxmlformats.org/officeDocument/2006/relationships/image" Target="../media/image12.wmf"/><Relationship Id="rId15" Type="http://schemas.openxmlformats.org/officeDocument/2006/relationships/image" Target="../media/image3.wmf"/><Relationship Id="rId23" Type="http://schemas.openxmlformats.org/officeDocument/2006/relationships/image" Target="../media/image5.wmf"/><Relationship Id="rId28" Type="http://schemas.openxmlformats.org/officeDocument/2006/relationships/oleObject" Target="../embeddings/oleObject25.bin"/><Relationship Id="rId36" Type="http://schemas.openxmlformats.org/officeDocument/2006/relationships/oleObject" Target="../embeddings/oleObject30.bin"/><Relationship Id="rId10" Type="http://schemas.openxmlformats.org/officeDocument/2006/relationships/oleObject" Target="../embeddings/oleObject16.bin"/><Relationship Id="rId19" Type="http://schemas.openxmlformats.org/officeDocument/2006/relationships/image" Target="../media/image4.wmf"/><Relationship Id="rId31" Type="http://schemas.openxmlformats.org/officeDocument/2006/relationships/oleObject" Target="../embeddings/oleObject27.bin"/><Relationship Id="rId4" Type="http://schemas.openxmlformats.org/officeDocument/2006/relationships/oleObject" Target="../embeddings/oleObject13.bin"/><Relationship Id="rId9" Type="http://schemas.openxmlformats.org/officeDocument/2006/relationships/image" Target="../media/image2.wmf"/><Relationship Id="rId14" Type="http://schemas.openxmlformats.org/officeDocument/2006/relationships/oleObject" Target="../embeddings/oleObject18.bin"/><Relationship Id="rId22" Type="http://schemas.openxmlformats.org/officeDocument/2006/relationships/oleObject" Target="../embeddings/oleObject22.bin"/><Relationship Id="rId27" Type="http://schemas.openxmlformats.org/officeDocument/2006/relationships/image" Target="../media/image18.wmf"/><Relationship Id="rId30" Type="http://schemas.openxmlformats.org/officeDocument/2006/relationships/image" Target="../media/image7.wmf"/><Relationship Id="rId35" Type="http://schemas.openxmlformats.org/officeDocument/2006/relationships/image" Target="../media/image19.wmf"/></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60648"/>
            <a:ext cx="9144000" cy="3339803"/>
          </a:xfrm>
        </p:spPr>
        <p:txBody>
          <a:bodyPr>
            <a:noAutofit/>
          </a:bodyPr>
          <a:lstStyle/>
          <a:p>
            <a:pPr algn="l"/>
            <a:r>
              <a:rPr lang="en-US" altLang="ja-JP" sz="3600" dirty="0" smtClean="0"/>
              <a:t>STAT</a:t>
            </a:r>
            <a:r>
              <a:rPr lang="ja-JP" altLang="en-US" sz="3600" dirty="0" smtClean="0"/>
              <a:t> </a:t>
            </a:r>
            <a:r>
              <a:rPr lang="en-US" altLang="ja-JP" sz="3600" dirty="0" smtClean="0"/>
              <a:t>DASH</a:t>
            </a:r>
            <a:r>
              <a:rPr lang="ja-JP" altLang="en-US" sz="3600" dirty="0" smtClean="0"/>
              <a:t> グランプリ</a:t>
            </a:r>
            <a:r>
              <a:rPr lang="en-US" altLang="ja-JP" sz="3600" dirty="0" smtClean="0"/>
              <a:t>2016</a:t>
            </a:r>
            <a:br>
              <a:rPr lang="en-US" altLang="ja-JP" sz="3600" dirty="0" smtClean="0"/>
            </a:br>
            <a:r>
              <a:rPr lang="en-US" altLang="ja-JP" sz="3600" dirty="0" smtClean="0"/>
              <a:t/>
            </a:r>
            <a:br>
              <a:rPr lang="en-US" altLang="ja-JP" sz="3600" dirty="0" smtClean="0"/>
            </a:br>
            <a:r>
              <a:rPr lang="ja-JP" altLang="ja-JP" sz="3600" dirty="0" smtClean="0"/>
              <a:t>地方</a:t>
            </a:r>
            <a:r>
              <a:rPr lang="ja-JP" altLang="ja-JP" sz="3600" dirty="0"/>
              <a:t>自治体の総合的パフォーマンス分析</a:t>
            </a:r>
            <a:r>
              <a:rPr lang="ja-JP" altLang="ja-JP" sz="3600" dirty="0" smtClean="0"/>
              <a:t>と</a:t>
            </a:r>
            <a:r>
              <a:rPr lang="en-US" altLang="ja-JP" sz="3600" dirty="0" smtClean="0"/>
              <a:t/>
            </a:r>
            <a:br>
              <a:rPr lang="en-US" altLang="ja-JP" sz="3600" dirty="0" smtClean="0"/>
            </a:br>
            <a:r>
              <a:rPr lang="ja-JP" altLang="ja-JP" sz="3600" dirty="0" smtClean="0"/>
              <a:t>改善</a:t>
            </a:r>
            <a:r>
              <a:rPr lang="ja-JP" altLang="ja-JP" sz="3600" dirty="0"/>
              <a:t>目標を算出するアプリケーション</a:t>
            </a:r>
            <a:r>
              <a:rPr lang="ja-JP" altLang="ja-JP" sz="3600" dirty="0" smtClean="0"/>
              <a:t>の</a:t>
            </a:r>
            <a:r>
              <a:rPr lang="en-US" altLang="ja-JP" sz="3600" dirty="0" smtClean="0"/>
              <a:t/>
            </a:r>
            <a:br>
              <a:rPr lang="en-US" altLang="ja-JP" sz="3600" dirty="0" smtClean="0"/>
            </a:br>
            <a:r>
              <a:rPr lang="ja-JP" altLang="ja-JP" sz="3600" dirty="0" smtClean="0"/>
              <a:t>コンセプト</a:t>
            </a:r>
            <a:r>
              <a:rPr lang="ja-JP" altLang="ja-JP" sz="3600" dirty="0"/>
              <a:t>に</a:t>
            </a:r>
            <a:r>
              <a:rPr lang="ja-JP" altLang="ja-JP" sz="3600" dirty="0" smtClean="0"/>
              <a:t>ついて</a:t>
            </a:r>
            <a:r>
              <a:rPr lang="en-US" altLang="ja-JP" sz="3600" dirty="0" smtClean="0"/>
              <a:t/>
            </a:r>
            <a:br>
              <a:rPr lang="en-US" altLang="ja-JP" sz="3600" dirty="0" smtClean="0"/>
            </a:br>
            <a:endParaRPr kumimoji="1" lang="ja-JP" altLang="en-US" sz="2400" dirty="0"/>
          </a:p>
        </p:txBody>
      </p:sp>
      <p:sp>
        <p:nvSpPr>
          <p:cNvPr id="3" name="サブタイトル 2"/>
          <p:cNvSpPr>
            <a:spLocks noGrp="1"/>
          </p:cNvSpPr>
          <p:nvPr>
            <p:ph type="subTitle" idx="1"/>
          </p:nvPr>
        </p:nvSpPr>
        <p:spPr>
          <a:xfrm>
            <a:off x="228600" y="5661248"/>
            <a:ext cx="8686800" cy="744488"/>
          </a:xfrm>
        </p:spPr>
        <p:txBody>
          <a:bodyPr>
            <a:normAutofit fontScale="92500" lnSpcReduction="10000"/>
          </a:bodyPr>
          <a:lstStyle/>
          <a:p>
            <a:pPr algn="r"/>
            <a:r>
              <a:rPr lang="en-US" altLang="ja-JP" dirty="0" smtClean="0">
                <a:latin typeface="+mj-ea"/>
                <a:ea typeface="+mj-ea"/>
              </a:rPr>
              <a:t>2016</a:t>
            </a:r>
            <a:r>
              <a:rPr lang="ja-JP" altLang="en-US" dirty="0" smtClean="0">
                <a:latin typeface="+mj-ea"/>
                <a:ea typeface="+mj-ea"/>
              </a:rPr>
              <a:t>年</a:t>
            </a:r>
            <a:r>
              <a:rPr lang="en-US" altLang="ja-JP" dirty="0" smtClean="0">
                <a:latin typeface="+mj-ea"/>
                <a:ea typeface="+mj-ea"/>
              </a:rPr>
              <a:t>3</a:t>
            </a:r>
            <a:r>
              <a:rPr lang="ja-JP" altLang="en-US" dirty="0" smtClean="0">
                <a:latin typeface="+mj-ea"/>
                <a:ea typeface="+mj-ea"/>
              </a:rPr>
              <a:t>月</a:t>
            </a:r>
            <a:r>
              <a:rPr lang="en-US" altLang="ja-JP" dirty="0" smtClean="0">
                <a:latin typeface="+mj-ea"/>
                <a:ea typeface="+mj-ea"/>
              </a:rPr>
              <a:t>5</a:t>
            </a:r>
            <a:r>
              <a:rPr lang="ja-JP" altLang="en-US" dirty="0" smtClean="0">
                <a:latin typeface="+mj-ea"/>
                <a:ea typeface="+mj-ea"/>
              </a:rPr>
              <a:t>日</a:t>
            </a:r>
            <a:endParaRPr lang="en-US" altLang="ja-JP" dirty="0" smtClean="0">
              <a:latin typeface="+mj-ea"/>
              <a:ea typeface="+mj-ea"/>
            </a:endParaRPr>
          </a:p>
          <a:p>
            <a:pPr algn="r"/>
            <a:r>
              <a:rPr lang="ja-JP" altLang="en-US" dirty="0">
                <a:latin typeface="+mj-ea"/>
                <a:ea typeface="+mj-ea"/>
              </a:rPr>
              <a:t>中島卓也</a:t>
            </a:r>
            <a:endParaRPr lang="en-US" altLang="ja-JP" dirty="0" smtClean="0">
              <a:latin typeface="+mj-ea"/>
              <a:ea typeface="+mj-ea"/>
            </a:endParaRPr>
          </a:p>
        </p:txBody>
      </p:sp>
      <p:sp>
        <p:nvSpPr>
          <p:cNvPr id="4" name="サブタイトル 2"/>
          <p:cNvSpPr txBox="1">
            <a:spLocks/>
          </p:cNvSpPr>
          <p:nvPr/>
        </p:nvSpPr>
        <p:spPr>
          <a:xfrm>
            <a:off x="403920" y="4052338"/>
            <a:ext cx="8686800" cy="1752600"/>
          </a:xfrm>
          <a:prstGeom prst="rect">
            <a:avLst/>
          </a:prstGeom>
        </p:spPr>
        <p:txBody>
          <a:bodyPr vert="horz">
            <a:normAutofit/>
          </a:bodyPr>
          <a:lstStyle>
            <a:lvl1pPr marL="64008" indent="0" algn="l" rtl="0" eaLnBrk="1" latinLnBrk="0" hangingPunct="1">
              <a:spcBef>
                <a:spcPts val="300"/>
              </a:spcBef>
              <a:buClr>
                <a:schemeClr val="accent3"/>
              </a:buClr>
              <a:buFont typeface="Georgia"/>
              <a:buNone/>
              <a:defRPr kumimoji="1" sz="2400" kern="1200">
                <a:solidFill>
                  <a:schemeClr val="tx2"/>
                </a:solidFill>
                <a:latin typeface="+mn-lt"/>
                <a:ea typeface="+mn-ea"/>
                <a:cs typeface="+mn-cs"/>
              </a:defRPr>
            </a:lvl1pPr>
            <a:lvl2pPr marL="457200" indent="0" algn="ctr" rtl="0" eaLnBrk="1" latinLnBrk="0" hangingPunct="1">
              <a:spcBef>
                <a:spcPts val="300"/>
              </a:spcBef>
              <a:buClr>
                <a:schemeClr val="accent2"/>
              </a:buClr>
              <a:buFont typeface="Georgia"/>
              <a:buNone/>
              <a:defRPr kumimoji="1" sz="2600" kern="1200">
                <a:solidFill>
                  <a:schemeClr val="accent2"/>
                </a:solidFill>
                <a:latin typeface="+mn-lt"/>
                <a:ea typeface="+mn-ea"/>
                <a:cs typeface="+mn-cs"/>
              </a:defRPr>
            </a:lvl2pPr>
            <a:lvl3pPr marL="914400" indent="0" algn="ctr" rtl="0" eaLnBrk="1" latinLnBrk="0" hangingPunct="1">
              <a:spcBef>
                <a:spcPts val="300"/>
              </a:spcBef>
              <a:buClr>
                <a:schemeClr val="accent1"/>
              </a:buClr>
              <a:buFont typeface="Wingdings 2"/>
              <a:buNone/>
              <a:defRPr kumimoji="1" sz="2400" kern="1200">
                <a:solidFill>
                  <a:schemeClr val="accent1"/>
                </a:solidFill>
                <a:latin typeface="+mn-lt"/>
                <a:ea typeface="+mn-ea"/>
                <a:cs typeface="+mn-cs"/>
              </a:defRPr>
            </a:lvl3pPr>
            <a:lvl4pPr marL="1371600" indent="0" algn="ctr" rtl="0" eaLnBrk="1" latinLnBrk="0" hangingPunct="1">
              <a:spcBef>
                <a:spcPts val="300"/>
              </a:spcBef>
              <a:buClr>
                <a:schemeClr val="accent1"/>
              </a:buClr>
              <a:buFont typeface="Wingdings 2"/>
              <a:buNone/>
              <a:defRPr kumimoji="1" sz="2200" kern="1200">
                <a:solidFill>
                  <a:schemeClr val="accent1"/>
                </a:solidFill>
                <a:latin typeface="+mn-lt"/>
                <a:ea typeface="+mn-ea"/>
                <a:cs typeface="+mn-cs"/>
              </a:defRPr>
            </a:lvl4pPr>
            <a:lvl5pPr marL="1828800" indent="0" algn="ctr" rtl="0" eaLnBrk="1" latinLnBrk="0" hangingPunct="1">
              <a:spcBef>
                <a:spcPts val="300"/>
              </a:spcBef>
              <a:buClr>
                <a:schemeClr val="accent3"/>
              </a:buClr>
              <a:buFont typeface="Georgia"/>
              <a:buNone/>
              <a:defRPr kumimoji="1" sz="2000" kern="1200">
                <a:solidFill>
                  <a:schemeClr val="accent3"/>
                </a:solidFill>
                <a:latin typeface="+mn-lt"/>
                <a:ea typeface="+mn-ea"/>
                <a:cs typeface="+mn-cs"/>
              </a:defRPr>
            </a:lvl5pPr>
            <a:lvl6pPr marL="2286000" indent="0" algn="ctr" rtl="0" eaLnBrk="1" latinLnBrk="0" hangingPunct="1">
              <a:spcBef>
                <a:spcPts val="300"/>
              </a:spcBef>
              <a:buClr>
                <a:schemeClr val="accent3"/>
              </a:buClr>
              <a:buFont typeface="Georgia"/>
              <a:buNone/>
              <a:defRPr kumimoji="1" sz="1800" kern="1200">
                <a:solidFill>
                  <a:schemeClr val="accent3"/>
                </a:solidFill>
                <a:latin typeface="+mn-lt"/>
                <a:ea typeface="+mn-ea"/>
                <a:cs typeface="+mn-cs"/>
              </a:defRPr>
            </a:lvl6pPr>
            <a:lvl7pPr marL="2743200" indent="0" algn="ctr" rtl="0" eaLnBrk="1" latinLnBrk="0" hangingPunct="1">
              <a:spcBef>
                <a:spcPts val="300"/>
              </a:spcBef>
              <a:buClr>
                <a:schemeClr val="accent3"/>
              </a:buClr>
              <a:buFont typeface="Georgia"/>
              <a:buNone/>
              <a:defRPr kumimoji="1" sz="1600" kern="1200">
                <a:solidFill>
                  <a:schemeClr val="accent3"/>
                </a:solidFill>
                <a:latin typeface="+mn-lt"/>
                <a:ea typeface="+mn-ea"/>
                <a:cs typeface="+mn-cs"/>
              </a:defRPr>
            </a:lvl7pPr>
            <a:lvl8pPr marL="3200400" indent="0" algn="ctr" rtl="0" eaLnBrk="1" latinLnBrk="0" hangingPunct="1">
              <a:spcBef>
                <a:spcPts val="300"/>
              </a:spcBef>
              <a:buClr>
                <a:schemeClr val="accent3"/>
              </a:buClr>
              <a:buFont typeface="Georgia"/>
              <a:buNone/>
              <a:defRPr kumimoji="1" sz="1500" kern="1200">
                <a:solidFill>
                  <a:schemeClr val="accent3"/>
                </a:solidFill>
                <a:latin typeface="+mn-lt"/>
                <a:ea typeface="+mn-ea"/>
                <a:cs typeface="+mn-cs"/>
              </a:defRPr>
            </a:lvl8pPr>
            <a:lvl9pPr marL="3657600" indent="0" algn="ctr" rtl="0" eaLnBrk="1" latinLnBrk="0" hangingPunct="1">
              <a:spcBef>
                <a:spcPts val="300"/>
              </a:spcBef>
              <a:buClr>
                <a:schemeClr val="accent3"/>
              </a:buClr>
              <a:buFont typeface="Georgia"/>
              <a:buNone/>
              <a:defRPr kumimoji="1" sz="1400" kern="1200" baseline="0">
                <a:solidFill>
                  <a:schemeClr val="accent3"/>
                </a:solidFill>
                <a:latin typeface="+mn-lt"/>
                <a:ea typeface="+mn-ea"/>
                <a:cs typeface="+mn-cs"/>
              </a:defRPr>
            </a:lvl9pPr>
          </a:lstStyle>
          <a:p>
            <a:r>
              <a:rPr lang="zh-TW" altLang="en-US" dirty="0" smtClean="0">
                <a:latin typeface="HGｺﾞｼｯｸM" pitchFamily="49" charset="-128"/>
                <a:ea typeface="HGｺﾞｼｯｸM" pitchFamily="49" charset="-128"/>
              </a:rPr>
              <a:t>国連開発目標</a:t>
            </a:r>
            <a:r>
              <a:rPr lang="ja-JP" altLang="en-US" dirty="0" smtClean="0">
                <a:latin typeface="HGｺﾞｼｯｸM" pitchFamily="49" charset="-128"/>
                <a:ea typeface="HGｺﾞｼｯｸM" pitchFamily="49" charset="-128"/>
              </a:rPr>
              <a:t>「</a:t>
            </a:r>
            <a:r>
              <a:rPr lang="en-US" altLang="ja-JP" dirty="0" smtClean="0">
                <a:latin typeface="HGｺﾞｼｯｸM" pitchFamily="49" charset="-128"/>
                <a:ea typeface="HGｺﾞｼｯｸM" pitchFamily="49" charset="-128"/>
              </a:rPr>
              <a:t>SDGs(</a:t>
            </a:r>
            <a:r>
              <a:rPr lang="ja-JP" altLang="en-US" dirty="0" smtClean="0">
                <a:latin typeface="HGｺﾞｼｯｸM" pitchFamily="49" charset="-128"/>
                <a:ea typeface="HGｺﾞｼｯｸM" pitchFamily="49" charset="-128"/>
              </a:rPr>
              <a:t>持続可能な開発目標</a:t>
            </a:r>
            <a:r>
              <a:rPr lang="en-US" altLang="ja-JP" dirty="0" smtClean="0">
                <a:latin typeface="HGｺﾞｼｯｸM" pitchFamily="49" charset="-128"/>
                <a:ea typeface="HGｺﾞｼｯｸM" pitchFamily="49" charset="-128"/>
              </a:rPr>
              <a:t>)</a:t>
            </a:r>
            <a:r>
              <a:rPr lang="ja-JP" altLang="en-US" dirty="0" smtClean="0">
                <a:latin typeface="HGｺﾞｼｯｸM" pitchFamily="49" charset="-128"/>
                <a:ea typeface="HGｺﾞｼｯｸM" pitchFamily="49" charset="-128"/>
              </a:rPr>
              <a:t>」が掲げる</a:t>
            </a:r>
            <a:endParaRPr lang="en-US" altLang="ja-JP" dirty="0" smtClean="0">
              <a:latin typeface="HGｺﾞｼｯｸM" pitchFamily="49" charset="-128"/>
              <a:ea typeface="HGｺﾞｼｯｸM" pitchFamily="49" charset="-128"/>
            </a:endParaRPr>
          </a:p>
          <a:p>
            <a:r>
              <a:rPr lang="en-US" altLang="ja-JP" dirty="0" smtClean="0">
                <a:latin typeface="HGｺﾞｼｯｸM" pitchFamily="49" charset="-128"/>
                <a:ea typeface="HGｺﾞｼｯｸM" pitchFamily="49" charset="-128"/>
              </a:rPr>
              <a:t>17</a:t>
            </a:r>
            <a:r>
              <a:rPr lang="ja-JP" altLang="en-US" dirty="0" smtClean="0">
                <a:latin typeface="HGｺﾞｼｯｸM" pitchFamily="49" charset="-128"/>
                <a:ea typeface="HGｺﾞｼｯｸM" pitchFamily="49" charset="-128"/>
              </a:rPr>
              <a:t>の解決課題を参考</a:t>
            </a:r>
            <a:endParaRPr lang="en-US" altLang="ja-JP" dirty="0" smtClean="0">
              <a:latin typeface="HGｺﾞｼｯｸM" pitchFamily="49" charset="-128"/>
              <a:ea typeface="HGｺﾞｼｯｸM" pitchFamily="49"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lang="ja-JP" altLang="en-US" dirty="0"/>
              <a:t>４</a:t>
            </a:r>
            <a:r>
              <a:rPr kumimoji="1" lang="ja-JP" altLang="en-US" dirty="0" smtClean="0"/>
              <a:t>．分析に用いたデータ</a:t>
            </a:r>
            <a:endParaRPr kumimoji="1" lang="ja-JP" altLang="en-US" dirty="0"/>
          </a:p>
        </p:txBody>
      </p:sp>
      <p:sp>
        <p:nvSpPr>
          <p:cNvPr id="5" name="コンテンツ プレースホルダ 2"/>
          <p:cNvSpPr txBox="1">
            <a:spLocks/>
          </p:cNvSpPr>
          <p:nvPr/>
        </p:nvSpPr>
        <p:spPr>
          <a:xfrm>
            <a:off x="457200" y="1196752"/>
            <a:ext cx="8229600" cy="5377784"/>
          </a:xfrm>
          <a:prstGeom prst="rect">
            <a:avLst/>
          </a:prstGeom>
        </p:spPr>
        <p:txBody>
          <a:bodyPr vert="horz">
            <a:normAutofit fontScale="92500" lnSpcReduction="10000"/>
          </a:bodyPr>
          <a:lstStyle/>
          <a:p>
            <a:pPr marL="365760" lvl="0" indent="-256032">
              <a:spcBef>
                <a:spcPct val="0"/>
              </a:spcBef>
              <a:buClr>
                <a:schemeClr val="accent3"/>
              </a:buClr>
              <a:buFont typeface="Arial" pitchFamily="34" charset="0"/>
              <a:buChar char="•"/>
              <a:defRPr/>
            </a:pPr>
            <a:r>
              <a:rPr lang="ja-JP" altLang="en-US" sz="3000" dirty="0" smtClean="0">
                <a:solidFill>
                  <a:schemeClr val="tx2"/>
                </a:solidFill>
                <a:latin typeface="+mj-lt"/>
                <a:ea typeface="+mj-ea"/>
                <a:cs typeface="+mj-cs"/>
              </a:rPr>
              <a:t>都道府県単位で集計され、</a:t>
            </a:r>
            <a:r>
              <a:rPr lang="en-US" altLang="ja-JP" sz="3000" dirty="0" smtClean="0">
                <a:solidFill>
                  <a:schemeClr val="tx2"/>
                </a:solidFill>
                <a:latin typeface="+mj-lt"/>
                <a:ea typeface="+mj-ea"/>
                <a:cs typeface="+mj-cs"/>
              </a:rPr>
              <a:t>e―Stat</a:t>
            </a:r>
            <a:r>
              <a:rPr lang="ja-JP" altLang="en-US" sz="3000" dirty="0" smtClean="0">
                <a:solidFill>
                  <a:schemeClr val="tx2"/>
                </a:solidFill>
                <a:latin typeface="+mj-lt"/>
                <a:ea typeface="+mj-ea"/>
                <a:cs typeface="+mj-cs"/>
              </a:rPr>
              <a:t>および関連機関から取得</a:t>
            </a:r>
            <a:r>
              <a:rPr lang="ja-JP" altLang="en-US" sz="3000" dirty="0">
                <a:solidFill>
                  <a:schemeClr val="tx2"/>
                </a:solidFill>
                <a:latin typeface="+mj-lt"/>
                <a:ea typeface="+mj-ea"/>
                <a:cs typeface="+mj-cs"/>
              </a:rPr>
              <a:t>した</a:t>
            </a:r>
            <a:r>
              <a:rPr lang="ja-JP" altLang="en-US" sz="3000" dirty="0" smtClean="0">
                <a:solidFill>
                  <a:schemeClr val="tx2"/>
                </a:solidFill>
                <a:latin typeface="+mj-lt"/>
                <a:ea typeface="+mj-ea"/>
                <a:cs typeface="+mj-cs"/>
              </a:rPr>
              <a:t>データ</a:t>
            </a:r>
            <a:r>
              <a:rPr lang="ja-JP" altLang="en-US" sz="3000" dirty="0">
                <a:solidFill>
                  <a:schemeClr val="tx2"/>
                </a:solidFill>
                <a:latin typeface="+mj-lt"/>
                <a:ea typeface="+mj-ea"/>
                <a:cs typeface="+mj-cs"/>
              </a:rPr>
              <a:t>から、国連開発目標「</a:t>
            </a:r>
            <a:r>
              <a:rPr lang="en-US" altLang="ja-JP" sz="3000" dirty="0">
                <a:solidFill>
                  <a:schemeClr val="tx2"/>
                </a:solidFill>
                <a:latin typeface="+mj-lt"/>
                <a:ea typeface="+mj-ea"/>
                <a:cs typeface="+mj-cs"/>
              </a:rPr>
              <a:t>SDGs(</a:t>
            </a:r>
            <a:r>
              <a:rPr lang="ja-JP" altLang="en-US" sz="3000" dirty="0">
                <a:solidFill>
                  <a:schemeClr val="tx2"/>
                </a:solidFill>
                <a:latin typeface="+mj-lt"/>
                <a:ea typeface="+mj-ea"/>
                <a:cs typeface="+mj-cs"/>
              </a:rPr>
              <a:t>持続可能な開発目標</a:t>
            </a:r>
            <a:r>
              <a:rPr lang="en-US" altLang="ja-JP" sz="3000" dirty="0">
                <a:solidFill>
                  <a:schemeClr val="tx2"/>
                </a:solidFill>
                <a:latin typeface="+mj-lt"/>
                <a:ea typeface="+mj-ea"/>
                <a:cs typeface="+mj-cs"/>
              </a:rPr>
              <a:t>)</a:t>
            </a:r>
            <a:r>
              <a:rPr lang="ja-JP" altLang="en-US" sz="3000" dirty="0">
                <a:solidFill>
                  <a:schemeClr val="tx2"/>
                </a:solidFill>
                <a:latin typeface="+mj-lt"/>
                <a:ea typeface="+mj-ea"/>
                <a:cs typeface="+mj-cs"/>
              </a:rPr>
              <a:t>」</a:t>
            </a:r>
            <a:r>
              <a:rPr lang="ja-JP" altLang="en-US" sz="3000" dirty="0" smtClean="0">
                <a:solidFill>
                  <a:schemeClr val="tx2"/>
                </a:solidFill>
                <a:latin typeface="+mj-lt"/>
                <a:ea typeface="+mj-ea"/>
                <a:cs typeface="+mj-cs"/>
              </a:rPr>
              <a:t>が掲げる</a:t>
            </a:r>
            <a:r>
              <a:rPr lang="en-US" altLang="ja-JP" sz="3000" dirty="0">
                <a:solidFill>
                  <a:schemeClr val="tx2"/>
                </a:solidFill>
                <a:latin typeface="+mj-lt"/>
                <a:ea typeface="+mj-ea"/>
                <a:cs typeface="+mj-cs"/>
              </a:rPr>
              <a:t>17</a:t>
            </a:r>
            <a:r>
              <a:rPr lang="ja-JP" altLang="en-US" sz="3000" dirty="0">
                <a:solidFill>
                  <a:schemeClr val="tx2"/>
                </a:solidFill>
                <a:latin typeface="+mj-lt"/>
                <a:ea typeface="+mj-ea"/>
                <a:cs typeface="+mj-cs"/>
              </a:rPr>
              <a:t>の解決</a:t>
            </a:r>
            <a:r>
              <a:rPr lang="ja-JP" altLang="en-US" sz="3000" dirty="0" smtClean="0">
                <a:solidFill>
                  <a:schemeClr val="tx2"/>
                </a:solidFill>
                <a:latin typeface="+mj-lt"/>
                <a:ea typeface="+mj-ea"/>
                <a:cs typeface="+mj-cs"/>
              </a:rPr>
              <a:t>課題の</a:t>
            </a:r>
            <a:r>
              <a:rPr lang="ja-JP" altLang="en-US" sz="3000" dirty="0">
                <a:solidFill>
                  <a:schemeClr val="tx2"/>
                </a:solidFill>
                <a:latin typeface="+mj-lt"/>
                <a:ea typeface="+mj-ea"/>
                <a:cs typeface="+mj-cs"/>
              </a:rPr>
              <a:t>内</a:t>
            </a:r>
            <a:r>
              <a:rPr lang="ja-JP" altLang="en-US" sz="3000" dirty="0" smtClean="0">
                <a:solidFill>
                  <a:schemeClr val="tx2"/>
                </a:solidFill>
                <a:latin typeface="+mj-lt"/>
                <a:ea typeface="+mj-ea"/>
                <a:cs typeface="+mj-cs"/>
              </a:rPr>
              <a:t>、下記を対象とした。</a:t>
            </a:r>
            <a:endParaRPr lang="en-US" altLang="ja-JP" sz="3000" dirty="0" smtClean="0">
              <a:solidFill>
                <a:schemeClr val="tx2"/>
              </a:solidFill>
              <a:latin typeface="+mj-lt"/>
              <a:ea typeface="+mj-ea"/>
              <a:cs typeface="+mj-cs"/>
            </a:endParaRPr>
          </a:p>
          <a:p>
            <a:pPr marL="109728" lvl="0">
              <a:spcBef>
                <a:spcPct val="0"/>
              </a:spcBef>
              <a:buClr>
                <a:schemeClr val="accent3"/>
              </a:buClr>
              <a:defRPr/>
            </a:pPr>
            <a:endParaRPr lang="en-US" altLang="ja-JP" sz="2800" dirty="0" smtClean="0">
              <a:solidFill>
                <a:schemeClr val="tx2"/>
              </a:solidFill>
              <a:latin typeface="+mj-lt"/>
              <a:ea typeface="+mj-ea"/>
              <a:cs typeface="+mj-cs"/>
            </a:endParaRPr>
          </a:p>
          <a:p>
            <a:pPr marL="109728" lvl="0">
              <a:spcBef>
                <a:spcPct val="0"/>
              </a:spcBef>
              <a:buClr>
                <a:schemeClr val="accent3"/>
              </a:buClr>
              <a:defRPr/>
            </a:pPr>
            <a:r>
              <a:rPr lang="ja-JP" altLang="en-US" sz="2800" dirty="0" smtClean="0">
                <a:solidFill>
                  <a:schemeClr val="tx2"/>
                </a:solidFill>
                <a:latin typeface="+mj-lt"/>
                <a:ea typeface="+mj-ea"/>
                <a:cs typeface="+mj-cs"/>
              </a:rPr>
              <a:t>「</a:t>
            </a:r>
            <a:r>
              <a:rPr lang="ja-JP" altLang="en-US" sz="2800" dirty="0">
                <a:solidFill>
                  <a:schemeClr val="tx2"/>
                </a:solidFill>
                <a:latin typeface="+mj-lt"/>
                <a:ea typeface="+mj-ea"/>
                <a:cs typeface="+mj-cs"/>
              </a:rPr>
              <a:t>１．貧困の根絶」、 「３．健康な生活」</a:t>
            </a:r>
            <a:r>
              <a:rPr lang="ja-JP" altLang="en-US" sz="2800" dirty="0" smtClean="0">
                <a:solidFill>
                  <a:schemeClr val="tx2"/>
                </a:solidFill>
                <a:latin typeface="+mj-lt"/>
                <a:ea typeface="+mj-ea"/>
                <a:cs typeface="+mj-cs"/>
              </a:rPr>
              <a:t>、</a:t>
            </a:r>
            <a:endParaRPr lang="en-US" altLang="ja-JP" sz="2800" dirty="0" smtClean="0">
              <a:solidFill>
                <a:schemeClr val="tx2"/>
              </a:solidFill>
              <a:latin typeface="+mj-lt"/>
              <a:ea typeface="+mj-ea"/>
              <a:cs typeface="+mj-cs"/>
            </a:endParaRPr>
          </a:p>
          <a:p>
            <a:pPr marL="109728" lvl="0">
              <a:spcBef>
                <a:spcPct val="0"/>
              </a:spcBef>
              <a:buClr>
                <a:schemeClr val="accent3"/>
              </a:buClr>
              <a:defRPr/>
            </a:pPr>
            <a:r>
              <a:rPr lang="ja-JP" altLang="en-US" sz="2800" dirty="0" smtClean="0">
                <a:solidFill>
                  <a:schemeClr val="tx2"/>
                </a:solidFill>
                <a:latin typeface="+mj-lt"/>
                <a:ea typeface="+mj-ea"/>
                <a:cs typeface="+mj-cs"/>
              </a:rPr>
              <a:t>「</a:t>
            </a:r>
            <a:r>
              <a:rPr lang="ja-JP" altLang="en-US" sz="2800" dirty="0">
                <a:solidFill>
                  <a:schemeClr val="tx2"/>
                </a:solidFill>
                <a:latin typeface="+mj-lt"/>
                <a:ea typeface="+mj-ea"/>
                <a:cs typeface="+mj-cs"/>
              </a:rPr>
              <a:t>４．質の高い教育」、 「５．男女平等</a:t>
            </a:r>
            <a:r>
              <a:rPr lang="ja-JP" altLang="en-US" sz="2800" dirty="0" smtClean="0">
                <a:solidFill>
                  <a:schemeClr val="tx2"/>
                </a:solidFill>
                <a:latin typeface="+mj-lt"/>
                <a:ea typeface="+mj-ea"/>
                <a:cs typeface="+mj-cs"/>
              </a:rPr>
              <a:t>」、</a:t>
            </a:r>
            <a:r>
              <a:rPr lang="en-US" altLang="ja-JP" sz="2800" dirty="0" smtClean="0">
                <a:solidFill>
                  <a:schemeClr val="tx2"/>
                </a:solidFill>
                <a:latin typeface="+mj-lt"/>
                <a:ea typeface="+mj-ea"/>
                <a:cs typeface="+mj-cs"/>
              </a:rPr>
              <a:t/>
            </a:r>
            <a:br>
              <a:rPr lang="en-US" altLang="ja-JP" sz="2800" dirty="0" smtClean="0">
                <a:solidFill>
                  <a:schemeClr val="tx2"/>
                </a:solidFill>
                <a:latin typeface="+mj-lt"/>
                <a:ea typeface="+mj-ea"/>
                <a:cs typeface="+mj-cs"/>
              </a:rPr>
            </a:br>
            <a:r>
              <a:rPr lang="ja-JP" altLang="en-US" sz="2800" dirty="0" smtClean="0">
                <a:solidFill>
                  <a:schemeClr val="tx2"/>
                </a:solidFill>
                <a:latin typeface="+mj-lt"/>
                <a:ea typeface="+mj-ea"/>
                <a:cs typeface="+mj-cs"/>
              </a:rPr>
              <a:t>「６．清潔な水の確保および公衆衛生」、</a:t>
            </a:r>
            <a:r>
              <a:rPr lang="en-US" altLang="ja-JP" sz="2800" dirty="0" smtClean="0">
                <a:solidFill>
                  <a:schemeClr val="tx2"/>
                </a:solidFill>
                <a:latin typeface="+mj-lt"/>
                <a:ea typeface="+mj-ea"/>
                <a:cs typeface="+mj-cs"/>
              </a:rPr>
              <a:t/>
            </a:r>
            <a:br>
              <a:rPr lang="en-US" altLang="ja-JP" sz="2800" dirty="0" smtClean="0">
                <a:solidFill>
                  <a:schemeClr val="tx2"/>
                </a:solidFill>
                <a:latin typeface="+mj-lt"/>
                <a:ea typeface="+mj-ea"/>
                <a:cs typeface="+mj-cs"/>
              </a:rPr>
            </a:br>
            <a:r>
              <a:rPr lang="ja-JP" altLang="en-US" sz="2800" dirty="0" smtClean="0">
                <a:solidFill>
                  <a:schemeClr val="tx2"/>
                </a:solidFill>
                <a:latin typeface="+mj-lt"/>
                <a:ea typeface="+mj-ea"/>
                <a:cs typeface="+mj-cs"/>
              </a:rPr>
              <a:t>「</a:t>
            </a:r>
            <a:r>
              <a:rPr lang="ja-JP" altLang="en-US" sz="2800" dirty="0">
                <a:solidFill>
                  <a:schemeClr val="tx2"/>
                </a:solidFill>
                <a:latin typeface="+mj-lt"/>
                <a:ea typeface="+mj-ea"/>
                <a:cs typeface="+mj-cs"/>
              </a:rPr>
              <a:t>７．再生可能エネルギー」、 </a:t>
            </a:r>
            <a:r>
              <a:rPr lang="en-US" altLang="ja-JP" sz="2800" dirty="0" smtClean="0">
                <a:solidFill>
                  <a:schemeClr val="tx2"/>
                </a:solidFill>
                <a:latin typeface="+mj-lt"/>
                <a:ea typeface="+mj-ea"/>
                <a:cs typeface="+mj-cs"/>
              </a:rPr>
              <a:t/>
            </a:r>
            <a:br>
              <a:rPr lang="en-US" altLang="ja-JP" sz="2800" dirty="0" smtClean="0">
                <a:solidFill>
                  <a:schemeClr val="tx2"/>
                </a:solidFill>
                <a:latin typeface="+mj-lt"/>
                <a:ea typeface="+mj-ea"/>
                <a:cs typeface="+mj-cs"/>
              </a:rPr>
            </a:br>
            <a:r>
              <a:rPr lang="ja-JP" altLang="en-US" sz="2800" dirty="0" smtClean="0">
                <a:solidFill>
                  <a:schemeClr val="tx2"/>
                </a:solidFill>
                <a:latin typeface="+mj-lt"/>
                <a:ea typeface="+mj-ea"/>
                <a:cs typeface="+mj-cs"/>
              </a:rPr>
              <a:t>「</a:t>
            </a:r>
            <a:r>
              <a:rPr lang="ja-JP" altLang="en-US" sz="2800" dirty="0">
                <a:solidFill>
                  <a:schemeClr val="tx2"/>
                </a:solidFill>
                <a:latin typeface="+mj-lt"/>
                <a:ea typeface="+mj-ea"/>
                <a:cs typeface="+mj-cs"/>
              </a:rPr>
              <a:t>８．良い仕事と経済発展」</a:t>
            </a:r>
            <a:r>
              <a:rPr lang="ja-JP" altLang="en-US" sz="2800" dirty="0" smtClean="0">
                <a:solidFill>
                  <a:schemeClr val="tx2"/>
                </a:solidFill>
                <a:latin typeface="+mj-lt"/>
                <a:ea typeface="+mj-ea"/>
                <a:cs typeface="+mj-cs"/>
              </a:rPr>
              <a:t>、</a:t>
            </a:r>
            <a:r>
              <a:rPr lang="en-US" altLang="ja-JP" sz="2800" dirty="0" smtClean="0">
                <a:solidFill>
                  <a:schemeClr val="tx2"/>
                </a:solidFill>
                <a:latin typeface="+mj-lt"/>
                <a:ea typeface="+mj-ea"/>
                <a:cs typeface="+mj-cs"/>
              </a:rPr>
              <a:t/>
            </a:r>
            <a:br>
              <a:rPr lang="en-US" altLang="ja-JP" sz="2800" dirty="0" smtClean="0">
                <a:solidFill>
                  <a:schemeClr val="tx2"/>
                </a:solidFill>
                <a:latin typeface="+mj-lt"/>
                <a:ea typeface="+mj-ea"/>
                <a:cs typeface="+mj-cs"/>
              </a:rPr>
            </a:br>
            <a:r>
              <a:rPr lang="ja-JP" altLang="en-US" sz="2800" dirty="0" smtClean="0">
                <a:solidFill>
                  <a:schemeClr val="tx2"/>
                </a:solidFill>
                <a:latin typeface="+mj-lt"/>
                <a:ea typeface="+mj-ea"/>
                <a:cs typeface="+mj-cs"/>
              </a:rPr>
              <a:t>「</a:t>
            </a:r>
            <a:r>
              <a:rPr lang="ja-JP" altLang="en-US" sz="2800" dirty="0">
                <a:solidFill>
                  <a:schemeClr val="tx2"/>
                </a:solidFill>
                <a:latin typeface="+mj-lt"/>
                <a:ea typeface="+mj-ea"/>
                <a:cs typeface="+mj-cs"/>
              </a:rPr>
              <a:t>９．イノベーションとインフラストラクチャー</a:t>
            </a:r>
            <a:r>
              <a:rPr lang="ja-JP" altLang="en-US" sz="2800" dirty="0" smtClean="0">
                <a:solidFill>
                  <a:schemeClr val="tx2"/>
                </a:solidFill>
                <a:latin typeface="+mj-lt"/>
                <a:ea typeface="+mj-ea"/>
                <a:cs typeface="+mj-cs"/>
              </a:rPr>
              <a:t>」、 </a:t>
            </a:r>
            <a:r>
              <a:rPr lang="en-US" altLang="ja-JP" sz="2800" dirty="0" smtClean="0">
                <a:solidFill>
                  <a:schemeClr val="tx2"/>
                </a:solidFill>
                <a:latin typeface="+mj-lt"/>
                <a:ea typeface="+mj-ea"/>
                <a:cs typeface="+mj-cs"/>
              </a:rPr>
              <a:t/>
            </a:r>
            <a:br>
              <a:rPr lang="en-US" altLang="ja-JP" sz="2800" dirty="0" smtClean="0">
                <a:solidFill>
                  <a:schemeClr val="tx2"/>
                </a:solidFill>
                <a:latin typeface="+mj-lt"/>
                <a:ea typeface="+mj-ea"/>
                <a:cs typeface="+mj-cs"/>
              </a:rPr>
            </a:br>
            <a:r>
              <a:rPr lang="ja-JP" altLang="en-US" sz="2800" dirty="0" smtClean="0">
                <a:solidFill>
                  <a:schemeClr val="tx2"/>
                </a:solidFill>
                <a:latin typeface="+mj-lt"/>
                <a:ea typeface="+mj-ea"/>
                <a:cs typeface="+mj-cs"/>
              </a:rPr>
              <a:t>「</a:t>
            </a:r>
            <a:r>
              <a:rPr lang="ja-JP" altLang="en-US" sz="2800" dirty="0">
                <a:solidFill>
                  <a:schemeClr val="tx2"/>
                </a:solidFill>
                <a:latin typeface="+mj-lt"/>
                <a:ea typeface="+mj-ea"/>
                <a:cs typeface="+mj-cs"/>
              </a:rPr>
              <a:t>１１．持続可能な都市およびコミュニティ」、 「１６．平和と正義」</a:t>
            </a:r>
            <a:r>
              <a:rPr lang="en-US" altLang="ja-JP" sz="2800" dirty="0" smtClean="0">
                <a:solidFill>
                  <a:schemeClr val="tx2"/>
                </a:solidFill>
                <a:latin typeface="+mj-lt"/>
                <a:ea typeface="+mj-ea"/>
                <a:cs typeface="+mj-cs"/>
              </a:rPr>
              <a:t/>
            </a:r>
            <a:br>
              <a:rPr lang="en-US" altLang="ja-JP" sz="2800" dirty="0" smtClean="0">
                <a:solidFill>
                  <a:schemeClr val="tx2"/>
                </a:solidFill>
                <a:latin typeface="+mj-lt"/>
                <a:ea typeface="+mj-ea"/>
                <a:cs typeface="+mj-cs"/>
              </a:rPr>
            </a:br>
            <a:r>
              <a:rPr lang="ja-JP" altLang="en-US" sz="2000" dirty="0" smtClean="0">
                <a:solidFill>
                  <a:schemeClr val="tx2"/>
                </a:solidFill>
                <a:latin typeface="+mj-lt"/>
                <a:ea typeface="+mj-ea"/>
                <a:cs typeface="+mj-cs"/>
              </a:rPr>
              <a:t>（取得元は別紙“</a:t>
            </a:r>
            <a:r>
              <a:rPr lang="en-US" altLang="ja-JP" sz="2000" dirty="0" smtClean="0">
                <a:solidFill>
                  <a:schemeClr val="tx2"/>
                </a:solidFill>
                <a:latin typeface="+mj-lt"/>
                <a:ea typeface="+mj-ea"/>
                <a:cs typeface="+mj-cs"/>
              </a:rPr>
              <a:t>e-Stat</a:t>
            </a:r>
            <a:r>
              <a:rPr lang="ja-JP" altLang="en-US" sz="2000" dirty="0" smtClean="0">
                <a:solidFill>
                  <a:schemeClr val="tx2"/>
                </a:solidFill>
                <a:latin typeface="+mj-lt"/>
                <a:ea typeface="+mj-ea"/>
                <a:cs typeface="+mj-cs"/>
              </a:rPr>
              <a:t>グランプリ</a:t>
            </a:r>
            <a:r>
              <a:rPr lang="ja-JP" altLang="en-US" sz="2000" dirty="0">
                <a:solidFill>
                  <a:schemeClr val="tx2"/>
                </a:solidFill>
                <a:latin typeface="+mj-lt"/>
                <a:ea typeface="+mj-ea"/>
                <a:cs typeface="+mj-cs"/>
              </a:rPr>
              <a:t>参照データ一覧</a:t>
            </a:r>
            <a:r>
              <a:rPr lang="en-US" altLang="ja-JP" sz="2000" dirty="0">
                <a:solidFill>
                  <a:schemeClr val="tx2"/>
                </a:solidFill>
                <a:latin typeface="+mj-lt"/>
                <a:ea typeface="+mj-ea"/>
                <a:cs typeface="+mj-cs"/>
              </a:rPr>
              <a:t>.</a:t>
            </a:r>
            <a:r>
              <a:rPr lang="en-US" altLang="ja-JP" sz="2000" dirty="0" err="1">
                <a:solidFill>
                  <a:schemeClr val="tx2"/>
                </a:solidFill>
                <a:latin typeface="+mj-lt"/>
                <a:ea typeface="+mj-ea"/>
                <a:cs typeface="+mj-cs"/>
              </a:rPr>
              <a:t>xlsx</a:t>
            </a:r>
            <a:r>
              <a:rPr lang="ja-JP" altLang="en-US" sz="2000" dirty="0" smtClean="0">
                <a:solidFill>
                  <a:schemeClr val="tx2"/>
                </a:solidFill>
                <a:latin typeface="+mj-lt"/>
                <a:ea typeface="+mj-ea"/>
                <a:cs typeface="+mj-cs"/>
              </a:rPr>
              <a:t>”）</a:t>
            </a:r>
            <a:endParaRPr kumimoji="1" lang="ja-JP" altLang="en-US" sz="2000" b="0" i="0" u="none" strike="noStrike" kern="1200" cap="none" spc="0" normalizeH="0" baseline="0" noProof="0" dirty="0" smtClean="0">
              <a:ln>
                <a:noFill/>
              </a:ln>
              <a:solidFill>
                <a:schemeClr val="tx2"/>
              </a:solidFill>
              <a:effectLst/>
              <a:uLnTx/>
              <a:uFillTx/>
              <a:latin typeface="+mj-lt"/>
              <a:ea typeface="+mj-ea"/>
              <a:cs typeface="+mj-cs"/>
            </a:endParaRPr>
          </a:p>
        </p:txBody>
      </p:sp>
    </p:spTree>
    <p:extLst>
      <p:ext uri="{BB962C8B-B14F-4D97-AF65-F5344CB8AC3E}">
        <p14:creationId xmlns:p14="http://schemas.microsoft.com/office/powerpoint/2010/main" val="2907912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lang="ja-JP" altLang="en-US" dirty="0"/>
              <a:t>５</a:t>
            </a:r>
            <a:r>
              <a:rPr kumimoji="1" lang="ja-JP" altLang="en-US" dirty="0" smtClean="0"/>
              <a:t>．</a:t>
            </a:r>
            <a:r>
              <a:rPr lang="ja-JP" altLang="en-US" dirty="0" smtClean="0"/>
              <a:t>パフォーマンス分析方法</a:t>
            </a:r>
            <a:endParaRPr kumimoji="1" lang="ja-JP" altLang="en-US" dirty="0"/>
          </a:p>
        </p:txBody>
      </p:sp>
      <p:sp>
        <p:nvSpPr>
          <p:cNvPr id="5" name="コンテンツ プレースホルダ 2"/>
          <p:cNvSpPr txBox="1">
            <a:spLocks/>
          </p:cNvSpPr>
          <p:nvPr/>
        </p:nvSpPr>
        <p:spPr>
          <a:xfrm>
            <a:off x="457200" y="1196752"/>
            <a:ext cx="8229600" cy="5377784"/>
          </a:xfrm>
          <a:prstGeom prst="rect">
            <a:avLst/>
          </a:prstGeom>
        </p:spPr>
        <p:txBody>
          <a:bodyPr vert="horz">
            <a:normAutofit/>
          </a:bodyPr>
          <a:lstStyle/>
          <a:p>
            <a:pPr lvl="0">
              <a:spcBef>
                <a:spcPct val="0"/>
              </a:spcBef>
              <a:buClr>
                <a:schemeClr val="accent3"/>
              </a:buClr>
              <a:buFont typeface="Arial" pitchFamily="34" charset="0"/>
              <a:buChar char="•"/>
              <a:defRPr/>
            </a:pPr>
            <a:r>
              <a:rPr kumimoji="1" lang="ja-JP" altLang="en-US" sz="2800" b="0" i="0" u="none" strike="noStrike" kern="1200" cap="none" spc="0" normalizeH="0" baseline="0" noProof="0" dirty="0" smtClean="0">
                <a:ln>
                  <a:noFill/>
                </a:ln>
                <a:solidFill>
                  <a:schemeClr val="tx2"/>
                </a:solidFill>
                <a:effectLst/>
                <a:uLnTx/>
                <a:uFillTx/>
                <a:latin typeface="+mj-lt"/>
                <a:ea typeface="+mj-ea"/>
                <a:cs typeface="+mj-cs"/>
              </a:rPr>
              <a:t>ウェイト最適化法の特徴</a:t>
            </a:r>
            <a:endParaRPr kumimoji="1" lang="en-US" altLang="ja-JP" sz="2800" b="0" i="0" u="none" strike="noStrike" kern="1200" cap="none" spc="0" normalizeH="0" baseline="0" noProof="0" dirty="0" smtClean="0">
              <a:ln>
                <a:noFill/>
              </a:ln>
              <a:solidFill>
                <a:schemeClr val="tx2"/>
              </a:solidFill>
              <a:effectLst/>
              <a:uLnTx/>
              <a:uFillTx/>
              <a:latin typeface="+mj-lt"/>
              <a:ea typeface="+mj-ea"/>
              <a:cs typeface="+mj-cs"/>
            </a:endParaRPr>
          </a:p>
          <a:p>
            <a:pPr lvl="1">
              <a:spcBef>
                <a:spcPct val="0"/>
              </a:spcBef>
              <a:buClr>
                <a:schemeClr val="accent3"/>
              </a:buClr>
              <a:buFont typeface="Wingdings" pitchFamily="2" charset="2"/>
              <a:buChar char="ü"/>
              <a:defRPr/>
            </a:pPr>
            <a:r>
              <a:rPr lang="ja-JP" altLang="en-US" sz="2800" dirty="0" smtClean="0">
                <a:solidFill>
                  <a:schemeClr val="tx2"/>
                </a:solidFill>
                <a:latin typeface="+mj-lt"/>
                <a:ea typeface="+mj-ea"/>
                <a:cs typeface="+mj-cs"/>
              </a:rPr>
              <a:t>総合的に分析できる。</a:t>
            </a:r>
            <a:endParaRPr lang="en-US" altLang="ja-JP" sz="2800" dirty="0" smtClean="0">
              <a:solidFill>
                <a:schemeClr val="tx2"/>
              </a:solidFill>
              <a:latin typeface="+mj-lt"/>
              <a:ea typeface="+mj-ea"/>
              <a:cs typeface="+mj-cs"/>
            </a:endParaRPr>
          </a:p>
          <a:p>
            <a:pPr lvl="1">
              <a:spcBef>
                <a:spcPct val="0"/>
              </a:spcBef>
              <a:buClr>
                <a:schemeClr val="accent3"/>
              </a:buClr>
              <a:buFont typeface="Wingdings" pitchFamily="2" charset="2"/>
              <a:buChar char="ü"/>
              <a:defRPr/>
            </a:pPr>
            <a:r>
              <a:rPr lang="ja-JP" altLang="en-US" sz="2800" dirty="0" smtClean="0">
                <a:solidFill>
                  <a:schemeClr val="tx2"/>
                </a:solidFill>
                <a:latin typeface="+mj-lt"/>
                <a:ea typeface="+mj-ea"/>
                <a:cs typeface="+mj-cs"/>
              </a:rPr>
              <a:t>各指標の改善案を算出できる。</a:t>
            </a:r>
            <a:endParaRPr lang="en-US" altLang="ja-JP" sz="2800" dirty="0" smtClean="0">
              <a:solidFill>
                <a:schemeClr val="tx2"/>
              </a:solidFill>
              <a:latin typeface="+mj-lt"/>
              <a:ea typeface="+mj-ea"/>
              <a:cs typeface="+mj-cs"/>
            </a:endParaRPr>
          </a:p>
          <a:p>
            <a:pPr lvl="1">
              <a:spcBef>
                <a:spcPct val="0"/>
              </a:spcBef>
              <a:buClr>
                <a:schemeClr val="accent3"/>
              </a:buClr>
              <a:buFont typeface="Wingdings" pitchFamily="2" charset="2"/>
              <a:buChar char="ü"/>
              <a:defRPr/>
            </a:pPr>
            <a:r>
              <a:rPr kumimoji="1" lang="ja-JP" altLang="en-US" sz="2800" b="0" i="0" u="none" strike="noStrike" kern="1200" cap="none" spc="0" normalizeH="0" baseline="0" noProof="0" dirty="0" smtClean="0">
                <a:ln>
                  <a:noFill/>
                </a:ln>
                <a:solidFill>
                  <a:schemeClr val="tx2"/>
                </a:solidFill>
                <a:effectLst/>
                <a:uLnTx/>
                <a:uFillTx/>
                <a:latin typeface="+mj-lt"/>
                <a:ea typeface="+mj-ea"/>
                <a:cs typeface="+mj-cs"/>
              </a:rPr>
              <a:t>包絡分析法で必要とする入力が不要。</a:t>
            </a:r>
          </a:p>
        </p:txBody>
      </p:sp>
      <p:sp>
        <p:nvSpPr>
          <p:cNvPr id="1026" name="Text Box 2"/>
          <p:cNvSpPr txBox="1">
            <a:spLocks noChangeArrowheads="1"/>
          </p:cNvSpPr>
          <p:nvPr/>
        </p:nvSpPr>
        <p:spPr bwMode="auto">
          <a:xfrm>
            <a:off x="5724128" y="3789040"/>
            <a:ext cx="3024336" cy="1800200"/>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j-ea"/>
                <a:ea typeface="+mj-ea"/>
                <a:cs typeface="ＭＳ Ｐゴシック" pitchFamily="50" charset="-128"/>
              </a:rPr>
              <a:t>自治体</a:t>
            </a:r>
            <a:r>
              <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rPr>
              <a:t>A</a:t>
            </a:r>
            <a:r>
              <a:rPr kumimoji="1" lang="ja-JP" altLang="en-US" sz="1400" b="0" i="0" u="none" strike="noStrike" cap="none" normalizeH="0" baseline="0" dirty="0" smtClean="0">
                <a:ln>
                  <a:noFill/>
                </a:ln>
                <a:solidFill>
                  <a:schemeClr val="tx1"/>
                </a:solidFill>
                <a:effectLst/>
                <a:latin typeface="+mj-ea"/>
                <a:ea typeface="+mj-ea"/>
                <a:cs typeface="ＭＳ Ｐゴシック" pitchFamily="50" charset="-128"/>
              </a:rPr>
              <a:t>のパフォーマンス値</a:t>
            </a:r>
          </a:p>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rPr>
              <a:t>= OA/OP</a:t>
            </a:r>
          </a:p>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j-ea"/>
                <a:ea typeface="+mj-ea"/>
                <a:cs typeface="ＭＳ Ｐゴシック" pitchFamily="50" charset="-128"/>
              </a:rPr>
              <a:t>自治体</a:t>
            </a:r>
            <a:r>
              <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rPr>
              <a:t>A</a:t>
            </a:r>
            <a:r>
              <a:rPr kumimoji="1" lang="ja-JP" altLang="en-US" sz="1400" b="0" i="0" u="none" strike="noStrike" cap="none" normalizeH="0" baseline="0" dirty="0" smtClean="0">
                <a:ln>
                  <a:noFill/>
                </a:ln>
                <a:solidFill>
                  <a:schemeClr val="tx1"/>
                </a:solidFill>
                <a:effectLst/>
                <a:latin typeface="+mj-ea"/>
                <a:ea typeface="+mj-ea"/>
                <a:cs typeface="ＭＳ Ｐゴシック" pitchFamily="50" charset="-128"/>
              </a:rPr>
              <a:t>の改善値</a:t>
            </a:r>
          </a:p>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rPr>
              <a:t>= AP</a:t>
            </a:r>
          </a:p>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rPr>
              <a:t>AP</a:t>
            </a:r>
            <a:r>
              <a:rPr kumimoji="1" lang="ja-JP" altLang="en-US" sz="1400" b="0" i="0" u="none" strike="noStrike" cap="none" normalizeH="0" baseline="0" dirty="0" smtClean="0">
                <a:ln>
                  <a:noFill/>
                </a:ln>
                <a:solidFill>
                  <a:schemeClr val="tx1"/>
                </a:solidFill>
                <a:effectLst/>
                <a:latin typeface="+mj-ea"/>
                <a:ea typeface="+mj-ea"/>
                <a:cs typeface="ＭＳ Ｐゴシック" pitchFamily="50" charset="-128"/>
              </a:rPr>
              <a:t>から指標１、指標２の改善値を算出する。</a:t>
            </a:r>
            <a:endParaRPr kumimoji="1" lang="ja-JP" sz="3200" b="0" i="0" u="none" strike="noStrike" cap="none" normalizeH="0" baseline="0" dirty="0" smtClean="0">
              <a:ln>
                <a:noFill/>
              </a:ln>
              <a:solidFill>
                <a:schemeClr val="tx1"/>
              </a:solidFill>
              <a:effectLst/>
              <a:latin typeface="+mj-ea"/>
              <a:ea typeface="+mj-ea"/>
              <a:cs typeface="ＭＳ Ｐゴシック" pitchFamily="50" charset="-128"/>
            </a:endParaRPr>
          </a:p>
        </p:txBody>
      </p:sp>
      <p:grpSp>
        <p:nvGrpSpPr>
          <p:cNvPr id="1027" name="Group 3"/>
          <p:cNvGrpSpPr>
            <a:grpSpLocks/>
          </p:cNvGrpSpPr>
          <p:nvPr/>
        </p:nvGrpSpPr>
        <p:grpSpPr bwMode="auto">
          <a:xfrm>
            <a:off x="899592" y="3284984"/>
            <a:ext cx="4464496" cy="2808312"/>
            <a:chOff x="2181" y="11538"/>
            <a:chExt cx="4758" cy="3229"/>
          </a:xfrm>
        </p:grpSpPr>
        <p:cxnSp>
          <p:nvCxnSpPr>
            <p:cNvPr id="1028" name="AutoShape 4"/>
            <p:cNvCxnSpPr>
              <a:cxnSpLocks noChangeShapeType="1"/>
            </p:cNvCxnSpPr>
            <p:nvPr/>
          </p:nvCxnSpPr>
          <p:spPr bwMode="auto">
            <a:xfrm>
              <a:off x="4998" y="12501"/>
              <a:ext cx="0" cy="1932"/>
            </a:xfrm>
            <a:prstGeom prst="straightConnector1">
              <a:avLst/>
            </a:prstGeom>
            <a:noFill/>
            <a:ln w="3175">
              <a:solidFill>
                <a:srgbClr val="000000"/>
              </a:solidFill>
              <a:round/>
              <a:headEnd/>
              <a:tailEnd/>
            </a:ln>
          </p:spPr>
        </p:cxnSp>
        <p:cxnSp>
          <p:nvCxnSpPr>
            <p:cNvPr id="1029" name="AutoShape 5"/>
            <p:cNvCxnSpPr>
              <a:cxnSpLocks noChangeShapeType="1"/>
            </p:cNvCxnSpPr>
            <p:nvPr/>
          </p:nvCxnSpPr>
          <p:spPr bwMode="auto">
            <a:xfrm>
              <a:off x="4377" y="12999"/>
              <a:ext cx="0" cy="1434"/>
            </a:xfrm>
            <a:prstGeom prst="straightConnector1">
              <a:avLst/>
            </a:prstGeom>
            <a:noFill/>
            <a:ln w="3175">
              <a:solidFill>
                <a:srgbClr val="000000"/>
              </a:solidFill>
              <a:round/>
              <a:headEnd/>
              <a:tailEnd/>
            </a:ln>
          </p:spPr>
        </p:cxnSp>
        <p:cxnSp>
          <p:nvCxnSpPr>
            <p:cNvPr id="1030" name="AutoShape 6"/>
            <p:cNvCxnSpPr>
              <a:cxnSpLocks noChangeShapeType="1"/>
            </p:cNvCxnSpPr>
            <p:nvPr/>
          </p:nvCxnSpPr>
          <p:spPr bwMode="auto">
            <a:xfrm flipH="1">
              <a:off x="2775" y="13026"/>
              <a:ext cx="1582" cy="0"/>
            </a:xfrm>
            <a:prstGeom prst="straightConnector1">
              <a:avLst/>
            </a:prstGeom>
            <a:noFill/>
            <a:ln w="3175">
              <a:solidFill>
                <a:srgbClr val="000000"/>
              </a:solidFill>
              <a:round/>
              <a:headEnd/>
              <a:tailEnd/>
            </a:ln>
          </p:spPr>
        </p:cxnSp>
        <p:cxnSp>
          <p:nvCxnSpPr>
            <p:cNvPr id="1031" name="AutoShape 7"/>
            <p:cNvCxnSpPr>
              <a:cxnSpLocks noChangeShapeType="1"/>
            </p:cNvCxnSpPr>
            <p:nvPr/>
          </p:nvCxnSpPr>
          <p:spPr bwMode="auto">
            <a:xfrm flipH="1">
              <a:off x="2775" y="12501"/>
              <a:ext cx="2154" cy="0"/>
            </a:xfrm>
            <a:prstGeom prst="straightConnector1">
              <a:avLst/>
            </a:prstGeom>
            <a:noFill/>
            <a:ln w="3175">
              <a:solidFill>
                <a:srgbClr val="000000"/>
              </a:solidFill>
              <a:round/>
              <a:headEnd/>
              <a:tailEnd/>
            </a:ln>
          </p:spPr>
        </p:cxnSp>
        <p:cxnSp>
          <p:nvCxnSpPr>
            <p:cNvPr id="1032" name="AutoShape 8"/>
            <p:cNvCxnSpPr>
              <a:cxnSpLocks noChangeShapeType="1"/>
            </p:cNvCxnSpPr>
            <p:nvPr/>
          </p:nvCxnSpPr>
          <p:spPr bwMode="auto">
            <a:xfrm>
              <a:off x="4376" y="14339"/>
              <a:ext cx="622" cy="0"/>
            </a:xfrm>
            <a:prstGeom prst="straightConnector1">
              <a:avLst/>
            </a:prstGeom>
            <a:noFill/>
            <a:ln w="9525">
              <a:solidFill>
                <a:srgbClr val="000000"/>
              </a:solidFill>
              <a:round/>
              <a:headEnd type="triangle" w="med" len="med"/>
              <a:tailEnd type="triangle" w="med" len="med"/>
            </a:ln>
          </p:spPr>
        </p:cxnSp>
        <p:cxnSp>
          <p:nvCxnSpPr>
            <p:cNvPr id="1033" name="AutoShape 9"/>
            <p:cNvCxnSpPr>
              <a:cxnSpLocks noChangeShapeType="1"/>
            </p:cNvCxnSpPr>
            <p:nvPr/>
          </p:nvCxnSpPr>
          <p:spPr bwMode="auto">
            <a:xfrm flipH="1">
              <a:off x="2837" y="12496"/>
              <a:ext cx="1" cy="530"/>
            </a:xfrm>
            <a:prstGeom prst="straightConnector1">
              <a:avLst/>
            </a:prstGeom>
            <a:noFill/>
            <a:ln w="9525">
              <a:solidFill>
                <a:srgbClr val="000000"/>
              </a:solidFill>
              <a:round/>
              <a:headEnd type="triangle" w="med" len="med"/>
              <a:tailEnd type="triangle" w="med" len="med"/>
            </a:ln>
          </p:spPr>
        </p:cxnSp>
        <p:grpSp>
          <p:nvGrpSpPr>
            <p:cNvPr id="1034" name="Group 10"/>
            <p:cNvGrpSpPr>
              <a:grpSpLocks/>
            </p:cNvGrpSpPr>
            <p:nvPr/>
          </p:nvGrpSpPr>
          <p:grpSpPr bwMode="auto">
            <a:xfrm>
              <a:off x="2181" y="11538"/>
              <a:ext cx="4758" cy="3229"/>
              <a:chOff x="2181" y="11538"/>
              <a:chExt cx="4758" cy="3229"/>
            </a:xfrm>
          </p:grpSpPr>
          <p:sp>
            <p:nvSpPr>
              <p:cNvPr id="1035" name="Rectangle 11"/>
              <p:cNvSpPr>
                <a:spLocks noChangeArrowheads="1"/>
              </p:cNvSpPr>
              <p:nvPr/>
            </p:nvSpPr>
            <p:spPr bwMode="auto">
              <a:xfrm>
                <a:off x="2181" y="11538"/>
                <a:ext cx="780" cy="3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j-ea"/>
                    <a:ea typeface="+mj-ea"/>
                    <a:cs typeface="ＭＳ Ｐゴシック" pitchFamily="50" charset="-128"/>
                  </a:rPr>
                  <a:t>指標２</a:t>
                </a:r>
                <a:endParaRPr kumimoji="1" lang="ja-JP" sz="3600" b="0" i="0" u="none" strike="noStrike" cap="none" normalizeH="0" baseline="0" dirty="0" smtClean="0">
                  <a:ln>
                    <a:noFill/>
                  </a:ln>
                  <a:solidFill>
                    <a:schemeClr val="tx1"/>
                  </a:solidFill>
                  <a:effectLst/>
                  <a:latin typeface="+mj-ea"/>
                  <a:ea typeface="+mj-ea"/>
                  <a:cs typeface="ＭＳ Ｐゴシック" pitchFamily="50" charset="-128"/>
                </a:endParaRPr>
              </a:p>
            </p:txBody>
          </p:sp>
          <p:grpSp>
            <p:nvGrpSpPr>
              <p:cNvPr id="1036" name="Group 12"/>
              <p:cNvGrpSpPr>
                <a:grpSpLocks/>
              </p:cNvGrpSpPr>
              <p:nvPr/>
            </p:nvGrpSpPr>
            <p:grpSpPr bwMode="auto">
              <a:xfrm>
                <a:off x="4547" y="11607"/>
                <a:ext cx="2392" cy="448"/>
                <a:chOff x="7615" y="3159"/>
                <a:chExt cx="2909" cy="420"/>
              </a:xfrm>
            </p:grpSpPr>
            <p:sp>
              <p:nvSpPr>
                <p:cNvPr id="1037" name="Rectangle 13"/>
                <p:cNvSpPr>
                  <a:spLocks noChangeArrowheads="1"/>
                </p:cNvSpPr>
                <p:nvPr/>
              </p:nvSpPr>
              <p:spPr bwMode="auto">
                <a:xfrm>
                  <a:off x="7944" y="3159"/>
                  <a:ext cx="2580" cy="4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j-ea"/>
                      <a:ea typeface="+mj-ea"/>
                      <a:cs typeface="ＭＳ Ｐゴシック" pitchFamily="50" charset="-128"/>
                    </a:rPr>
                    <a:t>パフォーマンス曲線</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3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38" name="Line 14"/>
                <p:cNvSpPr>
                  <a:spLocks noChangeShapeType="1"/>
                </p:cNvSpPr>
                <p:nvPr/>
              </p:nvSpPr>
              <p:spPr bwMode="auto">
                <a:xfrm flipH="1">
                  <a:off x="7615" y="3425"/>
                  <a:ext cx="376" cy="154"/>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ja-JP" altLang="en-US"/>
                </a:p>
              </p:txBody>
            </p:sp>
          </p:grpSp>
          <p:sp>
            <p:nvSpPr>
              <p:cNvPr id="1039" name="Rectangle 15"/>
              <p:cNvSpPr>
                <a:spLocks noChangeArrowheads="1"/>
              </p:cNvSpPr>
              <p:nvPr/>
            </p:nvSpPr>
            <p:spPr bwMode="auto">
              <a:xfrm>
                <a:off x="2570" y="14073"/>
                <a:ext cx="482" cy="4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Ｏ</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0" name="Rectangle 16"/>
              <p:cNvSpPr>
                <a:spLocks noChangeArrowheads="1"/>
              </p:cNvSpPr>
              <p:nvPr/>
            </p:nvSpPr>
            <p:spPr bwMode="auto">
              <a:xfrm>
                <a:off x="5875" y="14339"/>
                <a:ext cx="787" cy="4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j-ea"/>
                    <a:ea typeface="+mj-ea"/>
                    <a:cs typeface="ＭＳ Ｐゴシック" pitchFamily="50" charset="-128"/>
                  </a:rPr>
                  <a:t>指標１</a:t>
                </a:r>
                <a:endParaRPr kumimoji="1" lang="ja-JP" sz="3600" b="0" i="0" u="none" strike="noStrike" cap="none" normalizeH="0" baseline="0" dirty="0" smtClean="0">
                  <a:ln>
                    <a:noFill/>
                  </a:ln>
                  <a:solidFill>
                    <a:schemeClr val="tx1"/>
                  </a:solidFill>
                  <a:effectLst/>
                  <a:latin typeface="+mj-ea"/>
                  <a:ea typeface="+mj-ea"/>
                  <a:cs typeface="ＭＳ Ｐゴシック" pitchFamily="50" charset="-128"/>
                </a:endParaRPr>
              </a:p>
            </p:txBody>
          </p:sp>
          <p:sp>
            <p:nvSpPr>
              <p:cNvPr id="1041" name="Line 17"/>
              <p:cNvSpPr>
                <a:spLocks noChangeShapeType="1"/>
              </p:cNvSpPr>
              <p:nvPr/>
            </p:nvSpPr>
            <p:spPr bwMode="auto">
              <a:xfrm flipV="1">
                <a:off x="2941" y="11591"/>
                <a:ext cx="0" cy="2632"/>
              </a:xfrm>
              <a:prstGeom prst="line">
                <a:avLst/>
              </a:prstGeom>
              <a:noFill/>
              <a:ln w="9525">
                <a:solidFill>
                  <a:srgbClr val="000000"/>
                </a:solidFill>
                <a:round/>
                <a:headEnd/>
                <a:tailEnd type="triangle" w="sm" len="lg"/>
              </a:ln>
            </p:spPr>
            <p:txBody>
              <a:bodyPr vert="horz" wrap="square" lIns="91440" tIns="45720" rIns="91440" bIns="45720" numCol="1" anchor="t" anchorCtr="0" compatLnSpc="1">
                <a:prstTxWarp prst="textNoShape">
                  <a:avLst/>
                </a:prstTxWarp>
              </a:bodyPr>
              <a:lstStyle/>
              <a:p>
                <a:endParaRPr lang="ja-JP" altLang="en-US"/>
              </a:p>
            </p:txBody>
          </p:sp>
          <p:sp>
            <p:nvSpPr>
              <p:cNvPr id="1042" name="Line 18"/>
              <p:cNvSpPr>
                <a:spLocks noChangeShapeType="1"/>
              </p:cNvSpPr>
              <p:nvPr/>
            </p:nvSpPr>
            <p:spPr bwMode="auto">
              <a:xfrm>
                <a:off x="2941" y="14226"/>
                <a:ext cx="3214" cy="0"/>
              </a:xfrm>
              <a:prstGeom prst="line">
                <a:avLst/>
              </a:prstGeom>
              <a:noFill/>
              <a:ln w="9525">
                <a:solidFill>
                  <a:srgbClr val="000000"/>
                </a:solidFill>
                <a:round/>
                <a:headEnd/>
                <a:tailEnd type="triangle" w="sm" len="lg"/>
              </a:ln>
            </p:spPr>
            <p:txBody>
              <a:bodyPr vert="horz" wrap="square" lIns="91440" tIns="45720" rIns="91440" bIns="45720" numCol="1" anchor="t" anchorCtr="0" compatLnSpc="1">
                <a:prstTxWarp prst="textNoShape">
                  <a:avLst/>
                </a:prstTxWarp>
              </a:bodyPr>
              <a:lstStyle/>
              <a:p>
                <a:endParaRPr lang="ja-JP" altLang="en-US"/>
              </a:p>
            </p:txBody>
          </p:sp>
          <p:sp>
            <p:nvSpPr>
              <p:cNvPr id="1043" name="AutoShape 19"/>
              <p:cNvSpPr>
                <a:spLocks noChangeArrowheads="1"/>
              </p:cNvSpPr>
              <p:nvPr/>
            </p:nvSpPr>
            <p:spPr bwMode="auto">
              <a:xfrm>
                <a:off x="4363" y="11950"/>
                <a:ext cx="66" cy="71"/>
              </a:xfrm>
              <a:prstGeom prst="flowChartConnector">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44" name="AutoShape 20"/>
              <p:cNvSpPr>
                <a:spLocks noChangeArrowheads="1"/>
              </p:cNvSpPr>
              <p:nvPr/>
            </p:nvSpPr>
            <p:spPr bwMode="auto">
              <a:xfrm>
                <a:off x="3893" y="12482"/>
                <a:ext cx="65" cy="71"/>
              </a:xfrm>
              <a:prstGeom prst="flowChartConnector">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45" name="AutoShape 21"/>
              <p:cNvSpPr>
                <a:spLocks noChangeArrowheads="1"/>
              </p:cNvSpPr>
              <p:nvPr/>
            </p:nvSpPr>
            <p:spPr bwMode="auto">
              <a:xfrm>
                <a:off x="3499" y="12126"/>
                <a:ext cx="65" cy="72"/>
              </a:xfrm>
              <a:prstGeom prst="flowChartConnector">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47" name="AutoShape 23"/>
              <p:cNvSpPr>
                <a:spLocks noChangeArrowheads="1"/>
              </p:cNvSpPr>
              <p:nvPr/>
            </p:nvSpPr>
            <p:spPr bwMode="auto">
              <a:xfrm>
                <a:off x="4777" y="12482"/>
                <a:ext cx="66" cy="71"/>
              </a:xfrm>
              <a:prstGeom prst="flowChartConnector">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48" name="AutoShape 24"/>
              <p:cNvSpPr>
                <a:spLocks noChangeArrowheads="1"/>
              </p:cNvSpPr>
              <p:nvPr/>
            </p:nvSpPr>
            <p:spPr bwMode="auto">
              <a:xfrm>
                <a:off x="4221" y="12126"/>
                <a:ext cx="65" cy="72"/>
              </a:xfrm>
              <a:prstGeom prst="flowChartConnector">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49" name="AutoShape 25"/>
              <p:cNvSpPr>
                <a:spLocks noChangeArrowheads="1"/>
              </p:cNvSpPr>
              <p:nvPr/>
            </p:nvSpPr>
            <p:spPr bwMode="auto">
              <a:xfrm>
                <a:off x="4730" y="13763"/>
                <a:ext cx="65" cy="71"/>
              </a:xfrm>
              <a:prstGeom prst="flowChartConnector">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50" name="AutoShape 26"/>
              <p:cNvSpPr>
                <a:spLocks noChangeArrowheads="1"/>
              </p:cNvSpPr>
              <p:nvPr/>
            </p:nvSpPr>
            <p:spPr bwMode="auto">
              <a:xfrm>
                <a:off x="5106" y="13620"/>
                <a:ext cx="66" cy="71"/>
              </a:xfrm>
              <a:prstGeom prst="flowChartConnector">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51" name="AutoShape 27"/>
              <p:cNvSpPr>
                <a:spLocks noChangeArrowheads="1"/>
              </p:cNvSpPr>
              <p:nvPr/>
            </p:nvSpPr>
            <p:spPr bwMode="auto">
              <a:xfrm>
                <a:off x="4843" y="12269"/>
                <a:ext cx="65" cy="71"/>
              </a:xfrm>
              <a:prstGeom prst="flowChartConnector">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52" name="AutoShape 28"/>
              <p:cNvSpPr>
                <a:spLocks noChangeArrowheads="1"/>
              </p:cNvSpPr>
              <p:nvPr/>
            </p:nvSpPr>
            <p:spPr bwMode="auto">
              <a:xfrm>
                <a:off x="3523" y="12325"/>
                <a:ext cx="66" cy="71"/>
              </a:xfrm>
              <a:prstGeom prst="flowChartConnector">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53" name="AutoShape 29"/>
              <p:cNvSpPr>
                <a:spLocks noChangeArrowheads="1"/>
              </p:cNvSpPr>
              <p:nvPr/>
            </p:nvSpPr>
            <p:spPr bwMode="auto">
              <a:xfrm>
                <a:off x="5336" y="12909"/>
                <a:ext cx="65" cy="71"/>
              </a:xfrm>
              <a:prstGeom prst="flowChartConnector">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54" name="AutoShape 30"/>
              <p:cNvSpPr>
                <a:spLocks noChangeArrowheads="1"/>
              </p:cNvSpPr>
              <p:nvPr/>
            </p:nvSpPr>
            <p:spPr bwMode="auto">
              <a:xfrm>
                <a:off x="4155" y="12055"/>
                <a:ext cx="66" cy="71"/>
              </a:xfrm>
              <a:prstGeom prst="flowChartConnector">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55" name="AutoShape 31"/>
              <p:cNvSpPr>
                <a:spLocks noChangeArrowheads="1"/>
              </p:cNvSpPr>
              <p:nvPr/>
            </p:nvSpPr>
            <p:spPr bwMode="auto">
              <a:xfrm>
                <a:off x="4646" y="12269"/>
                <a:ext cx="66" cy="71"/>
              </a:xfrm>
              <a:prstGeom prst="flowChartConnector">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56" name="AutoShape 32"/>
              <p:cNvSpPr>
                <a:spLocks noChangeArrowheads="1"/>
              </p:cNvSpPr>
              <p:nvPr/>
            </p:nvSpPr>
            <p:spPr bwMode="auto">
              <a:xfrm>
                <a:off x="3564" y="11913"/>
                <a:ext cx="66" cy="71"/>
              </a:xfrm>
              <a:prstGeom prst="flowChartConnector">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58" name="AutoShape 34"/>
              <p:cNvSpPr>
                <a:spLocks noChangeArrowheads="1"/>
              </p:cNvSpPr>
              <p:nvPr/>
            </p:nvSpPr>
            <p:spPr bwMode="auto">
              <a:xfrm>
                <a:off x="3695" y="12126"/>
                <a:ext cx="66" cy="72"/>
              </a:xfrm>
              <a:prstGeom prst="flowChartConnector">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0" name="AutoShape 36"/>
              <p:cNvSpPr>
                <a:spLocks noChangeArrowheads="1"/>
              </p:cNvSpPr>
              <p:nvPr/>
            </p:nvSpPr>
            <p:spPr bwMode="auto">
              <a:xfrm>
                <a:off x="5172" y="12909"/>
                <a:ext cx="65" cy="71"/>
              </a:xfrm>
              <a:prstGeom prst="flowChartConnector">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1" name="AutoShape 37"/>
              <p:cNvSpPr>
                <a:spLocks noChangeArrowheads="1"/>
              </p:cNvSpPr>
              <p:nvPr/>
            </p:nvSpPr>
            <p:spPr bwMode="auto">
              <a:xfrm>
                <a:off x="3433" y="13124"/>
                <a:ext cx="66" cy="72"/>
              </a:xfrm>
              <a:prstGeom prst="flowChartConnector">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2" name="AutoShape 38"/>
              <p:cNvSpPr>
                <a:spLocks noChangeArrowheads="1"/>
              </p:cNvSpPr>
              <p:nvPr/>
            </p:nvSpPr>
            <p:spPr bwMode="auto">
              <a:xfrm>
                <a:off x="4352" y="12980"/>
                <a:ext cx="65" cy="71"/>
              </a:xfrm>
              <a:prstGeom prst="flowChartConnector">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3" name="AutoShape 39"/>
              <p:cNvSpPr>
                <a:spLocks noChangeArrowheads="1"/>
              </p:cNvSpPr>
              <p:nvPr/>
            </p:nvSpPr>
            <p:spPr bwMode="auto">
              <a:xfrm>
                <a:off x="3483" y="11690"/>
                <a:ext cx="66" cy="71"/>
              </a:xfrm>
              <a:prstGeom prst="flowChartConnector">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4" name="Line 40"/>
              <p:cNvSpPr>
                <a:spLocks noChangeShapeType="1"/>
              </p:cNvSpPr>
              <p:nvPr/>
            </p:nvSpPr>
            <p:spPr bwMode="auto">
              <a:xfrm>
                <a:off x="3071" y="11735"/>
                <a:ext cx="428" cy="4"/>
              </a:xfrm>
              <a:prstGeom prst="line">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5" name="Line 41"/>
              <p:cNvSpPr>
                <a:spLocks noChangeShapeType="1"/>
              </p:cNvSpPr>
              <p:nvPr/>
            </p:nvSpPr>
            <p:spPr bwMode="auto">
              <a:xfrm>
                <a:off x="3499" y="11739"/>
                <a:ext cx="918" cy="245"/>
              </a:xfrm>
              <a:prstGeom prst="line">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6" name="Line 42"/>
              <p:cNvSpPr>
                <a:spLocks noChangeShapeType="1"/>
              </p:cNvSpPr>
              <p:nvPr/>
            </p:nvSpPr>
            <p:spPr bwMode="auto">
              <a:xfrm>
                <a:off x="4421" y="11984"/>
                <a:ext cx="487" cy="341"/>
              </a:xfrm>
              <a:prstGeom prst="line">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7" name="Freeform 43"/>
              <p:cNvSpPr>
                <a:spLocks/>
              </p:cNvSpPr>
              <p:nvPr/>
            </p:nvSpPr>
            <p:spPr bwMode="auto">
              <a:xfrm>
                <a:off x="4908" y="12325"/>
                <a:ext cx="440" cy="614"/>
              </a:xfrm>
              <a:custGeom>
                <a:avLst/>
                <a:gdLst/>
                <a:ahLst/>
                <a:cxnLst>
                  <a:cxn ang="0">
                    <a:pos x="0" y="0"/>
                  </a:cxn>
                  <a:cxn ang="0">
                    <a:pos x="426" y="614"/>
                  </a:cxn>
                </a:cxnLst>
                <a:rect l="0" t="0" r="r" b="b"/>
                <a:pathLst>
                  <a:path w="426" h="614">
                    <a:moveTo>
                      <a:pt x="0" y="0"/>
                    </a:moveTo>
                    <a:lnTo>
                      <a:pt x="426" y="614"/>
                    </a:lnTo>
                  </a:path>
                </a:pathLst>
              </a:cu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8" name="Line 44"/>
              <p:cNvSpPr>
                <a:spLocks noChangeShapeType="1"/>
              </p:cNvSpPr>
              <p:nvPr/>
            </p:nvSpPr>
            <p:spPr bwMode="auto">
              <a:xfrm>
                <a:off x="5376" y="12961"/>
                <a:ext cx="254" cy="1093"/>
              </a:xfrm>
              <a:prstGeom prst="line">
                <a:avLst/>
              </a:prstGeom>
              <a:noFill/>
              <a:ln w="19050">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9" name="Line 45"/>
              <p:cNvSpPr>
                <a:spLocks noChangeShapeType="1"/>
              </p:cNvSpPr>
              <p:nvPr/>
            </p:nvSpPr>
            <p:spPr bwMode="auto">
              <a:xfrm flipV="1">
                <a:off x="2941" y="12482"/>
                <a:ext cx="2057" cy="174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70" name="Rectangle 46"/>
              <p:cNvSpPr>
                <a:spLocks noChangeArrowheads="1"/>
              </p:cNvSpPr>
              <p:nvPr/>
            </p:nvSpPr>
            <p:spPr bwMode="auto">
              <a:xfrm>
                <a:off x="4330" y="13028"/>
                <a:ext cx="1227" cy="3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j-ea"/>
                    <a:ea typeface="+mj-ea"/>
                    <a:cs typeface="ＭＳ Ｐゴシック" pitchFamily="50" charset="-128"/>
                  </a:rPr>
                  <a:t>Ａ（分析対象）</a:t>
                </a:r>
                <a:endParaRPr kumimoji="1" lang="ja-JP" sz="1800" b="0" i="0" u="none" strike="noStrike" cap="none" normalizeH="0" baseline="0" dirty="0" smtClean="0">
                  <a:ln>
                    <a:noFill/>
                  </a:ln>
                  <a:solidFill>
                    <a:schemeClr val="tx1"/>
                  </a:solidFill>
                  <a:effectLst/>
                  <a:latin typeface="+mj-ea"/>
                  <a:ea typeface="+mj-ea"/>
                  <a:cs typeface="ＭＳ Ｐゴシック" pitchFamily="50" charset="-128"/>
                </a:endParaRPr>
              </a:p>
            </p:txBody>
          </p:sp>
          <p:sp>
            <p:nvSpPr>
              <p:cNvPr id="1071" name="Rectangle 47"/>
              <p:cNvSpPr>
                <a:spLocks noChangeArrowheads="1"/>
              </p:cNvSpPr>
              <p:nvPr/>
            </p:nvSpPr>
            <p:spPr bwMode="auto">
              <a:xfrm>
                <a:off x="4998" y="12283"/>
                <a:ext cx="1174" cy="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j-ea"/>
                    <a:ea typeface="+mj-ea"/>
                    <a:cs typeface="ＭＳ Ｐゴシック" pitchFamily="50" charset="-128"/>
                  </a:rPr>
                  <a:t>Ｐ（参照集合）</a:t>
                </a:r>
                <a:endParaRPr kumimoji="1" lang="ja-JP" sz="1800" b="0" i="0" u="none" strike="noStrike" cap="none" normalizeH="0" baseline="0" dirty="0" smtClean="0">
                  <a:ln>
                    <a:noFill/>
                  </a:ln>
                  <a:solidFill>
                    <a:schemeClr val="tx1"/>
                  </a:solidFill>
                  <a:effectLst/>
                  <a:latin typeface="+mj-ea"/>
                  <a:ea typeface="+mj-ea"/>
                  <a:cs typeface="ＭＳ Ｐゴシック" pitchFamily="50" charset="-128"/>
                </a:endParaRPr>
              </a:p>
            </p:txBody>
          </p:sp>
          <p:sp>
            <p:nvSpPr>
              <p:cNvPr id="1072" name="AutoShape 48"/>
              <p:cNvSpPr>
                <a:spLocks noChangeArrowheads="1"/>
              </p:cNvSpPr>
              <p:nvPr/>
            </p:nvSpPr>
            <p:spPr bwMode="auto">
              <a:xfrm>
                <a:off x="4958" y="12424"/>
                <a:ext cx="108" cy="104"/>
              </a:xfrm>
              <a:prstGeom prst="flowChartConnector">
                <a:avLst/>
              </a:prstGeom>
              <a:solidFill>
                <a:srgbClr val="0D0D0D"/>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grpSp>
      </p:grpSp>
      <p:sp>
        <p:nvSpPr>
          <p:cNvPr id="1073" name="AutoShape 49"/>
          <p:cNvSpPr>
            <a:spLocks noChangeArrowheads="1"/>
          </p:cNvSpPr>
          <p:nvPr/>
        </p:nvSpPr>
        <p:spPr bwMode="auto">
          <a:xfrm>
            <a:off x="395536" y="4005064"/>
            <a:ext cx="930970" cy="504056"/>
          </a:xfrm>
          <a:prstGeom prst="wedgeRectCallout">
            <a:avLst>
              <a:gd name="adj1" fmla="val 66514"/>
              <a:gd name="adj2" fmla="val 31354"/>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j-ea"/>
                <a:ea typeface="+mj-ea"/>
                <a:cs typeface="ＭＳ Ｐゴシック" pitchFamily="50" charset="-128"/>
              </a:rPr>
              <a:t>指標</a:t>
            </a:r>
            <a:r>
              <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rPr>
              <a:t>2</a:t>
            </a:r>
            <a:r>
              <a:rPr kumimoji="1" lang="ja-JP" altLang="en-US" sz="1400" b="0" i="0" u="none" strike="noStrike" cap="none" normalizeH="0" baseline="0" dirty="0" smtClean="0">
                <a:ln>
                  <a:noFill/>
                </a:ln>
                <a:solidFill>
                  <a:schemeClr val="tx1"/>
                </a:solidFill>
                <a:effectLst/>
                <a:latin typeface="+mj-ea"/>
                <a:ea typeface="+mj-ea"/>
                <a:cs typeface="ＭＳ Ｐゴシック" pitchFamily="50" charset="-128"/>
              </a:rPr>
              <a:t>の改善値</a:t>
            </a:r>
            <a:endParaRPr kumimoji="1" lang="ja-JP" sz="1400" b="0" i="0" u="none" strike="noStrike" cap="none" normalizeH="0" baseline="0" dirty="0" smtClean="0">
              <a:ln>
                <a:noFill/>
              </a:ln>
              <a:solidFill>
                <a:schemeClr val="tx1"/>
              </a:solidFill>
              <a:effectLst/>
              <a:latin typeface="+mj-ea"/>
              <a:ea typeface="+mj-ea"/>
              <a:cs typeface="ＭＳ Ｐゴシック" pitchFamily="50" charset="-128"/>
            </a:endParaRPr>
          </a:p>
        </p:txBody>
      </p:sp>
      <p:sp>
        <p:nvSpPr>
          <p:cNvPr id="1074" name="AutoShape 50"/>
          <p:cNvSpPr>
            <a:spLocks noChangeArrowheads="1"/>
          </p:cNvSpPr>
          <p:nvPr/>
        </p:nvSpPr>
        <p:spPr bwMode="auto">
          <a:xfrm>
            <a:off x="2339752" y="6021288"/>
            <a:ext cx="1008112" cy="504056"/>
          </a:xfrm>
          <a:prstGeom prst="wedgeRectCallout">
            <a:avLst>
              <a:gd name="adj1" fmla="val 48746"/>
              <a:gd name="adj2" fmla="val -78222"/>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j-ea"/>
                <a:ea typeface="+mj-ea"/>
                <a:cs typeface="ＭＳ Ｐゴシック" pitchFamily="50" charset="-128"/>
              </a:rPr>
              <a:t>指標</a:t>
            </a:r>
            <a:r>
              <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rPr>
              <a:t>1</a:t>
            </a:r>
            <a:r>
              <a:rPr kumimoji="1" lang="ja-JP" altLang="en-US" sz="1400" b="0" i="0" u="none" strike="noStrike" cap="none" normalizeH="0" baseline="0" dirty="0" smtClean="0">
                <a:ln>
                  <a:noFill/>
                </a:ln>
                <a:solidFill>
                  <a:schemeClr val="tx1"/>
                </a:solidFill>
                <a:effectLst/>
                <a:latin typeface="+mj-ea"/>
                <a:ea typeface="+mj-ea"/>
                <a:cs typeface="ＭＳ Ｐゴシック" pitchFamily="50" charset="-128"/>
              </a:rPr>
              <a:t>の</a:t>
            </a:r>
            <a:r>
              <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rPr>
              <a:t/>
            </a:r>
            <a:br>
              <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rPr>
            </a:br>
            <a:r>
              <a:rPr kumimoji="1" lang="ja-JP" altLang="en-US" sz="1400" b="0" i="0" u="none" strike="noStrike" cap="none" normalizeH="0" baseline="0" dirty="0" smtClean="0">
                <a:ln>
                  <a:noFill/>
                </a:ln>
                <a:solidFill>
                  <a:schemeClr val="tx1"/>
                </a:solidFill>
                <a:effectLst/>
                <a:latin typeface="+mj-ea"/>
                <a:ea typeface="+mj-ea"/>
                <a:cs typeface="ＭＳ Ｐゴシック" pitchFamily="50" charset="-128"/>
              </a:rPr>
              <a:t>改善値</a:t>
            </a:r>
            <a:endParaRPr kumimoji="1" lang="ja-JP" sz="1400" b="0" i="0" u="none" strike="noStrike" cap="none" normalizeH="0" baseline="0" dirty="0" smtClean="0">
              <a:ln>
                <a:noFill/>
              </a:ln>
              <a:solidFill>
                <a:schemeClr val="tx1"/>
              </a:solidFill>
              <a:effectLst/>
              <a:latin typeface="+mj-ea"/>
              <a:ea typeface="+mj-ea"/>
              <a:cs typeface="ＭＳ Ｐゴシック" pitchFamily="50"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lang="ja-JP" altLang="en-US" dirty="0" smtClean="0"/>
              <a:t>６</a:t>
            </a:r>
            <a:r>
              <a:rPr kumimoji="1" lang="ja-JP" altLang="en-US" dirty="0" smtClean="0"/>
              <a:t>．１回目の分析</a:t>
            </a:r>
            <a:endParaRPr kumimoji="1" lang="ja-JP" altLang="en-US" dirty="0"/>
          </a:p>
        </p:txBody>
      </p:sp>
      <p:sp>
        <p:nvSpPr>
          <p:cNvPr id="5" name="コンテンツ プレースホルダ 2"/>
          <p:cNvSpPr txBox="1">
            <a:spLocks/>
          </p:cNvSpPr>
          <p:nvPr/>
        </p:nvSpPr>
        <p:spPr>
          <a:xfrm>
            <a:off x="457200" y="1196752"/>
            <a:ext cx="8229600" cy="5377784"/>
          </a:xfrm>
          <a:prstGeom prst="rect">
            <a:avLst/>
          </a:prstGeom>
        </p:spPr>
        <p:txBody>
          <a:bodyPr vert="horz">
            <a:normAutofit/>
          </a:bodyPr>
          <a:lstStyle/>
          <a:p>
            <a:pPr marL="365760" marR="0" lvl="0" indent="-256032" algn="l" defTabSz="914400" rtl="0" eaLnBrk="1" fontAlgn="auto" latinLnBrk="0" hangingPunct="1">
              <a:lnSpc>
                <a:spcPct val="100000"/>
              </a:lnSpc>
              <a:spcBef>
                <a:spcPct val="0"/>
              </a:spcBef>
              <a:spcAft>
                <a:spcPts val="0"/>
              </a:spcAft>
              <a:buClr>
                <a:schemeClr val="accent3"/>
              </a:buClr>
              <a:buSzTx/>
              <a:buFont typeface="Arial" pitchFamily="34" charset="0"/>
              <a:buChar char="•"/>
              <a:tabLst/>
              <a:defRPr/>
            </a:pPr>
            <a:r>
              <a:rPr lang="ja-JP" altLang="en-US" sz="2800" dirty="0">
                <a:solidFill>
                  <a:schemeClr val="tx2"/>
                </a:solidFill>
                <a:latin typeface="+mj-lt"/>
                <a:ea typeface="+mj-ea"/>
                <a:cs typeface="+mj-cs"/>
              </a:rPr>
              <a:t>結果</a:t>
            </a:r>
            <a:endParaRPr kumimoji="1" lang="en-US" altLang="ja-JP" sz="2800" b="0" i="0" u="none" strike="noStrike" kern="1200" cap="none" spc="0" normalizeH="0" baseline="0" noProof="0" dirty="0" smtClean="0">
              <a:ln>
                <a:noFill/>
              </a:ln>
              <a:solidFill>
                <a:schemeClr val="tx2"/>
              </a:solidFill>
              <a:effectLst/>
              <a:uLnTx/>
              <a:uFillTx/>
              <a:latin typeface="+mj-lt"/>
              <a:ea typeface="+mj-ea"/>
              <a:cs typeface="+mj-cs"/>
            </a:endParaRPr>
          </a:p>
          <a:p>
            <a:pPr marL="88900" marR="0" lvl="0" indent="20638" algn="l" defTabSz="914400" rtl="0" eaLnBrk="1" fontAlgn="auto" latinLnBrk="0" hangingPunct="1">
              <a:lnSpc>
                <a:spcPct val="100000"/>
              </a:lnSpc>
              <a:spcBef>
                <a:spcPct val="0"/>
              </a:spcBef>
              <a:spcAft>
                <a:spcPts val="0"/>
              </a:spcAft>
              <a:buClr>
                <a:schemeClr val="accent3"/>
              </a:buClr>
              <a:buSzTx/>
              <a:buFont typeface="Georgia"/>
              <a:buNone/>
              <a:tabLst/>
              <a:defRPr/>
            </a:pPr>
            <a:r>
              <a:rPr kumimoji="1" lang="ja-JP" altLang="en-US" sz="2800" b="0" i="0" u="none" strike="noStrike" kern="1200" cap="none" spc="0" normalizeH="0" baseline="0" noProof="0" dirty="0" smtClean="0">
                <a:ln>
                  <a:noFill/>
                </a:ln>
                <a:solidFill>
                  <a:schemeClr val="tx2"/>
                </a:solidFill>
                <a:effectLst/>
                <a:uLnTx/>
                <a:uFillTx/>
                <a:latin typeface="+mj-lt"/>
                <a:ea typeface="+mj-ea"/>
                <a:cs typeface="+mj-cs"/>
              </a:rPr>
              <a:t>千葉県、新潟県、沖縄県を除き全て最高値</a:t>
            </a:r>
            <a:r>
              <a:rPr kumimoji="1" lang="en-US" altLang="ja-JP" sz="2800" b="0" i="0" u="none" strike="noStrike" kern="1200" cap="none" spc="0" normalizeH="0" baseline="0" noProof="0" dirty="0" smtClean="0">
                <a:ln>
                  <a:noFill/>
                </a:ln>
                <a:solidFill>
                  <a:schemeClr val="tx2"/>
                </a:solidFill>
                <a:effectLst/>
                <a:uLnTx/>
                <a:uFillTx/>
                <a:latin typeface="+mj-lt"/>
                <a:ea typeface="+mj-ea"/>
                <a:cs typeface="+mj-cs"/>
              </a:rPr>
              <a:t>1.0</a:t>
            </a:r>
            <a:r>
              <a:rPr kumimoji="1" lang="ja-JP" altLang="en-US" sz="2800" b="0" i="0" u="none" strike="noStrike" kern="1200" cap="none" spc="0" normalizeH="0" baseline="0" noProof="0" dirty="0" smtClean="0">
                <a:ln>
                  <a:noFill/>
                </a:ln>
                <a:solidFill>
                  <a:schemeClr val="tx2"/>
                </a:solidFill>
                <a:effectLst/>
                <a:uLnTx/>
                <a:uFillTx/>
                <a:latin typeface="+mj-lt"/>
                <a:ea typeface="+mj-ea"/>
                <a:cs typeface="+mj-cs"/>
              </a:rPr>
              <a:t>となった。</a:t>
            </a:r>
          </a:p>
        </p:txBody>
      </p:sp>
      <p:graphicFrame>
        <p:nvGraphicFramePr>
          <p:cNvPr id="7" name="表 6"/>
          <p:cNvGraphicFramePr>
            <a:graphicFrameLocks noGrp="1"/>
          </p:cNvGraphicFramePr>
          <p:nvPr>
            <p:extLst>
              <p:ext uri="{D42A27DB-BD31-4B8C-83A1-F6EECF244321}">
                <p14:modId xmlns:p14="http://schemas.microsoft.com/office/powerpoint/2010/main" val="3543405669"/>
              </p:ext>
            </p:extLst>
          </p:nvPr>
        </p:nvGraphicFramePr>
        <p:xfrm>
          <a:off x="251520" y="2564904"/>
          <a:ext cx="4248472" cy="4109166"/>
        </p:xfrm>
        <a:graphic>
          <a:graphicData uri="http://schemas.openxmlformats.org/drawingml/2006/table">
            <a:tbl>
              <a:tblPr/>
              <a:tblGrid>
                <a:gridCol w="792088"/>
                <a:gridCol w="1296144"/>
                <a:gridCol w="2160240"/>
              </a:tblGrid>
              <a:tr h="157301">
                <a:tc>
                  <a:txBody>
                    <a:bodyPr/>
                    <a:lstStyle/>
                    <a:p>
                      <a:pPr algn="ctr" fontAlgn="ctr"/>
                      <a:r>
                        <a:rPr lang="ja-JP" altLang="en-US" sz="1200" b="0" i="0" u="none" strike="noStrike" dirty="0">
                          <a:solidFill>
                            <a:srgbClr val="FFFFFF"/>
                          </a:solidFill>
                          <a:effectLst/>
                          <a:latin typeface="+mj-ea"/>
                          <a:ea typeface="+mj-ea"/>
                        </a:rPr>
                        <a:t>都道府県</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ctr" fontAlgn="ctr"/>
                      <a:r>
                        <a:rPr lang="ja-JP" altLang="en-US" sz="1200" b="0" i="0" u="none" strike="noStrike" dirty="0">
                          <a:solidFill>
                            <a:srgbClr val="FFFFFF"/>
                          </a:solidFill>
                          <a:effectLst/>
                          <a:latin typeface="+mj-ea"/>
                          <a:ea typeface="+mj-ea"/>
                        </a:rPr>
                        <a:t>パフォーマンス値</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ctr" fontAlgn="ctr"/>
                      <a:r>
                        <a:rPr lang="ja-JP" altLang="en-US" sz="1200" b="0" i="0" u="none" strike="noStrike" dirty="0">
                          <a:solidFill>
                            <a:srgbClr val="FFFFFF"/>
                          </a:solidFill>
                          <a:effectLst/>
                          <a:latin typeface="+mj-ea"/>
                          <a:ea typeface="+mj-ea"/>
                        </a:rPr>
                        <a:t>参照集合</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r>
              <a:tr h="88661">
                <a:tc>
                  <a:txBody>
                    <a:bodyPr/>
                    <a:lstStyle/>
                    <a:p>
                      <a:pPr algn="ctr" fontAlgn="ctr"/>
                      <a:r>
                        <a:rPr lang="ja-JP" altLang="en-US" sz="1200" b="0" i="0" u="none" strike="noStrike" dirty="0">
                          <a:solidFill>
                            <a:srgbClr val="000000"/>
                          </a:solidFill>
                          <a:effectLst/>
                          <a:latin typeface="+mj-ea"/>
                          <a:ea typeface="+mj-ea"/>
                        </a:rPr>
                        <a:t>北海道</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青森</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東京</a:t>
                      </a:r>
                      <a:r>
                        <a:rPr lang="en-US" altLang="ja-JP" sz="1200" b="0" i="0" u="none" strike="noStrike" dirty="0">
                          <a:solidFill>
                            <a:srgbClr val="000000"/>
                          </a:solidFill>
                          <a:effectLst/>
                          <a:latin typeface="+mj-ea"/>
                          <a:ea typeface="+mj-ea"/>
                        </a:rPr>
                        <a:t>(0.500),</a:t>
                      </a:r>
                      <a:r>
                        <a:rPr lang="ja-JP" altLang="en-US" sz="1200" b="0" i="0" u="none" strike="noStrike" dirty="0">
                          <a:solidFill>
                            <a:srgbClr val="000000"/>
                          </a:solidFill>
                          <a:effectLst/>
                          <a:latin typeface="+mj-ea"/>
                          <a:ea typeface="+mj-ea"/>
                        </a:rPr>
                        <a:t>岐阜</a:t>
                      </a:r>
                      <a:r>
                        <a:rPr lang="en-US" altLang="ja-JP" sz="1200" b="0" i="0" u="none" strike="noStrike" dirty="0">
                          <a:solidFill>
                            <a:srgbClr val="000000"/>
                          </a:solidFill>
                          <a:effectLst/>
                          <a:latin typeface="+mj-ea"/>
                          <a:ea typeface="+mj-ea"/>
                        </a:rPr>
                        <a:t>(0.500)</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岩手</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宮城</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秋田</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東京</a:t>
                      </a:r>
                      <a:r>
                        <a:rPr lang="en-US" altLang="ja-JP" sz="1200" b="0" i="0" u="none" strike="noStrike">
                          <a:solidFill>
                            <a:srgbClr val="000000"/>
                          </a:solidFill>
                          <a:effectLst/>
                          <a:latin typeface="+mj-ea"/>
                          <a:ea typeface="+mj-ea"/>
                        </a:rPr>
                        <a:t>(0.333),</a:t>
                      </a:r>
                      <a:r>
                        <a:rPr lang="ja-JP" altLang="en-US" sz="1200" b="0" i="0" u="none" strike="noStrike">
                          <a:solidFill>
                            <a:srgbClr val="000000"/>
                          </a:solidFill>
                          <a:effectLst/>
                          <a:latin typeface="+mj-ea"/>
                          <a:ea typeface="+mj-ea"/>
                        </a:rPr>
                        <a:t>岐阜</a:t>
                      </a:r>
                      <a:r>
                        <a:rPr lang="en-US" altLang="ja-JP" sz="1200" b="0" i="0" u="none" strike="noStrike">
                          <a:solidFill>
                            <a:srgbClr val="000000"/>
                          </a:solidFill>
                          <a:effectLst/>
                          <a:latin typeface="+mj-ea"/>
                          <a:ea typeface="+mj-ea"/>
                        </a:rPr>
                        <a:t>(0.667)</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山形</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福島</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茨城</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栃木</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群馬</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effectLst/>
                          <a:latin typeface="+mj-ea"/>
                          <a:ea typeface="+mj-ea"/>
                        </a:rPr>
                        <a:t>東京</a:t>
                      </a:r>
                      <a:r>
                        <a:rPr lang="en-US" altLang="zh-TW" sz="1200" b="0" i="0" u="none" strike="noStrike">
                          <a:solidFill>
                            <a:srgbClr val="000000"/>
                          </a:solidFill>
                          <a:effectLst/>
                          <a:latin typeface="+mj-ea"/>
                          <a:ea typeface="+mj-ea"/>
                        </a:rPr>
                        <a:t>(0.607),</a:t>
                      </a:r>
                      <a:r>
                        <a:rPr lang="zh-TW" altLang="en-US" sz="1200" b="0" i="0" u="none" strike="noStrike">
                          <a:solidFill>
                            <a:srgbClr val="000000"/>
                          </a:solidFill>
                          <a:effectLst/>
                          <a:latin typeface="+mj-ea"/>
                          <a:ea typeface="+mj-ea"/>
                        </a:rPr>
                        <a:t>岐阜</a:t>
                      </a:r>
                      <a:r>
                        <a:rPr lang="en-US" altLang="zh-TW" sz="1200" b="0" i="0" u="none" strike="noStrike">
                          <a:solidFill>
                            <a:srgbClr val="000000"/>
                          </a:solidFill>
                          <a:effectLst/>
                          <a:latin typeface="+mj-ea"/>
                          <a:ea typeface="+mj-ea"/>
                        </a:rPr>
                        <a:t>(0.217),</a:t>
                      </a:r>
                      <a:r>
                        <a:rPr lang="zh-TW" altLang="en-US" sz="1200" b="0" i="0" u="none" strike="noStrike">
                          <a:solidFill>
                            <a:srgbClr val="000000"/>
                          </a:solidFill>
                          <a:effectLst/>
                          <a:latin typeface="+mj-ea"/>
                          <a:ea typeface="+mj-ea"/>
                        </a:rPr>
                        <a:t>三重</a:t>
                      </a:r>
                      <a:r>
                        <a:rPr lang="en-US" altLang="zh-TW" sz="1200" b="0" i="0" u="none" strike="noStrike">
                          <a:solidFill>
                            <a:srgbClr val="000000"/>
                          </a:solidFill>
                          <a:effectLst/>
                          <a:latin typeface="+mj-ea"/>
                          <a:ea typeface="+mj-ea"/>
                        </a:rPr>
                        <a:t>(0.091),</a:t>
                      </a:r>
                      <a:r>
                        <a:rPr lang="zh-TW" altLang="en-US" sz="1200" b="0" i="0" u="none" strike="noStrike">
                          <a:solidFill>
                            <a:srgbClr val="000000"/>
                          </a:solidFill>
                          <a:effectLst/>
                          <a:latin typeface="+mj-ea"/>
                          <a:ea typeface="+mj-ea"/>
                        </a:rPr>
                        <a:t>島根</a:t>
                      </a:r>
                      <a:r>
                        <a:rPr lang="en-US" altLang="zh-TW" sz="1200" b="0" i="0" u="none" strike="noStrike">
                          <a:solidFill>
                            <a:srgbClr val="000000"/>
                          </a:solidFill>
                          <a:effectLst/>
                          <a:latin typeface="+mj-ea"/>
                          <a:ea typeface="+mj-ea"/>
                        </a:rPr>
                        <a:t>(0.085)</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埼玉</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千葉</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mj-ea"/>
                          <a:ea typeface="+mj-ea"/>
                        </a:rPr>
                        <a:t>0.999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effectLst/>
                          <a:latin typeface="+mj-ea"/>
                          <a:ea typeface="+mj-ea"/>
                        </a:rPr>
                        <a:t>神奈川</a:t>
                      </a:r>
                      <a:r>
                        <a:rPr lang="en-US" altLang="zh-TW" sz="1200" b="0" i="0" u="none" strike="noStrike">
                          <a:solidFill>
                            <a:srgbClr val="000000"/>
                          </a:solidFill>
                          <a:effectLst/>
                          <a:latin typeface="+mj-ea"/>
                          <a:ea typeface="+mj-ea"/>
                        </a:rPr>
                        <a:t>(0.250),</a:t>
                      </a:r>
                      <a:r>
                        <a:rPr lang="zh-TW" altLang="en-US" sz="1200" b="0" i="0" u="none" strike="noStrike">
                          <a:solidFill>
                            <a:srgbClr val="000000"/>
                          </a:solidFill>
                          <a:effectLst/>
                          <a:latin typeface="+mj-ea"/>
                          <a:ea typeface="+mj-ea"/>
                        </a:rPr>
                        <a:t>長野</a:t>
                      </a:r>
                      <a:r>
                        <a:rPr lang="en-US" altLang="zh-TW" sz="1200" b="0" i="0" u="none" strike="noStrike">
                          <a:solidFill>
                            <a:srgbClr val="000000"/>
                          </a:solidFill>
                          <a:effectLst/>
                          <a:latin typeface="+mj-ea"/>
                          <a:ea typeface="+mj-ea"/>
                        </a:rPr>
                        <a:t>(0.688),</a:t>
                      </a:r>
                      <a:r>
                        <a:rPr lang="zh-TW" altLang="en-US" sz="1200" b="0" i="0" u="none" strike="noStrike">
                          <a:solidFill>
                            <a:srgbClr val="000000"/>
                          </a:solidFill>
                          <a:effectLst/>
                          <a:latin typeface="+mj-ea"/>
                          <a:ea typeface="+mj-ea"/>
                        </a:rPr>
                        <a:t>滋賀</a:t>
                      </a:r>
                      <a:r>
                        <a:rPr lang="en-US" altLang="zh-TW" sz="1200" b="0" i="0" u="none" strike="noStrike">
                          <a:solidFill>
                            <a:srgbClr val="000000"/>
                          </a:solidFill>
                          <a:effectLst/>
                          <a:latin typeface="+mj-ea"/>
                          <a:ea typeface="+mj-ea"/>
                        </a:rPr>
                        <a:t>(0.061)</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東京</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神奈川</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新潟</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mj-ea"/>
                          <a:ea typeface="+mj-ea"/>
                        </a:rPr>
                        <a:t>0.999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effectLst/>
                          <a:latin typeface="+mj-ea"/>
                          <a:ea typeface="+mj-ea"/>
                        </a:rPr>
                        <a:t>岩手</a:t>
                      </a:r>
                      <a:r>
                        <a:rPr lang="en-US" altLang="zh-TW" sz="1200" b="0" i="0" u="none" strike="noStrike">
                          <a:solidFill>
                            <a:srgbClr val="000000"/>
                          </a:solidFill>
                          <a:effectLst/>
                          <a:latin typeface="+mj-ea"/>
                          <a:ea typeface="+mj-ea"/>
                        </a:rPr>
                        <a:t>(0.352),</a:t>
                      </a:r>
                      <a:r>
                        <a:rPr lang="zh-TW" altLang="en-US" sz="1200" b="0" i="0" u="none" strike="noStrike">
                          <a:solidFill>
                            <a:srgbClr val="000000"/>
                          </a:solidFill>
                          <a:effectLst/>
                          <a:latin typeface="+mj-ea"/>
                          <a:ea typeface="+mj-ea"/>
                        </a:rPr>
                        <a:t>福島</a:t>
                      </a:r>
                      <a:r>
                        <a:rPr lang="en-US" altLang="zh-TW" sz="1200" b="0" i="0" u="none" strike="noStrike">
                          <a:solidFill>
                            <a:srgbClr val="000000"/>
                          </a:solidFill>
                          <a:effectLst/>
                          <a:latin typeface="+mj-ea"/>
                          <a:ea typeface="+mj-ea"/>
                        </a:rPr>
                        <a:t>(0.036),</a:t>
                      </a:r>
                      <a:r>
                        <a:rPr lang="zh-TW" altLang="en-US" sz="1200" b="0" i="0" u="none" strike="noStrike">
                          <a:solidFill>
                            <a:srgbClr val="000000"/>
                          </a:solidFill>
                          <a:effectLst/>
                          <a:latin typeface="+mj-ea"/>
                          <a:ea typeface="+mj-ea"/>
                        </a:rPr>
                        <a:t>茨城</a:t>
                      </a:r>
                      <a:r>
                        <a:rPr lang="en-US" altLang="zh-TW" sz="1200" b="0" i="0" u="none" strike="noStrike">
                          <a:solidFill>
                            <a:srgbClr val="000000"/>
                          </a:solidFill>
                          <a:effectLst/>
                          <a:latin typeface="+mj-ea"/>
                          <a:ea typeface="+mj-ea"/>
                        </a:rPr>
                        <a:t>(0.224),</a:t>
                      </a:r>
                      <a:r>
                        <a:rPr lang="zh-TW" altLang="en-US" sz="1200" b="0" i="0" u="none" strike="noStrike">
                          <a:solidFill>
                            <a:srgbClr val="000000"/>
                          </a:solidFill>
                          <a:effectLst/>
                          <a:latin typeface="+mj-ea"/>
                          <a:ea typeface="+mj-ea"/>
                        </a:rPr>
                        <a:t>岐阜</a:t>
                      </a:r>
                      <a:r>
                        <a:rPr lang="en-US" altLang="zh-TW" sz="1200" b="0" i="0" u="none" strike="noStrike">
                          <a:solidFill>
                            <a:srgbClr val="000000"/>
                          </a:solidFill>
                          <a:effectLst/>
                          <a:latin typeface="+mj-ea"/>
                          <a:ea typeface="+mj-ea"/>
                        </a:rPr>
                        <a:t>(0.386)</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富山</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石川</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effectLst/>
                          <a:latin typeface="+mj-ea"/>
                          <a:ea typeface="+mj-ea"/>
                        </a:rPr>
                        <a:t>山形</a:t>
                      </a:r>
                      <a:r>
                        <a:rPr lang="en-US" altLang="zh-TW" sz="1200" b="0" i="0" u="none" strike="noStrike" dirty="0">
                          <a:solidFill>
                            <a:srgbClr val="000000"/>
                          </a:solidFill>
                          <a:effectLst/>
                          <a:latin typeface="+mj-ea"/>
                          <a:ea typeface="+mj-ea"/>
                        </a:rPr>
                        <a:t>(0.073),</a:t>
                      </a:r>
                      <a:r>
                        <a:rPr lang="zh-TW" altLang="en-US" sz="1200" b="0" i="0" u="none" strike="noStrike" dirty="0">
                          <a:solidFill>
                            <a:srgbClr val="000000"/>
                          </a:solidFill>
                          <a:effectLst/>
                          <a:latin typeface="+mj-ea"/>
                          <a:ea typeface="+mj-ea"/>
                        </a:rPr>
                        <a:t>東京</a:t>
                      </a:r>
                      <a:r>
                        <a:rPr lang="en-US" altLang="zh-TW" sz="1200" b="0" i="0" u="none" strike="noStrike" dirty="0">
                          <a:solidFill>
                            <a:srgbClr val="000000"/>
                          </a:solidFill>
                          <a:effectLst/>
                          <a:latin typeface="+mj-ea"/>
                          <a:ea typeface="+mj-ea"/>
                        </a:rPr>
                        <a:t>(0.517),</a:t>
                      </a:r>
                      <a:r>
                        <a:rPr lang="zh-TW" altLang="en-US" sz="1200" b="0" i="0" u="none" strike="noStrike" dirty="0">
                          <a:solidFill>
                            <a:srgbClr val="000000"/>
                          </a:solidFill>
                          <a:effectLst/>
                          <a:latin typeface="+mj-ea"/>
                          <a:ea typeface="+mj-ea"/>
                        </a:rPr>
                        <a:t>長野</a:t>
                      </a:r>
                      <a:r>
                        <a:rPr lang="en-US" altLang="zh-TW" sz="1200" b="0" i="0" u="none" strike="noStrike" dirty="0">
                          <a:solidFill>
                            <a:srgbClr val="000000"/>
                          </a:solidFill>
                          <a:effectLst/>
                          <a:latin typeface="+mj-ea"/>
                          <a:ea typeface="+mj-ea"/>
                        </a:rPr>
                        <a:t>(0.003),</a:t>
                      </a:r>
                      <a:r>
                        <a:rPr lang="zh-TW" altLang="en-US" sz="1200" b="0" i="0" u="none" strike="noStrike" dirty="0">
                          <a:solidFill>
                            <a:srgbClr val="000000"/>
                          </a:solidFill>
                          <a:effectLst/>
                          <a:latin typeface="+mj-ea"/>
                          <a:ea typeface="+mj-ea"/>
                        </a:rPr>
                        <a:t>三重</a:t>
                      </a:r>
                      <a:r>
                        <a:rPr lang="en-US" altLang="zh-TW" sz="1200" b="0" i="0" u="none" strike="noStrike" dirty="0">
                          <a:solidFill>
                            <a:srgbClr val="000000"/>
                          </a:solidFill>
                          <a:effectLst/>
                          <a:latin typeface="+mj-ea"/>
                          <a:ea typeface="+mj-ea"/>
                        </a:rPr>
                        <a:t>(0.173),</a:t>
                      </a:r>
                      <a:r>
                        <a:rPr lang="zh-TW" altLang="en-US" sz="1200" b="0" i="0" u="none" strike="noStrike" dirty="0">
                          <a:solidFill>
                            <a:srgbClr val="000000"/>
                          </a:solidFill>
                          <a:effectLst/>
                          <a:latin typeface="+mj-ea"/>
                          <a:ea typeface="+mj-ea"/>
                        </a:rPr>
                        <a:t>島根</a:t>
                      </a:r>
                      <a:r>
                        <a:rPr lang="en-US" altLang="zh-TW" sz="1200" b="0" i="0" u="none" strike="noStrike" dirty="0">
                          <a:solidFill>
                            <a:srgbClr val="000000"/>
                          </a:solidFill>
                          <a:effectLst/>
                          <a:latin typeface="+mj-ea"/>
                          <a:ea typeface="+mj-ea"/>
                        </a:rPr>
                        <a:t>(0.234)</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4127676634"/>
              </p:ext>
            </p:extLst>
          </p:nvPr>
        </p:nvGraphicFramePr>
        <p:xfrm>
          <a:off x="4716016" y="2564904"/>
          <a:ext cx="4248472" cy="3931053"/>
        </p:xfrm>
        <a:graphic>
          <a:graphicData uri="http://schemas.openxmlformats.org/drawingml/2006/table">
            <a:tbl>
              <a:tblPr/>
              <a:tblGrid>
                <a:gridCol w="792088"/>
                <a:gridCol w="1296144"/>
                <a:gridCol w="2160240"/>
              </a:tblGrid>
              <a:tr h="157301">
                <a:tc>
                  <a:txBody>
                    <a:bodyPr/>
                    <a:lstStyle/>
                    <a:p>
                      <a:pPr algn="ctr" fontAlgn="ctr"/>
                      <a:r>
                        <a:rPr lang="ja-JP" altLang="en-US" sz="1200" b="0" i="0" u="none" strike="noStrike" dirty="0">
                          <a:solidFill>
                            <a:srgbClr val="FFFFFF"/>
                          </a:solidFill>
                          <a:effectLst/>
                          <a:latin typeface="+mj-ea"/>
                          <a:ea typeface="+mj-ea"/>
                        </a:rPr>
                        <a:t>都道府県</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ctr" fontAlgn="ctr"/>
                      <a:r>
                        <a:rPr lang="ja-JP" altLang="en-US" sz="1200" b="0" i="0" u="none" strike="noStrike" dirty="0">
                          <a:solidFill>
                            <a:srgbClr val="FFFFFF"/>
                          </a:solidFill>
                          <a:effectLst/>
                          <a:latin typeface="+mj-ea"/>
                          <a:ea typeface="+mj-ea"/>
                        </a:rPr>
                        <a:t>パフォーマンス値</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ctr" fontAlgn="ctr"/>
                      <a:r>
                        <a:rPr lang="ja-JP" altLang="en-US" sz="1200" b="0" i="0" u="none" strike="noStrike" dirty="0">
                          <a:solidFill>
                            <a:srgbClr val="FFFFFF"/>
                          </a:solidFill>
                          <a:effectLst/>
                          <a:latin typeface="+mj-ea"/>
                          <a:ea typeface="+mj-ea"/>
                        </a:rPr>
                        <a:t>参照集合</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r>
              <a:tr h="88661">
                <a:tc>
                  <a:txBody>
                    <a:bodyPr/>
                    <a:lstStyle/>
                    <a:p>
                      <a:pPr algn="ctr" fontAlgn="ctr"/>
                      <a:r>
                        <a:rPr lang="ja-JP" altLang="en-US" sz="1200" b="0" i="0" u="none" strike="noStrike" dirty="0">
                          <a:solidFill>
                            <a:srgbClr val="000000"/>
                          </a:solidFill>
                          <a:effectLst/>
                          <a:latin typeface="+mj-ea"/>
                          <a:ea typeface="+mj-ea"/>
                        </a:rPr>
                        <a:t>福井</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山梨</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a:solidFill>
                            <a:srgbClr val="000000"/>
                          </a:solidFill>
                          <a:effectLst/>
                          <a:latin typeface="+mj-ea"/>
                          <a:ea typeface="+mj-ea"/>
                        </a:rPr>
                        <a:t>長野</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岐阜</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静岡</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愛知</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三重</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滋賀</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京都</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東京</a:t>
                      </a:r>
                      <a:r>
                        <a:rPr lang="en-US" altLang="ja-JP" sz="1200" b="0" i="0" u="none" strike="noStrike" dirty="0">
                          <a:solidFill>
                            <a:srgbClr val="000000"/>
                          </a:solidFill>
                          <a:effectLst/>
                          <a:latin typeface="+mj-ea"/>
                          <a:ea typeface="+mj-ea"/>
                        </a:rPr>
                        <a:t>(0.988),</a:t>
                      </a:r>
                      <a:r>
                        <a:rPr lang="ja-JP" altLang="en-US" sz="1200" b="0" i="0" u="none" strike="noStrike" dirty="0">
                          <a:solidFill>
                            <a:srgbClr val="000000"/>
                          </a:solidFill>
                          <a:effectLst/>
                          <a:latin typeface="+mj-ea"/>
                          <a:ea typeface="+mj-ea"/>
                        </a:rPr>
                        <a:t>福井</a:t>
                      </a:r>
                      <a:r>
                        <a:rPr lang="en-US" altLang="ja-JP" sz="1200" b="0" i="0" u="none" strike="noStrike" dirty="0">
                          <a:solidFill>
                            <a:srgbClr val="000000"/>
                          </a:solidFill>
                          <a:effectLst/>
                          <a:latin typeface="+mj-ea"/>
                          <a:ea typeface="+mj-ea"/>
                        </a:rPr>
                        <a:t>(0.012)</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大阪</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effectLst/>
                          <a:latin typeface="HGPｺﾞｼｯｸM" panose="020B0600000000000000" pitchFamily="50" charset="-128"/>
                          <a:ea typeface="HGPｺﾞｼｯｸM" panose="020B0600000000000000" pitchFamily="50" charset="-128"/>
                        </a:rPr>
                        <a:t>東京</a:t>
                      </a:r>
                      <a:r>
                        <a:rPr lang="en-US" altLang="zh-TW" sz="1200" b="0" i="0" u="none" strike="noStrike" dirty="0">
                          <a:solidFill>
                            <a:srgbClr val="000000"/>
                          </a:solidFill>
                          <a:effectLst/>
                          <a:latin typeface="HGPｺﾞｼｯｸM" panose="020B0600000000000000" pitchFamily="50" charset="-128"/>
                          <a:ea typeface="HGPｺﾞｼｯｸM" panose="020B0600000000000000" pitchFamily="50" charset="-128"/>
                        </a:rPr>
                        <a:t>(0.554),</a:t>
                      </a:r>
                      <a:r>
                        <a:rPr lang="zh-TW" altLang="en-US" sz="1200" b="0" i="0" u="none" strike="noStrike" dirty="0">
                          <a:solidFill>
                            <a:srgbClr val="000000"/>
                          </a:solidFill>
                          <a:effectLst/>
                          <a:latin typeface="HGPｺﾞｼｯｸM" panose="020B0600000000000000" pitchFamily="50" charset="-128"/>
                          <a:ea typeface="HGPｺﾞｼｯｸM" panose="020B0600000000000000" pitchFamily="50" charset="-128"/>
                        </a:rPr>
                        <a:t>長野</a:t>
                      </a:r>
                      <a:r>
                        <a:rPr lang="en-US" altLang="zh-TW" sz="1200" b="0" i="0" u="none" strike="noStrike" dirty="0">
                          <a:solidFill>
                            <a:srgbClr val="000000"/>
                          </a:solidFill>
                          <a:effectLst/>
                          <a:latin typeface="HGPｺﾞｼｯｸM" panose="020B0600000000000000" pitchFamily="50" charset="-128"/>
                          <a:ea typeface="HGPｺﾞｼｯｸM" panose="020B0600000000000000" pitchFamily="50" charset="-128"/>
                        </a:rPr>
                        <a:t>(0.080),</a:t>
                      </a:r>
                      <a:r>
                        <a:rPr lang="zh-TW" altLang="en-US" sz="1200" b="0" i="0" u="none" strike="noStrike" dirty="0">
                          <a:solidFill>
                            <a:srgbClr val="000000"/>
                          </a:solidFill>
                          <a:effectLst/>
                          <a:latin typeface="HGPｺﾞｼｯｸM" panose="020B0600000000000000" pitchFamily="50" charset="-128"/>
                          <a:ea typeface="HGPｺﾞｼｯｸM" panose="020B0600000000000000" pitchFamily="50" charset="-128"/>
                        </a:rPr>
                        <a:t>三重</a:t>
                      </a:r>
                      <a:r>
                        <a:rPr lang="en-US" altLang="zh-TW" sz="1200" b="0" i="0" u="none" strike="noStrike" dirty="0">
                          <a:solidFill>
                            <a:srgbClr val="000000"/>
                          </a:solidFill>
                          <a:effectLst/>
                          <a:latin typeface="HGPｺﾞｼｯｸM" panose="020B0600000000000000" pitchFamily="50" charset="-128"/>
                          <a:ea typeface="HGPｺﾞｼｯｸM" panose="020B0600000000000000" pitchFamily="50" charset="-128"/>
                        </a:rPr>
                        <a:t>(0.311),</a:t>
                      </a:r>
                      <a:r>
                        <a:rPr lang="zh-TW" altLang="en-US" sz="1200" b="0" i="0" u="none" strike="noStrike" dirty="0">
                          <a:solidFill>
                            <a:srgbClr val="000000"/>
                          </a:solidFill>
                          <a:effectLst/>
                          <a:latin typeface="HGPｺﾞｼｯｸM" panose="020B0600000000000000" pitchFamily="50" charset="-128"/>
                          <a:ea typeface="HGPｺﾞｼｯｸM" panose="020B0600000000000000" pitchFamily="50" charset="-128"/>
                        </a:rPr>
                        <a:t>鳥取</a:t>
                      </a:r>
                      <a:r>
                        <a:rPr lang="en-US" altLang="zh-TW" sz="1200" b="0" i="0" u="none" strike="noStrike" dirty="0">
                          <a:solidFill>
                            <a:srgbClr val="000000"/>
                          </a:solidFill>
                          <a:effectLst/>
                          <a:latin typeface="HGPｺﾞｼｯｸM" panose="020B0600000000000000" pitchFamily="50" charset="-128"/>
                          <a:ea typeface="HGPｺﾞｼｯｸM" panose="020B0600000000000000" pitchFamily="50" charset="-128"/>
                        </a:rPr>
                        <a:t>(0.055)</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兵庫</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HGPｺﾞｼｯｸM" panose="020B0600000000000000" pitchFamily="50" charset="-128"/>
                          <a:ea typeface="HGPｺﾞｼｯｸM" panose="020B0600000000000000" pitchFamily="50" charset="-128"/>
                        </a:rPr>
                        <a:t>東京</a:t>
                      </a:r>
                      <a:r>
                        <a:rPr lang="en-US" altLang="ja-JP" sz="1200" b="0" i="0" u="none" strike="noStrike" dirty="0">
                          <a:solidFill>
                            <a:srgbClr val="000000"/>
                          </a:solidFill>
                          <a:effectLst/>
                          <a:latin typeface="HGPｺﾞｼｯｸM" panose="020B0600000000000000" pitchFamily="50" charset="-128"/>
                          <a:ea typeface="HGPｺﾞｼｯｸM" panose="020B0600000000000000" pitchFamily="50" charset="-128"/>
                        </a:rPr>
                        <a:t>(0.484),</a:t>
                      </a:r>
                      <a:r>
                        <a:rPr lang="ja-JP" altLang="en-US" sz="1200" b="0" i="0" u="none" strike="noStrike" dirty="0">
                          <a:solidFill>
                            <a:srgbClr val="000000"/>
                          </a:solidFill>
                          <a:effectLst/>
                          <a:latin typeface="HGPｺﾞｼｯｸM" panose="020B0600000000000000" pitchFamily="50" charset="-128"/>
                          <a:ea typeface="HGPｺﾞｼｯｸM" panose="020B0600000000000000" pitchFamily="50" charset="-128"/>
                        </a:rPr>
                        <a:t>福井</a:t>
                      </a:r>
                      <a:r>
                        <a:rPr lang="en-US" altLang="ja-JP" sz="1200" b="0" i="0" u="none" strike="noStrike" dirty="0">
                          <a:solidFill>
                            <a:srgbClr val="000000"/>
                          </a:solidFill>
                          <a:effectLst/>
                          <a:latin typeface="HGPｺﾞｼｯｸM" panose="020B0600000000000000" pitchFamily="50" charset="-128"/>
                          <a:ea typeface="HGPｺﾞｼｯｸM" panose="020B0600000000000000" pitchFamily="50" charset="-128"/>
                        </a:rPr>
                        <a:t>(0.516)</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奈良</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HGPｺﾞｼｯｸM" panose="020B0600000000000000" pitchFamily="50" charset="-128"/>
                          <a:ea typeface="HGPｺﾞｼｯｸM" panose="020B0600000000000000" pitchFamily="50" charset="-128"/>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和歌山</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HGPｺﾞｼｯｸM" panose="020B0600000000000000" pitchFamily="50" charset="-128"/>
                          <a:ea typeface="HGPｺﾞｼｯｸM" panose="020B0600000000000000" pitchFamily="50" charset="-128"/>
                        </a:rPr>
                        <a:t>東京</a:t>
                      </a:r>
                      <a:r>
                        <a:rPr lang="en-US" altLang="ja-JP" sz="1200" b="0" i="0" u="none" strike="noStrike" dirty="0">
                          <a:solidFill>
                            <a:srgbClr val="000000"/>
                          </a:solidFill>
                          <a:effectLst/>
                          <a:latin typeface="HGPｺﾞｼｯｸM" panose="020B0600000000000000" pitchFamily="50" charset="-128"/>
                          <a:ea typeface="HGPｺﾞｼｯｸM" panose="020B0600000000000000" pitchFamily="50" charset="-128"/>
                        </a:rPr>
                        <a:t>(0.561),</a:t>
                      </a:r>
                      <a:r>
                        <a:rPr lang="ja-JP" altLang="en-US" sz="1200" b="0" i="0" u="none" strike="noStrike" dirty="0">
                          <a:solidFill>
                            <a:srgbClr val="000000"/>
                          </a:solidFill>
                          <a:effectLst/>
                          <a:latin typeface="HGPｺﾞｼｯｸM" panose="020B0600000000000000" pitchFamily="50" charset="-128"/>
                          <a:ea typeface="HGPｺﾞｼｯｸM" panose="020B0600000000000000" pitchFamily="50" charset="-128"/>
                        </a:rPr>
                        <a:t>三重</a:t>
                      </a:r>
                      <a:r>
                        <a:rPr lang="en-US" altLang="ja-JP" sz="1200" b="0" i="0" u="none" strike="noStrike" dirty="0">
                          <a:solidFill>
                            <a:srgbClr val="000000"/>
                          </a:solidFill>
                          <a:effectLst/>
                          <a:latin typeface="HGPｺﾞｼｯｸM" panose="020B0600000000000000" pitchFamily="50" charset="-128"/>
                          <a:ea typeface="HGPｺﾞｼｯｸM" panose="020B0600000000000000" pitchFamily="50" charset="-128"/>
                        </a:rPr>
                        <a:t>(0.439)</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鳥取</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HGPｺﾞｼｯｸM" panose="020B0600000000000000" pitchFamily="50" charset="-128"/>
                          <a:ea typeface="HGPｺﾞｼｯｸM" panose="020B0600000000000000" pitchFamily="50" charset="-128"/>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島根</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HGPｺﾞｼｯｸM" panose="020B0600000000000000" pitchFamily="50" charset="-128"/>
                          <a:ea typeface="HGPｺﾞｼｯｸM" panose="020B0600000000000000" pitchFamily="50" charset="-128"/>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岡山</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HGPｺﾞｼｯｸM" panose="020B0600000000000000" pitchFamily="50" charset="-128"/>
                          <a:ea typeface="HGPｺﾞｼｯｸM" panose="020B0600000000000000" pitchFamily="50" charset="-128"/>
                        </a:rPr>
                        <a:t>東京</a:t>
                      </a:r>
                      <a:r>
                        <a:rPr lang="en-US" altLang="ja-JP" sz="1200" b="0" i="0" u="none" strike="noStrike" dirty="0">
                          <a:solidFill>
                            <a:srgbClr val="000000"/>
                          </a:solidFill>
                          <a:effectLst/>
                          <a:latin typeface="HGPｺﾞｼｯｸM" panose="020B0600000000000000" pitchFamily="50" charset="-128"/>
                          <a:ea typeface="HGPｺﾞｼｯｸM" panose="020B0600000000000000" pitchFamily="50" charset="-128"/>
                        </a:rPr>
                        <a:t>(0.967),</a:t>
                      </a:r>
                      <a:r>
                        <a:rPr lang="ja-JP" altLang="en-US" sz="1200" b="0" i="0" u="none" strike="noStrike" dirty="0">
                          <a:solidFill>
                            <a:srgbClr val="000000"/>
                          </a:solidFill>
                          <a:effectLst/>
                          <a:latin typeface="HGPｺﾞｼｯｸM" panose="020B0600000000000000" pitchFamily="50" charset="-128"/>
                          <a:ea typeface="HGPｺﾞｼｯｸM" panose="020B0600000000000000" pitchFamily="50" charset="-128"/>
                        </a:rPr>
                        <a:t>福井</a:t>
                      </a:r>
                      <a:r>
                        <a:rPr lang="en-US" altLang="ja-JP" sz="1200" b="0" i="0" u="none" strike="noStrike" dirty="0">
                          <a:solidFill>
                            <a:srgbClr val="000000"/>
                          </a:solidFill>
                          <a:effectLst/>
                          <a:latin typeface="HGPｺﾞｼｯｸM" panose="020B0600000000000000" pitchFamily="50" charset="-128"/>
                          <a:ea typeface="HGPｺﾞｼｯｸM" panose="020B0600000000000000" pitchFamily="50" charset="-128"/>
                        </a:rPr>
                        <a:t>(0.033)</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広島</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HGPｺﾞｼｯｸM" panose="020B0600000000000000" pitchFamily="50" charset="-128"/>
                          <a:ea typeface="HGPｺﾞｼｯｸM" panose="020B0600000000000000" pitchFamily="50" charset="-128"/>
                        </a:rPr>
                        <a:t>東京</a:t>
                      </a:r>
                      <a:r>
                        <a:rPr lang="en-US" altLang="ja-JP" sz="1200" b="0" i="0" u="none" strike="noStrike" dirty="0">
                          <a:solidFill>
                            <a:srgbClr val="000000"/>
                          </a:solidFill>
                          <a:effectLst/>
                          <a:latin typeface="HGPｺﾞｼｯｸM" panose="020B0600000000000000" pitchFamily="50" charset="-128"/>
                          <a:ea typeface="HGPｺﾞｼｯｸM" panose="020B0600000000000000" pitchFamily="50" charset="-128"/>
                        </a:rPr>
                        <a:t>(0.735),</a:t>
                      </a:r>
                      <a:r>
                        <a:rPr lang="ja-JP" altLang="en-US" sz="1200" b="0" i="0" u="none" strike="noStrike" dirty="0">
                          <a:solidFill>
                            <a:srgbClr val="000000"/>
                          </a:solidFill>
                          <a:effectLst/>
                          <a:latin typeface="HGPｺﾞｼｯｸM" panose="020B0600000000000000" pitchFamily="50" charset="-128"/>
                          <a:ea typeface="HGPｺﾞｼｯｸM" panose="020B0600000000000000" pitchFamily="50" charset="-128"/>
                        </a:rPr>
                        <a:t>福井</a:t>
                      </a:r>
                      <a:r>
                        <a:rPr lang="en-US" altLang="ja-JP" sz="1200" b="0" i="0" u="none" strike="noStrike" dirty="0">
                          <a:solidFill>
                            <a:srgbClr val="000000"/>
                          </a:solidFill>
                          <a:effectLst/>
                          <a:latin typeface="HGPｺﾞｼｯｸM" panose="020B0600000000000000" pitchFamily="50" charset="-128"/>
                          <a:ea typeface="HGPｺﾞｼｯｸM" panose="020B0600000000000000" pitchFamily="50" charset="-128"/>
                        </a:rPr>
                        <a:t>(0.265)</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山口</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effectLst/>
                          <a:latin typeface="HGPｺﾞｼｯｸM" panose="020B0600000000000000" pitchFamily="50" charset="-128"/>
                          <a:ea typeface="HGPｺﾞｼｯｸM" panose="020B0600000000000000" pitchFamily="50" charset="-128"/>
                        </a:rPr>
                        <a:t>岩手</a:t>
                      </a:r>
                      <a:r>
                        <a:rPr lang="en-US" altLang="zh-TW" sz="1200" b="0" i="0" u="none" strike="noStrike" dirty="0">
                          <a:solidFill>
                            <a:srgbClr val="000000"/>
                          </a:solidFill>
                          <a:effectLst/>
                          <a:latin typeface="HGPｺﾞｼｯｸM" panose="020B0600000000000000" pitchFamily="50" charset="-128"/>
                          <a:ea typeface="HGPｺﾞｼｯｸM" panose="020B0600000000000000" pitchFamily="50" charset="-128"/>
                        </a:rPr>
                        <a:t>(0.230),</a:t>
                      </a:r>
                      <a:r>
                        <a:rPr lang="zh-TW" altLang="en-US" sz="1200" b="0" i="0" u="none" strike="noStrike" dirty="0">
                          <a:solidFill>
                            <a:srgbClr val="000000"/>
                          </a:solidFill>
                          <a:effectLst/>
                          <a:latin typeface="HGPｺﾞｼｯｸM" panose="020B0600000000000000" pitchFamily="50" charset="-128"/>
                          <a:ea typeface="HGPｺﾞｼｯｸM" panose="020B0600000000000000" pitchFamily="50" charset="-128"/>
                        </a:rPr>
                        <a:t>東京</a:t>
                      </a:r>
                      <a:r>
                        <a:rPr lang="en-US" altLang="zh-TW" sz="1200" b="0" i="0" u="none" strike="noStrike" dirty="0">
                          <a:solidFill>
                            <a:srgbClr val="000000"/>
                          </a:solidFill>
                          <a:effectLst/>
                          <a:latin typeface="HGPｺﾞｼｯｸM" panose="020B0600000000000000" pitchFamily="50" charset="-128"/>
                          <a:ea typeface="HGPｺﾞｼｯｸM" panose="020B0600000000000000" pitchFamily="50" charset="-128"/>
                        </a:rPr>
                        <a:t>(0.074),</a:t>
                      </a:r>
                      <a:r>
                        <a:rPr lang="zh-TW" altLang="en-US" sz="1200" b="0" i="0" u="none" strike="noStrike" dirty="0">
                          <a:solidFill>
                            <a:srgbClr val="000000"/>
                          </a:solidFill>
                          <a:effectLst/>
                          <a:latin typeface="HGPｺﾞｼｯｸM" panose="020B0600000000000000" pitchFamily="50" charset="-128"/>
                          <a:ea typeface="HGPｺﾞｼｯｸM" panose="020B0600000000000000" pitchFamily="50" charset="-128"/>
                        </a:rPr>
                        <a:t>岐阜</a:t>
                      </a:r>
                      <a:r>
                        <a:rPr lang="en-US" altLang="zh-TW" sz="1200" b="0" i="0" u="none" strike="noStrike" dirty="0">
                          <a:solidFill>
                            <a:srgbClr val="000000"/>
                          </a:solidFill>
                          <a:effectLst/>
                          <a:latin typeface="HGPｺﾞｼｯｸM" panose="020B0600000000000000" pitchFamily="50" charset="-128"/>
                          <a:ea typeface="HGPｺﾞｼｯｸM" panose="020B0600000000000000" pitchFamily="50" charset="-128"/>
                        </a:rPr>
                        <a:t>(0.600),</a:t>
                      </a:r>
                      <a:r>
                        <a:rPr lang="zh-TW" altLang="en-US" sz="1200" b="0" i="0" u="none" strike="noStrike" dirty="0">
                          <a:solidFill>
                            <a:srgbClr val="000000"/>
                          </a:solidFill>
                          <a:effectLst/>
                          <a:latin typeface="HGPｺﾞｼｯｸM" panose="020B0600000000000000" pitchFamily="50" charset="-128"/>
                          <a:ea typeface="HGPｺﾞｼｯｸM" panose="020B0600000000000000" pitchFamily="50" charset="-128"/>
                        </a:rPr>
                        <a:t>島根</a:t>
                      </a:r>
                      <a:r>
                        <a:rPr lang="en-US" altLang="zh-TW" sz="1200" b="0" i="0" u="none" strike="noStrike" dirty="0">
                          <a:solidFill>
                            <a:srgbClr val="000000"/>
                          </a:solidFill>
                          <a:effectLst/>
                          <a:latin typeface="HGPｺﾞｼｯｸM" panose="020B0600000000000000" pitchFamily="50" charset="-128"/>
                          <a:ea typeface="HGPｺﾞｼｯｸM" panose="020B0600000000000000" pitchFamily="50" charset="-128"/>
                        </a:rPr>
                        <a:t>(0.096)</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lang="ja-JP" altLang="en-US" dirty="0" smtClean="0"/>
              <a:t>６．</a:t>
            </a:r>
            <a:r>
              <a:rPr lang="ja-JP" altLang="en-US" dirty="0"/>
              <a:t>１回目の分析</a:t>
            </a:r>
            <a:endParaRPr kumimoji="1" lang="ja-JP" altLang="en-US" dirty="0"/>
          </a:p>
        </p:txBody>
      </p:sp>
      <p:sp>
        <p:nvSpPr>
          <p:cNvPr id="5" name="コンテンツ プレースホルダ 2"/>
          <p:cNvSpPr txBox="1">
            <a:spLocks/>
          </p:cNvSpPr>
          <p:nvPr/>
        </p:nvSpPr>
        <p:spPr>
          <a:xfrm>
            <a:off x="457200" y="1196752"/>
            <a:ext cx="8229600" cy="5377784"/>
          </a:xfrm>
          <a:prstGeom prst="rect">
            <a:avLst/>
          </a:prstGeom>
        </p:spPr>
        <p:txBody>
          <a:bodyPr vert="horz">
            <a:normAutofit/>
          </a:bodyPr>
          <a:lstStyle/>
          <a:p>
            <a:pPr marL="365760" marR="0" lvl="0" indent="-256032" algn="l" defTabSz="914400" rtl="0" eaLnBrk="1" fontAlgn="auto" latinLnBrk="0" hangingPunct="1">
              <a:lnSpc>
                <a:spcPct val="100000"/>
              </a:lnSpc>
              <a:spcBef>
                <a:spcPct val="0"/>
              </a:spcBef>
              <a:spcAft>
                <a:spcPts val="0"/>
              </a:spcAft>
              <a:buClr>
                <a:schemeClr val="accent3"/>
              </a:buClr>
              <a:buSzTx/>
              <a:buFont typeface="Arial" pitchFamily="34" charset="0"/>
              <a:buChar char="•"/>
              <a:tabLst/>
              <a:defRPr/>
            </a:pPr>
            <a:r>
              <a:rPr lang="ja-JP" altLang="en-US" sz="2800" dirty="0">
                <a:solidFill>
                  <a:schemeClr val="tx2"/>
                </a:solidFill>
                <a:latin typeface="+mj-lt"/>
                <a:ea typeface="+mj-ea"/>
                <a:cs typeface="+mj-cs"/>
              </a:rPr>
              <a:t>結果</a:t>
            </a:r>
            <a:endParaRPr kumimoji="1" lang="en-US" altLang="ja-JP" sz="2800" b="0" i="0" u="none" strike="noStrike" kern="1200" cap="none" spc="0" normalizeH="0" baseline="0" noProof="0" dirty="0" smtClean="0">
              <a:ln>
                <a:noFill/>
              </a:ln>
              <a:solidFill>
                <a:schemeClr val="tx2"/>
              </a:solidFill>
              <a:effectLst/>
              <a:uLnTx/>
              <a:uFillTx/>
              <a:latin typeface="+mj-lt"/>
              <a:ea typeface="+mj-ea"/>
              <a:cs typeface="+mj-cs"/>
            </a:endParaRPr>
          </a:p>
        </p:txBody>
      </p:sp>
      <p:graphicFrame>
        <p:nvGraphicFramePr>
          <p:cNvPr id="8" name="表 7"/>
          <p:cNvGraphicFramePr>
            <a:graphicFrameLocks noGrp="1"/>
          </p:cNvGraphicFramePr>
          <p:nvPr>
            <p:extLst>
              <p:ext uri="{D42A27DB-BD31-4B8C-83A1-F6EECF244321}">
                <p14:modId xmlns:p14="http://schemas.microsoft.com/office/powerpoint/2010/main" val="538078700"/>
              </p:ext>
            </p:extLst>
          </p:nvPr>
        </p:nvGraphicFramePr>
        <p:xfrm>
          <a:off x="251520" y="1772816"/>
          <a:ext cx="4248472" cy="2988051"/>
        </p:xfrm>
        <a:graphic>
          <a:graphicData uri="http://schemas.openxmlformats.org/drawingml/2006/table">
            <a:tbl>
              <a:tblPr/>
              <a:tblGrid>
                <a:gridCol w="792088"/>
                <a:gridCol w="1296144"/>
                <a:gridCol w="2160240"/>
              </a:tblGrid>
              <a:tr h="157301">
                <a:tc>
                  <a:txBody>
                    <a:bodyPr/>
                    <a:lstStyle/>
                    <a:p>
                      <a:pPr algn="ctr" fontAlgn="ctr"/>
                      <a:r>
                        <a:rPr lang="ja-JP" altLang="en-US" sz="1200" b="0" i="0" u="none" strike="noStrike" dirty="0">
                          <a:solidFill>
                            <a:srgbClr val="FFFFFF"/>
                          </a:solidFill>
                          <a:effectLst/>
                          <a:latin typeface="+mj-ea"/>
                          <a:ea typeface="+mj-ea"/>
                        </a:rPr>
                        <a:t>都道府県</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ctr" fontAlgn="ctr"/>
                      <a:r>
                        <a:rPr lang="ja-JP" altLang="en-US" sz="1200" b="0" i="0" u="none" strike="noStrike" dirty="0">
                          <a:solidFill>
                            <a:srgbClr val="FFFFFF"/>
                          </a:solidFill>
                          <a:effectLst/>
                          <a:latin typeface="+mj-ea"/>
                          <a:ea typeface="+mj-ea"/>
                        </a:rPr>
                        <a:t>パフォーマンス値</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ctr" fontAlgn="ctr"/>
                      <a:r>
                        <a:rPr lang="ja-JP" altLang="en-US" sz="1200" b="0" i="0" u="none" strike="noStrike" dirty="0">
                          <a:solidFill>
                            <a:srgbClr val="FFFFFF"/>
                          </a:solidFill>
                          <a:effectLst/>
                          <a:latin typeface="+mj-ea"/>
                          <a:ea typeface="+mj-ea"/>
                        </a:rPr>
                        <a:t>参照集合</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r>
              <a:tr h="88661">
                <a:tc>
                  <a:txBody>
                    <a:bodyPr/>
                    <a:lstStyle/>
                    <a:p>
                      <a:pPr algn="ctr" fontAlgn="ctr"/>
                      <a:r>
                        <a:rPr lang="ja-JP" altLang="en-US" sz="1200" b="0" i="0" u="none" strike="noStrike" dirty="0">
                          <a:solidFill>
                            <a:srgbClr val="000000"/>
                          </a:solidFill>
                          <a:effectLst/>
                          <a:latin typeface="+mj-ea"/>
                          <a:ea typeface="+mj-ea"/>
                        </a:rPr>
                        <a:t>徳島</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effectLst/>
                          <a:latin typeface="+mj-ea"/>
                          <a:ea typeface="+mj-ea"/>
                        </a:rPr>
                        <a:t>福島</a:t>
                      </a:r>
                      <a:r>
                        <a:rPr lang="en-US" altLang="zh-TW" sz="1200" b="0" i="0" u="none" strike="noStrike">
                          <a:solidFill>
                            <a:srgbClr val="000000"/>
                          </a:solidFill>
                          <a:effectLst/>
                          <a:latin typeface="+mj-ea"/>
                          <a:ea typeface="+mj-ea"/>
                        </a:rPr>
                        <a:t>(0.080),</a:t>
                      </a:r>
                      <a:r>
                        <a:rPr lang="zh-TW" altLang="en-US" sz="1200" b="0" i="0" u="none" strike="noStrike">
                          <a:solidFill>
                            <a:srgbClr val="000000"/>
                          </a:solidFill>
                          <a:effectLst/>
                          <a:latin typeface="+mj-ea"/>
                          <a:ea typeface="+mj-ea"/>
                        </a:rPr>
                        <a:t>福井</a:t>
                      </a:r>
                      <a:r>
                        <a:rPr lang="en-US" altLang="zh-TW" sz="1200" b="0" i="0" u="none" strike="noStrike">
                          <a:solidFill>
                            <a:srgbClr val="000000"/>
                          </a:solidFill>
                          <a:effectLst/>
                          <a:latin typeface="+mj-ea"/>
                          <a:ea typeface="+mj-ea"/>
                        </a:rPr>
                        <a:t>(0.693),</a:t>
                      </a:r>
                      <a:r>
                        <a:rPr lang="zh-TW" altLang="en-US" sz="1200" b="0" i="0" u="none" strike="noStrike">
                          <a:solidFill>
                            <a:srgbClr val="000000"/>
                          </a:solidFill>
                          <a:effectLst/>
                          <a:latin typeface="+mj-ea"/>
                          <a:ea typeface="+mj-ea"/>
                        </a:rPr>
                        <a:t>島根</a:t>
                      </a:r>
                      <a:r>
                        <a:rPr lang="en-US" altLang="zh-TW" sz="1200" b="0" i="0" u="none" strike="noStrike">
                          <a:solidFill>
                            <a:srgbClr val="000000"/>
                          </a:solidFill>
                          <a:effectLst/>
                          <a:latin typeface="+mj-ea"/>
                          <a:ea typeface="+mj-ea"/>
                        </a:rPr>
                        <a:t>(0.227)</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香川</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東京</a:t>
                      </a:r>
                      <a:r>
                        <a:rPr lang="en-US" altLang="ja-JP" sz="1200" b="0" i="0" u="none" strike="noStrike">
                          <a:solidFill>
                            <a:srgbClr val="000000"/>
                          </a:solidFill>
                          <a:effectLst/>
                          <a:latin typeface="+mj-ea"/>
                          <a:ea typeface="+mj-ea"/>
                        </a:rPr>
                        <a:t>(0.500),</a:t>
                      </a:r>
                      <a:r>
                        <a:rPr lang="ja-JP" altLang="en-US" sz="1200" b="0" i="0" u="none" strike="noStrike">
                          <a:solidFill>
                            <a:srgbClr val="000000"/>
                          </a:solidFill>
                          <a:effectLst/>
                          <a:latin typeface="+mj-ea"/>
                          <a:ea typeface="+mj-ea"/>
                        </a:rPr>
                        <a:t>岐阜</a:t>
                      </a:r>
                      <a:r>
                        <a:rPr lang="en-US" altLang="ja-JP" sz="1200" b="0" i="0" u="none" strike="noStrike">
                          <a:solidFill>
                            <a:srgbClr val="000000"/>
                          </a:solidFill>
                          <a:effectLst/>
                          <a:latin typeface="+mj-ea"/>
                          <a:ea typeface="+mj-ea"/>
                        </a:rPr>
                        <a:t>(0.500)</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愛媛</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東京</a:t>
                      </a:r>
                      <a:r>
                        <a:rPr lang="en-US" altLang="ja-JP" sz="1200" b="0" i="0" u="none" strike="noStrike">
                          <a:solidFill>
                            <a:srgbClr val="000000"/>
                          </a:solidFill>
                          <a:effectLst/>
                          <a:latin typeface="+mj-ea"/>
                          <a:ea typeface="+mj-ea"/>
                        </a:rPr>
                        <a:t>(0.667),</a:t>
                      </a:r>
                      <a:r>
                        <a:rPr lang="ja-JP" altLang="en-US" sz="1200" b="0" i="0" u="none" strike="noStrike">
                          <a:solidFill>
                            <a:srgbClr val="000000"/>
                          </a:solidFill>
                          <a:effectLst/>
                          <a:latin typeface="+mj-ea"/>
                          <a:ea typeface="+mj-ea"/>
                        </a:rPr>
                        <a:t>岐阜</a:t>
                      </a:r>
                      <a:r>
                        <a:rPr lang="en-US" altLang="ja-JP" sz="1200" b="0" i="0" u="none" strike="noStrike">
                          <a:solidFill>
                            <a:srgbClr val="000000"/>
                          </a:solidFill>
                          <a:effectLst/>
                          <a:latin typeface="+mj-ea"/>
                          <a:ea typeface="+mj-ea"/>
                        </a:rPr>
                        <a:t>(0.333)</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高知</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東京</a:t>
                      </a:r>
                      <a:r>
                        <a:rPr lang="en-US" altLang="ja-JP" sz="1200" b="0" i="0" u="none" strike="noStrike" dirty="0">
                          <a:solidFill>
                            <a:srgbClr val="000000"/>
                          </a:solidFill>
                          <a:effectLst/>
                          <a:latin typeface="+mj-ea"/>
                          <a:ea typeface="+mj-ea"/>
                        </a:rPr>
                        <a:t>(0.682),</a:t>
                      </a:r>
                      <a:r>
                        <a:rPr lang="ja-JP" altLang="en-US" sz="1200" b="0" i="0" u="none" strike="noStrike" dirty="0">
                          <a:solidFill>
                            <a:srgbClr val="000000"/>
                          </a:solidFill>
                          <a:effectLst/>
                          <a:latin typeface="+mj-ea"/>
                          <a:ea typeface="+mj-ea"/>
                        </a:rPr>
                        <a:t>福井</a:t>
                      </a:r>
                      <a:r>
                        <a:rPr lang="en-US" altLang="ja-JP" sz="1200" b="0" i="0" u="none" strike="noStrike" dirty="0">
                          <a:solidFill>
                            <a:srgbClr val="000000"/>
                          </a:solidFill>
                          <a:effectLst/>
                          <a:latin typeface="+mj-ea"/>
                          <a:ea typeface="+mj-ea"/>
                        </a:rPr>
                        <a:t>(0.318)</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福岡</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佐賀</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effectLst/>
                          <a:latin typeface="+mj-ea"/>
                          <a:ea typeface="+mj-ea"/>
                        </a:rPr>
                        <a:t>東京</a:t>
                      </a:r>
                      <a:r>
                        <a:rPr lang="en-US" altLang="zh-TW" sz="1200" b="0" i="0" u="none" strike="noStrike" dirty="0">
                          <a:solidFill>
                            <a:srgbClr val="000000"/>
                          </a:solidFill>
                          <a:effectLst/>
                          <a:latin typeface="+mj-ea"/>
                          <a:ea typeface="+mj-ea"/>
                        </a:rPr>
                        <a:t>(0.500),</a:t>
                      </a:r>
                      <a:r>
                        <a:rPr lang="zh-TW" altLang="en-US" sz="1200" b="0" i="0" u="none" strike="noStrike" dirty="0">
                          <a:solidFill>
                            <a:srgbClr val="000000"/>
                          </a:solidFill>
                          <a:effectLst/>
                          <a:latin typeface="+mj-ea"/>
                          <a:ea typeface="+mj-ea"/>
                        </a:rPr>
                        <a:t>長野</a:t>
                      </a:r>
                      <a:r>
                        <a:rPr lang="en-US" altLang="zh-TW" sz="1200" b="0" i="0" u="none" strike="noStrike" dirty="0">
                          <a:solidFill>
                            <a:srgbClr val="000000"/>
                          </a:solidFill>
                          <a:effectLst/>
                          <a:latin typeface="+mj-ea"/>
                          <a:ea typeface="+mj-ea"/>
                        </a:rPr>
                        <a:t>(0.367),</a:t>
                      </a:r>
                      <a:r>
                        <a:rPr lang="zh-TW" altLang="en-US" sz="1200" b="0" i="0" u="none" strike="noStrike" dirty="0">
                          <a:solidFill>
                            <a:srgbClr val="000000"/>
                          </a:solidFill>
                          <a:effectLst/>
                          <a:latin typeface="+mj-ea"/>
                          <a:ea typeface="+mj-ea"/>
                        </a:rPr>
                        <a:t>岐阜</a:t>
                      </a:r>
                      <a:r>
                        <a:rPr lang="en-US" altLang="zh-TW" sz="1200" b="0" i="0" u="none" strike="noStrike" dirty="0">
                          <a:solidFill>
                            <a:srgbClr val="000000"/>
                          </a:solidFill>
                          <a:effectLst/>
                          <a:latin typeface="+mj-ea"/>
                          <a:ea typeface="+mj-ea"/>
                        </a:rPr>
                        <a:t>(0.133)</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長崎</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東京</a:t>
                      </a:r>
                      <a:r>
                        <a:rPr lang="en-US" altLang="ja-JP" sz="1200" b="0" i="0" u="none" strike="noStrike" dirty="0">
                          <a:solidFill>
                            <a:srgbClr val="000000"/>
                          </a:solidFill>
                          <a:effectLst/>
                          <a:latin typeface="+mj-ea"/>
                          <a:ea typeface="+mj-ea"/>
                        </a:rPr>
                        <a:t>(0.833),</a:t>
                      </a:r>
                      <a:r>
                        <a:rPr lang="ja-JP" altLang="en-US" sz="1200" b="0" i="0" u="none" strike="noStrike" dirty="0">
                          <a:solidFill>
                            <a:srgbClr val="000000"/>
                          </a:solidFill>
                          <a:effectLst/>
                          <a:latin typeface="+mj-ea"/>
                          <a:ea typeface="+mj-ea"/>
                        </a:rPr>
                        <a:t>岐阜</a:t>
                      </a:r>
                      <a:r>
                        <a:rPr lang="en-US" altLang="ja-JP" sz="1200" b="0" i="0" u="none" strike="noStrike" dirty="0">
                          <a:solidFill>
                            <a:srgbClr val="000000"/>
                          </a:solidFill>
                          <a:effectLst/>
                          <a:latin typeface="+mj-ea"/>
                          <a:ea typeface="+mj-ea"/>
                        </a:rPr>
                        <a:t>(0.167)</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熊本</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東京</a:t>
                      </a:r>
                      <a:r>
                        <a:rPr lang="en-US" altLang="ja-JP" sz="1200" b="0" i="0" u="none" strike="noStrike" dirty="0">
                          <a:solidFill>
                            <a:srgbClr val="000000"/>
                          </a:solidFill>
                          <a:effectLst/>
                          <a:latin typeface="+mj-ea"/>
                          <a:ea typeface="+mj-ea"/>
                        </a:rPr>
                        <a:t>(0.902),</a:t>
                      </a:r>
                      <a:r>
                        <a:rPr lang="ja-JP" altLang="en-US" sz="1200" b="0" i="0" u="none" strike="noStrike" dirty="0">
                          <a:solidFill>
                            <a:srgbClr val="000000"/>
                          </a:solidFill>
                          <a:effectLst/>
                          <a:latin typeface="+mj-ea"/>
                          <a:ea typeface="+mj-ea"/>
                        </a:rPr>
                        <a:t>島根</a:t>
                      </a:r>
                      <a:r>
                        <a:rPr lang="en-US" altLang="ja-JP" sz="1200" b="0" i="0" u="none" strike="noStrike" dirty="0">
                          <a:solidFill>
                            <a:srgbClr val="000000"/>
                          </a:solidFill>
                          <a:effectLst/>
                          <a:latin typeface="+mj-ea"/>
                          <a:ea typeface="+mj-ea"/>
                        </a:rPr>
                        <a:t>(0.098)</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大分</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effectLst/>
                          <a:latin typeface="+mj-ea"/>
                          <a:ea typeface="+mj-ea"/>
                        </a:rPr>
                        <a:t>東京</a:t>
                      </a:r>
                      <a:r>
                        <a:rPr lang="en-US" altLang="zh-TW" sz="1200" b="0" i="0" u="none" strike="noStrike">
                          <a:solidFill>
                            <a:srgbClr val="000000"/>
                          </a:solidFill>
                          <a:effectLst/>
                          <a:latin typeface="+mj-ea"/>
                          <a:ea typeface="+mj-ea"/>
                        </a:rPr>
                        <a:t>(0.364),</a:t>
                      </a:r>
                      <a:r>
                        <a:rPr lang="zh-TW" altLang="en-US" sz="1200" b="0" i="0" u="none" strike="noStrike">
                          <a:solidFill>
                            <a:srgbClr val="000000"/>
                          </a:solidFill>
                          <a:effectLst/>
                          <a:latin typeface="+mj-ea"/>
                          <a:ea typeface="+mj-ea"/>
                        </a:rPr>
                        <a:t>福井</a:t>
                      </a:r>
                      <a:r>
                        <a:rPr lang="en-US" altLang="zh-TW" sz="1200" b="0" i="0" u="none" strike="noStrike">
                          <a:solidFill>
                            <a:srgbClr val="000000"/>
                          </a:solidFill>
                          <a:effectLst/>
                          <a:latin typeface="+mj-ea"/>
                          <a:ea typeface="+mj-ea"/>
                        </a:rPr>
                        <a:t>(0.633),</a:t>
                      </a:r>
                      <a:r>
                        <a:rPr lang="zh-TW" altLang="en-US" sz="1200" b="0" i="0" u="none" strike="noStrike">
                          <a:solidFill>
                            <a:srgbClr val="000000"/>
                          </a:solidFill>
                          <a:effectLst/>
                          <a:latin typeface="+mj-ea"/>
                          <a:ea typeface="+mj-ea"/>
                        </a:rPr>
                        <a:t>三重</a:t>
                      </a:r>
                      <a:r>
                        <a:rPr lang="en-US" altLang="zh-TW" sz="1200" b="0" i="0" u="none" strike="noStrike">
                          <a:solidFill>
                            <a:srgbClr val="000000"/>
                          </a:solidFill>
                          <a:effectLst/>
                          <a:latin typeface="+mj-ea"/>
                          <a:ea typeface="+mj-ea"/>
                        </a:rPr>
                        <a:t>(0.003)</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宮崎</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鹿児島</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8661">
                <a:tc>
                  <a:txBody>
                    <a:bodyPr/>
                    <a:lstStyle/>
                    <a:p>
                      <a:pPr algn="ctr" fontAlgn="ctr"/>
                      <a:r>
                        <a:rPr lang="ja-JP" altLang="en-US" sz="1200" b="0" i="0" u="none" strike="noStrike" dirty="0">
                          <a:solidFill>
                            <a:srgbClr val="000000"/>
                          </a:solidFill>
                          <a:effectLst/>
                          <a:latin typeface="+mj-ea"/>
                          <a:ea typeface="+mj-ea"/>
                        </a:rPr>
                        <a:t>沖縄</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0.992 </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岐阜</a:t>
                      </a:r>
                      <a:r>
                        <a:rPr lang="en-US" altLang="ja-JP" sz="1200" b="0" i="0" u="none" strike="noStrike" dirty="0">
                          <a:solidFill>
                            <a:srgbClr val="000000"/>
                          </a:solidFill>
                          <a:effectLst/>
                          <a:latin typeface="+mj-ea"/>
                          <a:ea typeface="+mj-ea"/>
                        </a:rPr>
                        <a:t>(0.992)</a:t>
                      </a:r>
                    </a:p>
                  </a:txBody>
                  <a:tcPr marL="4767" marR="4767" marT="476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89644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lang="ja-JP" altLang="en-US" dirty="0" smtClean="0"/>
              <a:t>６．</a:t>
            </a:r>
            <a:r>
              <a:rPr lang="ja-JP" altLang="en-US" dirty="0"/>
              <a:t>１回目の分析</a:t>
            </a:r>
            <a:endParaRPr kumimoji="1" lang="ja-JP" altLang="en-US" dirty="0"/>
          </a:p>
        </p:txBody>
      </p:sp>
      <p:sp>
        <p:nvSpPr>
          <p:cNvPr id="4" name="コンテンツ プレースホルダ 2"/>
          <p:cNvSpPr txBox="1">
            <a:spLocks/>
          </p:cNvSpPr>
          <p:nvPr/>
        </p:nvSpPr>
        <p:spPr>
          <a:xfrm>
            <a:off x="457200" y="1196752"/>
            <a:ext cx="8229600" cy="5377784"/>
          </a:xfrm>
          <a:prstGeom prst="rect">
            <a:avLst/>
          </a:prstGeom>
        </p:spPr>
        <p:txBody>
          <a:bodyPr vert="horz">
            <a:normAutofit/>
          </a:bodyPr>
          <a:lstStyle/>
          <a:p>
            <a:pPr marL="365760" marR="0" lvl="0" indent="-256032" algn="l" defTabSz="914400" rtl="0" eaLnBrk="1" fontAlgn="auto" latinLnBrk="0" hangingPunct="1">
              <a:lnSpc>
                <a:spcPct val="100000"/>
              </a:lnSpc>
              <a:spcBef>
                <a:spcPct val="0"/>
              </a:spcBef>
              <a:spcAft>
                <a:spcPts val="0"/>
              </a:spcAft>
              <a:buClr>
                <a:schemeClr val="accent3"/>
              </a:buClr>
              <a:buSzTx/>
              <a:buFont typeface="Arial" pitchFamily="34" charset="0"/>
              <a:buChar char="•"/>
              <a:tabLst/>
              <a:defRPr/>
            </a:pPr>
            <a:r>
              <a:rPr lang="ja-JP" altLang="en-US" sz="2800" dirty="0" smtClean="0">
                <a:solidFill>
                  <a:schemeClr val="tx2"/>
                </a:solidFill>
                <a:latin typeface="+mj-lt"/>
                <a:ea typeface="+mj-ea"/>
                <a:cs typeface="+mj-cs"/>
              </a:rPr>
              <a:t>考察</a:t>
            </a:r>
            <a:endParaRPr lang="en-US" altLang="ja-JP" sz="2800" dirty="0" smtClean="0">
              <a:solidFill>
                <a:schemeClr val="tx2"/>
              </a:solidFill>
              <a:latin typeface="+mj-lt"/>
              <a:ea typeface="+mj-ea"/>
              <a:cs typeface="+mj-cs"/>
            </a:endParaRPr>
          </a:p>
          <a:p>
            <a:pPr marL="822960" lvl="1" indent="-256032">
              <a:spcBef>
                <a:spcPct val="0"/>
              </a:spcBef>
              <a:buClr>
                <a:schemeClr val="accent3"/>
              </a:buClr>
              <a:buFont typeface="Wingdings" pitchFamily="2" charset="2"/>
              <a:buChar char="ü"/>
              <a:defRPr/>
            </a:pPr>
            <a:r>
              <a:rPr lang="ja-JP" altLang="en-US" sz="2800" dirty="0" smtClean="0">
                <a:solidFill>
                  <a:schemeClr val="tx2"/>
                </a:solidFill>
                <a:latin typeface="+mj-lt"/>
                <a:ea typeface="+mj-ea"/>
                <a:cs typeface="+mj-cs"/>
              </a:rPr>
              <a:t>都道府県に差が発生しなかった。</a:t>
            </a:r>
            <a:endParaRPr lang="en-US" altLang="ja-JP" sz="2800" dirty="0" smtClean="0">
              <a:solidFill>
                <a:schemeClr val="tx2"/>
              </a:solidFill>
              <a:latin typeface="+mj-lt"/>
              <a:ea typeface="+mj-ea"/>
              <a:cs typeface="+mj-cs"/>
            </a:endParaRPr>
          </a:p>
          <a:p>
            <a:pPr marL="1280160" lvl="2" indent="-256032">
              <a:spcBef>
                <a:spcPct val="0"/>
              </a:spcBef>
              <a:buClr>
                <a:schemeClr val="accent3"/>
              </a:buClr>
              <a:buFont typeface="Wingdings" pitchFamily="2" charset="2"/>
              <a:buChar char="Ø"/>
              <a:defRPr/>
            </a:pPr>
            <a:r>
              <a:rPr lang="ja-JP" altLang="en-US" sz="2800" dirty="0" smtClean="0">
                <a:solidFill>
                  <a:schemeClr val="tx2"/>
                </a:solidFill>
                <a:latin typeface="+mj-lt"/>
                <a:ea typeface="+mj-ea"/>
                <a:cs typeface="+mj-cs"/>
              </a:rPr>
              <a:t>比較するための解決課題数が</a:t>
            </a:r>
            <a:r>
              <a:rPr lang="en-US" altLang="ja-JP" sz="2800" dirty="0" smtClean="0">
                <a:solidFill>
                  <a:schemeClr val="tx2"/>
                </a:solidFill>
                <a:latin typeface="+mj-lt"/>
                <a:ea typeface="+mj-ea"/>
                <a:cs typeface="+mj-cs"/>
              </a:rPr>
              <a:t>47</a:t>
            </a:r>
            <a:r>
              <a:rPr lang="ja-JP" altLang="en-US" sz="2800" dirty="0" smtClean="0">
                <a:solidFill>
                  <a:schemeClr val="tx2"/>
                </a:solidFill>
                <a:latin typeface="+mj-lt"/>
                <a:ea typeface="+mj-ea"/>
                <a:cs typeface="+mj-cs"/>
              </a:rPr>
              <a:t>都道府県に対して多かった。</a:t>
            </a:r>
            <a:endParaRPr lang="en-US" altLang="ja-JP" sz="2800" dirty="0" smtClean="0">
              <a:solidFill>
                <a:schemeClr val="tx2"/>
              </a:solidFill>
              <a:latin typeface="+mj-lt"/>
              <a:ea typeface="+mj-ea"/>
              <a:cs typeface="+mj-cs"/>
            </a:endParaRPr>
          </a:p>
          <a:p>
            <a:pPr marL="1280160" lvl="2" indent="-256032">
              <a:spcBef>
                <a:spcPct val="0"/>
              </a:spcBef>
              <a:buClr>
                <a:schemeClr val="accent3"/>
              </a:buClr>
              <a:buFont typeface="Wingdings" pitchFamily="2" charset="2"/>
              <a:buChar char="Ø"/>
              <a:defRPr/>
            </a:pPr>
            <a:r>
              <a:rPr kumimoji="1" lang="ja-JP" altLang="en-US" sz="2800" b="0" i="0" u="none" strike="noStrike" kern="1200" cap="none" spc="0" normalizeH="0" baseline="0" noProof="0" dirty="0" smtClean="0">
                <a:ln>
                  <a:noFill/>
                </a:ln>
                <a:solidFill>
                  <a:schemeClr val="tx2"/>
                </a:solidFill>
                <a:effectLst/>
                <a:uLnTx/>
                <a:uFillTx/>
                <a:latin typeface="+mj-lt"/>
                <a:ea typeface="+mj-ea"/>
                <a:cs typeface="+mj-cs"/>
              </a:rPr>
              <a:t>極端なウェイトを選択してしまった。</a:t>
            </a:r>
            <a:endParaRPr lang="en-US" altLang="ja-JP" sz="2800" dirty="0" smtClean="0">
              <a:solidFill>
                <a:schemeClr val="tx2"/>
              </a:solidFill>
              <a:latin typeface="+mj-lt"/>
              <a:ea typeface="+mj-ea"/>
              <a:cs typeface="+mj-cs"/>
            </a:endParaRPr>
          </a:p>
          <a:p>
            <a:pPr marL="1280160" lvl="2" indent="-256032">
              <a:spcBef>
                <a:spcPct val="0"/>
              </a:spcBef>
              <a:buClr>
                <a:schemeClr val="accent3"/>
              </a:buClr>
              <a:buFont typeface="Wingdings" pitchFamily="2" charset="2"/>
              <a:buChar char="Ø"/>
              <a:defRPr/>
            </a:pPr>
            <a:endParaRPr lang="ja-JP" altLang="en-US" sz="2800" dirty="0" smtClean="0">
              <a:solidFill>
                <a:schemeClr val="tx2"/>
              </a:solidFill>
              <a:latin typeface="+mj-lt"/>
              <a:ea typeface="+mj-ea"/>
              <a:cs typeface="+mj-cs"/>
            </a:endParaRPr>
          </a:p>
          <a:p>
            <a:pPr marL="822960" lvl="1" indent="-256032">
              <a:spcBef>
                <a:spcPct val="0"/>
              </a:spcBef>
              <a:buClr>
                <a:schemeClr val="accent3"/>
              </a:buClr>
              <a:buFont typeface="Wingdings" pitchFamily="2" charset="2"/>
              <a:buChar char="ü"/>
              <a:defRPr/>
            </a:pPr>
            <a:r>
              <a:rPr kumimoji="1" lang="ja-JP" altLang="en-US" sz="2800" b="0" i="0" u="none" strike="noStrike" kern="1200" cap="none" spc="0" normalizeH="0" baseline="0" noProof="0" dirty="0" smtClean="0">
                <a:ln>
                  <a:noFill/>
                </a:ln>
                <a:solidFill>
                  <a:schemeClr val="tx2"/>
                </a:solidFill>
                <a:effectLst/>
                <a:uLnTx/>
                <a:uFillTx/>
                <a:latin typeface="+mj-lt"/>
                <a:ea typeface="+mj-ea"/>
                <a:cs typeface="+mj-cs"/>
              </a:rPr>
              <a:t>教育解決課題に差が発生しなかった。</a:t>
            </a:r>
            <a:endParaRPr kumimoji="1" lang="en-US" altLang="ja-JP" sz="2800" b="0" i="0" u="none" strike="noStrike" kern="1200" cap="none" spc="0" normalizeH="0" baseline="0" noProof="0" dirty="0" smtClean="0">
              <a:ln>
                <a:noFill/>
              </a:ln>
              <a:solidFill>
                <a:schemeClr val="tx2"/>
              </a:solidFill>
              <a:effectLst/>
              <a:uLnTx/>
              <a:uFillTx/>
              <a:latin typeface="+mj-lt"/>
              <a:ea typeface="+mj-ea"/>
              <a:cs typeface="+mj-cs"/>
            </a:endParaRPr>
          </a:p>
          <a:p>
            <a:pPr marL="1280160" lvl="2" indent="-256032">
              <a:spcBef>
                <a:spcPct val="0"/>
              </a:spcBef>
              <a:buClr>
                <a:schemeClr val="accent3"/>
              </a:buClr>
              <a:buFont typeface="Wingdings" pitchFamily="2" charset="2"/>
              <a:buChar char="Ø"/>
              <a:defRPr/>
            </a:pPr>
            <a:r>
              <a:rPr kumimoji="1" lang="ja-JP" altLang="en-US" sz="2800" b="0" i="0" u="none" strike="noStrike" kern="1200" cap="none" spc="0" normalizeH="0" baseline="0" noProof="0" dirty="0" smtClean="0">
                <a:ln>
                  <a:noFill/>
                </a:ln>
                <a:solidFill>
                  <a:schemeClr val="tx2"/>
                </a:solidFill>
                <a:effectLst/>
                <a:uLnTx/>
                <a:uFillTx/>
                <a:latin typeface="+mj-lt"/>
                <a:ea typeface="+mj-ea"/>
                <a:cs typeface="+mj-cs"/>
              </a:rPr>
              <a:t>子供への虐待防止 </a:t>
            </a:r>
            <a:r>
              <a:rPr lang="ja-JP" altLang="en-US" sz="2800" dirty="0" smtClean="0">
                <a:solidFill>
                  <a:schemeClr val="tx2"/>
                </a:solidFill>
                <a:latin typeface="+mj-lt"/>
                <a:ea typeface="+mj-ea"/>
                <a:cs typeface="+mj-cs"/>
              </a:rPr>
              <a:t>虐待防止ネットワークに関する指標が全国でほぼ同水準であった。</a:t>
            </a:r>
            <a:endParaRPr lang="en-US" altLang="ja-JP" sz="2800" dirty="0" smtClean="0">
              <a:solidFill>
                <a:schemeClr val="tx2"/>
              </a:solidFill>
              <a:latin typeface="+mj-lt"/>
              <a:ea typeface="+mj-ea"/>
              <a:cs typeface="+mj-cs"/>
            </a:endParaRPr>
          </a:p>
          <a:p>
            <a:pPr marL="1280160" lvl="2" indent="-256032">
              <a:spcBef>
                <a:spcPct val="0"/>
              </a:spcBef>
              <a:buClr>
                <a:schemeClr val="accent3"/>
              </a:buClr>
              <a:defRPr/>
            </a:pPr>
            <a:r>
              <a:rPr kumimoji="1" lang="ja-JP" altLang="en-US" sz="2800" b="0" i="0" u="none" strike="noStrike" kern="1200" cap="none" spc="0" normalizeH="0" baseline="0" noProof="0" dirty="0" smtClean="0">
                <a:ln>
                  <a:noFill/>
                </a:ln>
                <a:solidFill>
                  <a:schemeClr val="tx2"/>
                </a:solidFill>
                <a:effectLst/>
                <a:uLnTx/>
                <a:uFillTx/>
                <a:latin typeface="+mj-lt"/>
                <a:ea typeface="+mj-ea"/>
                <a:cs typeface="+mj-cs"/>
              </a:rPr>
              <a:t>⇒</a:t>
            </a:r>
            <a:r>
              <a:rPr kumimoji="1" lang="en-US" altLang="ja-JP" sz="2800" b="0" i="0" u="none" strike="noStrike" kern="1200" cap="none" spc="0" normalizeH="0" baseline="0" noProof="0" dirty="0" smtClean="0">
                <a:ln>
                  <a:noFill/>
                </a:ln>
                <a:solidFill>
                  <a:schemeClr val="tx2"/>
                </a:solidFill>
                <a:effectLst/>
                <a:uLnTx/>
                <a:uFillTx/>
                <a:latin typeface="+mj-lt"/>
                <a:ea typeface="+mj-ea"/>
                <a:cs typeface="+mj-cs"/>
              </a:rPr>
              <a:t>2</a:t>
            </a:r>
            <a:r>
              <a:rPr kumimoji="1" lang="ja-JP" altLang="en-US" sz="2800" b="0" i="0" u="none" strike="noStrike" kern="1200" cap="none" spc="0" normalizeH="0" baseline="0" noProof="0" dirty="0" smtClean="0">
                <a:ln>
                  <a:noFill/>
                </a:ln>
                <a:solidFill>
                  <a:schemeClr val="tx2"/>
                </a:solidFill>
                <a:effectLst/>
                <a:uLnTx/>
                <a:uFillTx/>
                <a:latin typeface="+mj-lt"/>
                <a:ea typeface="+mj-ea"/>
                <a:cs typeface="+mj-cs"/>
              </a:rPr>
              <a:t>回目の分析として、本指標を除き再実施。</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lang="ja-JP" altLang="en-US" dirty="0" smtClean="0"/>
              <a:t>７．２回目</a:t>
            </a:r>
            <a:r>
              <a:rPr lang="ja-JP" altLang="en-US" dirty="0"/>
              <a:t>の分析</a:t>
            </a:r>
            <a:endParaRPr kumimoji="1" lang="ja-JP" altLang="en-US" dirty="0"/>
          </a:p>
        </p:txBody>
      </p:sp>
      <p:sp>
        <p:nvSpPr>
          <p:cNvPr id="5" name="コンテンツ プレースホルダ 2"/>
          <p:cNvSpPr txBox="1">
            <a:spLocks/>
          </p:cNvSpPr>
          <p:nvPr/>
        </p:nvSpPr>
        <p:spPr>
          <a:xfrm>
            <a:off x="457200" y="1196752"/>
            <a:ext cx="8229600" cy="5377784"/>
          </a:xfrm>
          <a:prstGeom prst="rect">
            <a:avLst/>
          </a:prstGeom>
        </p:spPr>
        <p:txBody>
          <a:bodyPr vert="horz">
            <a:normAutofit/>
          </a:bodyPr>
          <a:lstStyle/>
          <a:p>
            <a:pPr marL="365760" marR="0" lvl="0" indent="-256032" algn="l" defTabSz="914400" rtl="0" eaLnBrk="1" fontAlgn="auto" latinLnBrk="0" hangingPunct="1">
              <a:lnSpc>
                <a:spcPct val="100000"/>
              </a:lnSpc>
              <a:spcBef>
                <a:spcPct val="0"/>
              </a:spcBef>
              <a:spcAft>
                <a:spcPts val="0"/>
              </a:spcAft>
              <a:buClr>
                <a:schemeClr val="accent3"/>
              </a:buClr>
              <a:buSzTx/>
              <a:buFont typeface="Arial" pitchFamily="34" charset="0"/>
              <a:buChar char="•"/>
              <a:tabLst/>
              <a:defRPr/>
            </a:pPr>
            <a:r>
              <a:rPr kumimoji="1" lang="ja-JP" altLang="en-US" sz="2800" b="0" i="0" u="none" strike="noStrike" kern="1200" cap="none" spc="0" normalizeH="0" baseline="0" noProof="0" dirty="0" smtClean="0">
                <a:ln>
                  <a:noFill/>
                </a:ln>
                <a:solidFill>
                  <a:schemeClr val="tx2"/>
                </a:solidFill>
                <a:effectLst/>
                <a:uLnTx/>
                <a:uFillTx/>
                <a:latin typeface="+mj-lt"/>
                <a:ea typeface="+mj-ea"/>
                <a:cs typeface="+mj-cs"/>
              </a:rPr>
              <a:t>総括</a:t>
            </a:r>
            <a:endParaRPr kumimoji="1" lang="en-US" altLang="ja-JP" sz="2800" b="0" i="0" u="none" strike="noStrike" kern="1200" cap="none" spc="0" normalizeH="0" baseline="0" noProof="0" dirty="0" smtClean="0">
              <a:ln>
                <a:noFill/>
              </a:ln>
              <a:solidFill>
                <a:schemeClr val="tx2"/>
              </a:solidFill>
              <a:effectLst/>
              <a:uLnTx/>
              <a:uFillTx/>
              <a:latin typeface="+mj-lt"/>
              <a:ea typeface="+mj-ea"/>
              <a:cs typeface="+mj-cs"/>
            </a:endParaRPr>
          </a:p>
          <a:p>
            <a:pPr marL="88900" marR="0" lvl="0" indent="20638" algn="l" defTabSz="914400" rtl="0" eaLnBrk="1" fontAlgn="auto" latinLnBrk="0" hangingPunct="1">
              <a:lnSpc>
                <a:spcPct val="100000"/>
              </a:lnSpc>
              <a:spcBef>
                <a:spcPct val="0"/>
              </a:spcBef>
              <a:spcAft>
                <a:spcPts val="0"/>
              </a:spcAft>
              <a:buClr>
                <a:schemeClr val="accent3"/>
              </a:buClr>
              <a:buSzTx/>
              <a:buFont typeface="Georgia"/>
              <a:buNone/>
              <a:tabLst/>
              <a:defRPr/>
            </a:pPr>
            <a:r>
              <a:rPr kumimoji="1" lang="ja-JP" altLang="en-US" sz="2800" b="0" i="0" u="none" strike="noStrike" kern="1200" cap="none" spc="0" normalizeH="0" baseline="0" noProof="0" dirty="0" smtClean="0">
                <a:ln>
                  <a:noFill/>
                </a:ln>
                <a:solidFill>
                  <a:schemeClr val="tx2"/>
                </a:solidFill>
                <a:effectLst/>
                <a:uLnTx/>
                <a:uFillTx/>
                <a:latin typeface="+mj-lt"/>
                <a:ea typeface="+mj-ea"/>
                <a:cs typeface="+mj-cs"/>
              </a:rPr>
              <a:t>千葉県、新潟県、石川県、大阪府、和歌山県、広島県、沖縄県を除き全て最高値</a:t>
            </a:r>
            <a:r>
              <a:rPr kumimoji="1" lang="en-US" altLang="ja-JP" sz="2800" b="0" i="0" u="none" strike="noStrike" kern="1200" cap="none" spc="0" normalizeH="0" baseline="0" noProof="0" dirty="0" smtClean="0">
                <a:ln>
                  <a:noFill/>
                </a:ln>
                <a:solidFill>
                  <a:schemeClr val="tx2"/>
                </a:solidFill>
                <a:effectLst/>
                <a:uLnTx/>
                <a:uFillTx/>
                <a:latin typeface="+mj-lt"/>
                <a:ea typeface="+mj-ea"/>
                <a:cs typeface="+mj-cs"/>
              </a:rPr>
              <a:t>1.0</a:t>
            </a:r>
            <a:r>
              <a:rPr kumimoji="1" lang="ja-JP" altLang="en-US" sz="2800" b="0" i="0" u="none" strike="noStrike" kern="1200" cap="none" spc="0" normalizeH="0" baseline="0" noProof="0" dirty="0" smtClean="0">
                <a:ln>
                  <a:noFill/>
                </a:ln>
                <a:solidFill>
                  <a:schemeClr val="tx2"/>
                </a:solidFill>
                <a:effectLst/>
                <a:uLnTx/>
                <a:uFillTx/>
                <a:latin typeface="+mj-lt"/>
                <a:ea typeface="+mj-ea"/>
                <a:cs typeface="+mj-cs"/>
              </a:rPr>
              <a:t>となった。</a:t>
            </a:r>
          </a:p>
        </p:txBody>
      </p:sp>
      <p:graphicFrame>
        <p:nvGraphicFramePr>
          <p:cNvPr id="6" name="表 5"/>
          <p:cNvGraphicFramePr>
            <a:graphicFrameLocks noGrp="1"/>
          </p:cNvGraphicFramePr>
          <p:nvPr>
            <p:extLst>
              <p:ext uri="{D42A27DB-BD31-4B8C-83A1-F6EECF244321}">
                <p14:modId xmlns:p14="http://schemas.microsoft.com/office/powerpoint/2010/main" val="1775826414"/>
              </p:ext>
            </p:extLst>
          </p:nvPr>
        </p:nvGraphicFramePr>
        <p:xfrm>
          <a:off x="323528" y="2708920"/>
          <a:ext cx="4031999" cy="3927672"/>
        </p:xfrm>
        <a:graphic>
          <a:graphicData uri="http://schemas.openxmlformats.org/drawingml/2006/table">
            <a:tbl>
              <a:tblPr/>
              <a:tblGrid>
                <a:gridCol w="720080"/>
                <a:gridCol w="1296144"/>
                <a:gridCol w="2015775"/>
              </a:tblGrid>
              <a:tr h="90091">
                <a:tc>
                  <a:txBody>
                    <a:bodyPr/>
                    <a:lstStyle/>
                    <a:p>
                      <a:pPr algn="ctr" fontAlgn="ctr"/>
                      <a:r>
                        <a:rPr lang="ja-JP" altLang="en-US" sz="1200" b="0" i="0" u="none" strike="noStrike" dirty="0">
                          <a:solidFill>
                            <a:srgbClr val="FFFFFF"/>
                          </a:solidFill>
                          <a:effectLst/>
                          <a:latin typeface="+mj-ea"/>
                          <a:ea typeface="+mj-ea"/>
                        </a:rPr>
                        <a:t>都道府県</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ctr" fontAlgn="ctr"/>
                      <a:endParaRPr lang="ja-JP" altLang="en-US" sz="1200" b="0" i="0" u="none" strike="noStrike" dirty="0">
                        <a:solidFill>
                          <a:srgbClr val="FFFFFF"/>
                        </a:solidFill>
                        <a:effectLst/>
                        <a:latin typeface="+mj-ea"/>
                        <a:ea typeface="+mj-ea"/>
                      </a:endParaRP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ctr" fontAlgn="ctr"/>
                      <a:r>
                        <a:rPr lang="ja-JP" altLang="en-US" sz="1200" b="0" i="0" u="none" strike="noStrike" dirty="0">
                          <a:solidFill>
                            <a:srgbClr val="FFFFFF"/>
                          </a:solidFill>
                          <a:effectLst/>
                          <a:latin typeface="+mj-ea"/>
                          <a:ea typeface="+mj-ea"/>
                        </a:rPr>
                        <a:t>参照集合</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r>
              <a:tr h="90091">
                <a:tc>
                  <a:txBody>
                    <a:bodyPr/>
                    <a:lstStyle/>
                    <a:p>
                      <a:pPr algn="ctr" fontAlgn="ctr"/>
                      <a:r>
                        <a:rPr lang="ja-JP" altLang="en-US" sz="1200" b="0" i="0" u="none" strike="noStrike" dirty="0">
                          <a:solidFill>
                            <a:srgbClr val="000000"/>
                          </a:solidFill>
                          <a:effectLst/>
                          <a:latin typeface="+mj-ea"/>
                          <a:ea typeface="+mj-ea"/>
                        </a:rPr>
                        <a:t>北海道</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青森</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東京</a:t>
                      </a:r>
                      <a:r>
                        <a:rPr lang="en-US" altLang="ja-JP" sz="1200" b="0" i="0" u="none" strike="noStrike" dirty="0">
                          <a:solidFill>
                            <a:srgbClr val="000000"/>
                          </a:solidFill>
                          <a:effectLst/>
                          <a:latin typeface="+mj-ea"/>
                          <a:ea typeface="+mj-ea"/>
                        </a:rPr>
                        <a:t>(0.500),</a:t>
                      </a:r>
                      <a:r>
                        <a:rPr lang="ja-JP" altLang="en-US" sz="1200" b="0" i="0" u="none" strike="noStrike" dirty="0">
                          <a:solidFill>
                            <a:srgbClr val="000000"/>
                          </a:solidFill>
                          <a:effectLst/>
                          <a:latin typeface="+mj-ea"/>
                          <a:ea typeface="+mj-ea"/>
                        </a:rPr>
                        <a:t>岐阜</a:t>
                      </a:r>
                      <a:r>
                        <a:rPr lang="en-US" altLang="ja-JP" sz="1200" b="0" i="0" u="none" strike="noStrike" dirty="0">
                          <a:solidFill>
                            <a:srgbClr val="000000"/>
                          </a:solidFill>
                          <a:effectLst/>
                          <a:latin typeface="+mj-ea"/>
                          <a:ea typeface="+mj-ea"/>
                        </a:rPr>
                        <a:t>(0.500)</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岩手</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宮城</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秋田</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東京</a:t>
                      </a:r>
                      <a:r>
                        <a:rPr lang="en-US" altLang="ja-JP" sz="1200" b="0" i="0" u="none" strike="noStrike" dirty="0">
                          <a:solidFill>
                            <a:srgbClr val="000000"/>
                          </a:solidFill>
                          <a:effectLst/>
                          <a:latin typeface="+mj-ea"/>
                          <a:ea typeface="+mj-ea"/>
                        </a:rPr>
                        <a:t>(0.333),</a:t>
                      </a:r>
                      <a:r>
                        <a:rPr lang="ja-JP" altLang="en-US" sz="1200" b="0" i="0" u="none" strike="noStrike" dirty="0">
                          <a:solidFill>
                            <a:srgbClr val="000000"/>
                          </a:solidFill>
                          <a:effectLst/>
                          <a:latin typeface="+mj-ea"/>
                          <a:ea typeface="+mj-ea"/>
                        </a:rPr>
                        <a:t>岐阜</a:t>
                      </a:r>
                      <a:r>
                        <a:rPr lang="en-US" altLang="ja-JP" sz="1200" b="0" i="0" u="none" strike="noStrike" dirty="0">
                          <a:solidFill>
                            <a:srgbClr val="000000"/>
                          </a:solidFill>
                          <a:effectLst/>
                          <a:latin typeface="+mj-ea"/>
                          <a:ea typeface="+mj-ea"/>
                        </a:rPr>
                        <a:t>(0.667)</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山形</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福島</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茨城</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a:solidFill>
                            <a:srgbClr val="000000"/>
                          </a:solidFill>
                          <a:effectLst/>
                          <a:latin typeface="+mj-ea"/>
                          <a:ea typeface="+mj-ea"/>
                        </a:rPr>
                        <a:t>栃木</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a:solidFill>
                            <a:srgbClr val="000000"/>
                          </a:solidFill>
                          <a:effectLst/>
                          <a:latin typeface="+mj-ea"/>
                          <a:ea typeface="+mj-ea"/>
                        </a:rPr>
                        <a:t>群馬</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effectLst/>
                          <a:latin typeface="+mj-ea"/>
                          <a:ea typeface="+mj-ea"/>
                        </a:rPr>
                        <a:t>東京</a:t>
                      </a:r>
                      <a:r>
                        <a:rPr lang="en-US" altLang="zh-TW" sz="1200" b="0" i="0" u="none" strike="noStrike" dirty="0">
                          <a:solidFill>
                            <a:srgbClr val="000000"/>
                          </a:solidFill>
                          <a:effectLst/>
                          <a:latin typeface="+mj-ea"/>
                          <a:ea typeface="+mj-ea"/>
                        </a:rPr>
                        <a:t>(0.607),</a:t>
                      </a:r>
                      <a:r>
                        <a:rPr lang="zh-TW" altLang="en-US" sz="1200" b="0" i="0" u="none" strike="noStrike" dirty="0">
                          <a:solidFill>
                            <a:srgbClr val="000000"/>
                          </a:solidFill>
                          <a:effectLst/>
                          <a:latin typeface="+mj-ea"/>
                          <a:ea typeface="+mj-ea"/>
                        </a:rPr>
                        <a:t>岐阜</a:t>
                      </a:r>
                      <a:r>
                        <a:rPr lang="en-US" altLang="zh-TW" sz="1200" b="0" i="0" u="none" strike="noStrike" dirty="0">
                          <a:solidFill>
                            <a:srgbClr val="000000"/>
                          </a:solidFill>
                          <a:effectLst/>
                          <a:latin typeface="+mj-ea"/>
                          <a:ea typeface="+mj-ea"/>
                        </a:rPr>
                        <a:t>(0.217),</a:t>
                      </a:r>
                      <a:r>
                        <a:rPr lang="zh-TW" altLang="en-US" sz="1200" b="0" i="0" u="none" strike="noStrike" dirty="0">
                          <a:solidFill>
                            <a:srgbClr val="000000"/>
                          </a:solidFill>
                          <a:effectLst/>
                          <a:latin typeface="+mj-ea"/>
                          <a:ea typeface="+mj-ea"/>
                        </a:rPr>
                        <a:t>三重</a:t>
                      </a:r>
                      <a:r>
                        <a:rPr lang="en-US" altLang="zh-TW" sz="1200" b="0" i="0" u="none" strike="noStrike" dirty="0">
                          <a:solidFill>
                            <a:srgbClr val="000000"/>
                          </a:solidFill>
                          <a:effectLst/>
                          <a:latin typeface="+mj-ea"/>
                          <a:ea typeface="+mj-ea"/>
                        </a:rPr>
                        <a:t>(0.091),</a:t>
                      </a:r>
                      <a:r>
                        <a:rPr lang="zh-TW" altLang="en-US" sz="1200" b="0" i="0" u="none" strike="noStrike" dirty="0">
                          <a:solidFill>
                            <a:srgbClr val="000000"/>
                          </a:solidFill>
                          <a:effectLst/>
                          <a:latin typeface="+mj-ea"/>
                          <a:ea typeface="+mj-ea"/>
                        </a:rPr>
                        <a:t>島根</a:t>
                      </a:r>
                      <a:r>
                        <a:rPr lang="en-US" altLang="zh-TW" sz="1200" b="0" i="0" u="none" strike="noStrike" dirty="0">
                          <a:solidFill>
                            <a:srgbClr val="000000"/>
                          </a:solidFill>
                          <a:effectLst/>
                          <a:latin typeface="+mj-ea"/>
                          <a:ea typeface="+mj-ea"/>
                        </a:rPr>
                        <a:t>(0.085)</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a:solidFill>
                            <a:srgbClr val="000000"/>
                          </a:solidFill>
                          <a:effectLst/>
                          <a:latin typeface="+mj-ea"/>
                          <a:ea typeface="+mj-ea"/>
                        </a:rPr>
                        <a:t>埼玉</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a:solidFill>
                            <a:srgbClr val="000000"/>
                          </a:solidFill>
                          <a:effectLst/>
                          <a:latin typeface="+mj-ea"/>
                          <a:ea typeface="+mj-ea"/>
                        </a:rPr>
                        <a:t>千葉</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0.999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effectLst/>
                          <a:latin typeface="+mj-ea"/>
                          <a:ea typeface="+mj-ea"/>
                        </a:rPr>
                        <a:t>神奈川</a:t>
                      </a:r>
                      <a:r>
                        <a:rPr lang="en-US" altLang="zh-TW" sz="1200" b="0" i="0" u="none" strike="noStrike" dirty="0">
                          <a:solidFill>
                            <a:srgbClr val="000000"/>
                          </a:solidFill>
                          <a:effectLst/>
                          <a:latin typeface="+mj-ea"/>
                          <a:ea typeface="+mj-ea"/>
                        </a:rPr>
                        <a:t>(0.250),</a:t>
                      </a:r>
                      <a:r>
                        <a:rPr lang="zh-TW" altLang="en-US" sz="1200" b="0" i="0" u="none" strike="noStrike" dirty="0">
                          <a:solidFill>
                            <a:srgbClr val="000000"/>
                          </a:solidFill>
                          <a:effectLst/>
                          <a:latin typeface="+mj-ea"/>
                          <a:ea typeface="+mj-ea"/>
                        </a:rPr>
                        <a:t>長野</a:t>
                      </a:r>
                      <a:r>
                        <a:rPr lang="en-US" altLang="zh-TW" sz="1200" b="0" i="0" u="none" strike="noStrike" dirty="0">
                          <a:solidFill>
                            <a:srgbClr val="000000"/>
                          </a:solidFill>
                          <a:effectLst/>
                          <a:latin typeface="+mj-ea"/>
                          <a:ea typeface="+mj-ea"/>
                        </a:rPr>
                        <a:t>(0.688),</a:t>
                      </a:r>
                      <a:r>
                        <a:rPr lang="zh-TW" altLang="en-US" sz="1200" b="0" i="0" u="none" strike="noStrike" dirty="0">
                          <a:solidFill>
                            <a:srgbClr val="000000"/>
                          </a:solidFill>
                          <a:effectLst/>
                          <a:latin typeface="+mj-ea"/>
                          <a:ea typeface="+mj-ea"/>
                        </a:rPr>
                        <a:t>滋賀</a:t>
                      </a:r>
                      <a:r>
                        <a:rPr lang="en-US" altLang="zh-TW" sz="1200" b="0" i="0" u="none" strike="noStrike" dirty="0">
                          <a:solidFill>
                            <a:srgbClr val="000000"/>
                          </a:solidFill>
                          <a:effectLst/>
                          <a:latin typeface="+mj-ea"/>
                          <a:ea typeface="+mj-ea"/>
                        </a:rPr>
                        <a:t>(0.061)</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東京</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神奈川</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新潟</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0.999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effectLst/>
                          <a:latin typeface="+mj-ea"/>
                          <a:ea typeface="+mj-ea"/>
                        </a:rPr>
                        <a:t>岩手</a:t>
                      </a:r>
                      <a:r>
                        <a:rPr lang="en-US" altLang="zh-TW" sz="1200" b="0" i="0" u="none" strike="noStrike" dirty="0">
                          <a:solidFill>
                            <a:srgbClr val="000000"/>
                          </a:solidFill>
                          <a:effectLst/>
                          <a:latin typeface="+mj-ea"/>
                          <a:ea typeface="+mj-ea"/>
                        </a:rPr>
                        <a:t>(0.352),</a:t>
                      </a:r>
                      <a:r>
                        <a:rPr lang="zh-TW" altLang="en-US" sz="1200" b="0" i="0" u="none" strike="noStrike" dirty="0">
                          <a:solidFill>
                            <a:srgbClr val="000000"/>
                          </a:solidFill>
                          <a:effectLst/>
                          <a:latin typeface="+mj-ea"/>
                          <a:ea typeface="+mj-ea"/>
                        </a:rPr>
                        <a:t>福島</a:t>
                      </a:r>
                      <a:r>
                        <a:rPr lang="en-US" altLang="zh-TW" sz="1200" b="0" i="0" u="none" strike="noStrike" dirty="0">
                          <a:solidFill>
                            <a:srgbClr val="000000"/>
                          </a:solidFill>
                          <a:effectLst/>
                          <a:latin typeface="+mj-ea"/>
                          <a:ea typeface="+mj-ea"/>
                        </a:rPr>
                        <a:t>(0.036),</a:t>
                      </a:r>
                      <a:r>
                        <a:rPr lang="zh-TW" altLang="en-US" sz="1200" b="0" i="0" u="none" strike="noStrike" dirty="0">
                          <a:solidFill>
                            <a:srgbClr val="000000"/>
                          </a:solidFill>
                          <a:effectLst/>
                          <a:latin typeface="+mj-ea"/>
                          <a:ea typeface="+mj-ea"/>
                        </a:rPr>
                        <a:t>茨城</a:t>
                      </a:r>
                      <a:r>
                        <a:rPr lang="en-US" altLang="zh-TW" sz="1200" b="0" i="0" u="none" strike="noStrike" dirty="0">
                          <a:solidFill>
                            <a:srgbClr val="000000"/>
                          </a:solidFill>
                          <a:effectLst/>
                          <a:latin typeface="+mj-ea"/>
                          <a:ea typeface="+mj-ea"/>
                        </a:rPr>
                        <a:t>(0.224),</a:t>
                      </a:r>
                      <a:r>
                        <a:rPr lang="zh-TW" altLang="en-US" sz="1200" b="0" i="0" u="none" strike="noStrike" dirty="0">
                          <a:solidFill>
                            <a:srgbClr val="000000"/>
                          </a:solidFill>
                          <a:effectLst/>
                          <a:latin typeface="+mj-ea"/>
                          <a:ea typeface="+mj-ea"/>
                        </a:rPr>
                        <a:t>岐阜</a:t>
                      </a:r>
                      <a:r>
                        <a:rPr lang="en-US" altLang="zh-TW" sz="1200" b="0" i="0" u="none" strike="noStrike" dirty="0">
                          <a:solidFill>
                            <a:srgbClr val="000000"/>
                          </a:solidFill>
                          <a:effectLst/>
                          <a:latin typeface="+mj-ea"/>
                          <a:ea typeface="+mj-ea"/>
                        </a:rPr>
                        <a:t>(0.386)</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富山</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石川</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0.996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長野</a:t>
                      </a:r>
                      <a:r>
                        <a:rPr lang="en-US" altLang="ja-JP" sz="1200" b="0" i="0" u="none" strike="noStrike" dirty="0">
                          <a:solidFill>
                            <a:srgbClr val="000000"/>
                          </a:solidFill>
                          <a:effectLst/>
                          <a:latin typeface="+mj-ea"/>
                          <a:ea typeface="+mj-ea"/>
                        </a:rPr>
                        <a:t>(0.927),</a:t>
                      </a:r>
                      <a:r>
                        <a:rPr lang="ja-JP" altLang="en-US" sz="1200" b="0" i="0" u="none" strike="noStrike" dirty="0">
                          <a:solidFill>
                            <a:srgbClr val="000000"/>
                          </a:solidFill>
                          <a:effectLst/>
                          <a:latin typeface="+mj-ea"/>
                          <a:ea typeface="+mj-ea"/>
                        </a:rPr>
                        <a:t>岐阜</a:t>
                      </a:r>
                      <a:r>
                        <a:rPr lang="en-US" altLang="ja-JP" sz="1200" b="0" i="0" u="none" strike="noStrike" dirty="0">
                          <a:solidFill>
                            <a:srgbClr val="000000"/>
                          </a:solidFill>
                          <a:effectLst/>
                          <a:latin typeface="+mj-ea"/>
                          <a:ea typeface="+mj-ea"/>
                        </a:rPr>
                        <a:t>(0.069)</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628864171"/>
              </p:ext>
            </p:extLst>
          </p:nvPr>
        </p:nvGraphicFramePr>
        <p:xfrm>
          <a:off x="4716016" y="2708920"/>
          <a:ext cx="4031999" cy="3744792"/>
        </p:xfrm>
        <a:graphic>
          <a:graphicData uri="http://schemas.openxmlformats.org/drawingml/2006/table">
            <a:tbl>
              <a:tblPr/>
              <a:tblGrid>
                <a:gridCol w="720080"/>
                <a:gridCol w="1296144"/>
                <a:gridCol w="2015775"/>
              </a:tblGrid>
              <a:tr h="90091">
                <a:tc>
                  <a:txBody>
                    <a:bodyPr/>
                    <a:lstStyle/>
                    <a:p>
                      <a:pPr algn="ctr" fontAlgn="ctr"/>
                      <a:r>
                        <a:rPr lang="ja-JP" altLang="en-US" sz="1200" b="0" i="0" u="none" strike="noStrike" dirty="0">
                          <a:solidFill>
                            <a:srgbClr val="FFFFFF"/>
                          </a:solidFill>
                          <a:effectLst/>
                          <a:latin typeface="+mj-ea"/>
                          <a:ea typeface="+mj-ea"/>
                        </a:rPr>
                        <a:t>都道府県</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l" fontAlgn="ctr"/>
                      <a:r>
                        <a:rPr lang="ja-JP" altLang="en-US" sz="1200" b="0" i="0" u="none" strike="noStrike" dirty="0">
                          <a:solidFill>
                            <a:srgbClr val="FFFFFF"/>
                          </a:solidFill>
                          <a:effectLst/>
                          <a:latin typeface="+mj-ea"/>
                          <a:ea typeface="+mj-ea"/>
                        </a:rPr>
                        <a:t>パフォーマンス値</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l" fontAlgn="ctr"/>
                      <a:r>
                        <a:rPr lang="ja-JP" altLang="en-US" sz="1200" b="0" i="0" u="none" strike="noStrike" dirty="0">
                          <a:solidFill>
                            <a:srgbClr val="FFFFFF"/>
                          </a:solidFill>
                          <a:effectLst/>
                          <a:latin typeface="+mj-ea"/>
                          <a:ea typeface="+mj-ea"/>
                        </a:rPr>
                        <a:t>参照集合</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r>
              <a:tr h="90091">
                <a:tc>
                  <a:txBody>
                    <a:bodyPr/>
                    <a:lstStyle/>
                    <a:p>
                      <a:pPr algn="ctr" fontAlgn="ctr"/>
                      <a:r>
                        <a:rPr lang="ja-JP" altLang="en-US" sz="1200" b="0" i="0" u="none" strike="noStrike" dirty="0">
                          <a:solidFill>
                            <a:srgbClr val="000000"/>
                          </a:solidFill>
                          <a:effectLst/>
                          <a:latin typeface="+mj-ea"/>
                          <a:ea typeface="+mj-ea"/>
                        </a:rPr>
                        <a:t>福井</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山梨</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長野</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岐阜</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静岡</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愛知</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三重</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滋賀</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京都</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東京</a:t>
                      </a:r>
                      <a:r>
                        <a:rPr lang="en-US" altLang="ja-JP" sz="1200" b="0" i="0" u="none" strike="noStrike">
                          <a:solidFill>
                            <a:srgbClr val="000000"/>
                          </a:solidFill>
                          <a:effectLst/>
                          <a:latin typeface="+mj-ea"/>
                          <a:ea typeface="+mj-ea"/>
                        </a:rPr>
                        <a:t>(0.988),</a:t>
                      </a:r>
                      <a:r>
                        <a:rPr lang="ja-JP" altLang="en-US" sz="1200" b="0" i="0" u="none" strike="noStrike">
                          <a:solidFill>
                            <a:srgbClr val="000000"/>
                          </a:solidFill>
                          <a:effectLst/>
                          <a:latin typeface="+mj-ea"/>
                          <a:ea typeface="+mj-ea"/>
                        </a:rPr>
                        <a:t>福井</a:t>
                      </a:r>
                      <a:r>
                        <a:rPr lang="en-US" altLang="ja-JP" sz="1200" b="0" i="0" u="none" strike="noStrike">
                          <a:solidFill>
                            <a:srgbClr val="000000"/>
                          </a:solidFill>
                          <a:effectLst/>
                          <a:latin typeface="+mj-ea"/>
                          <a:ea typeface="+mj-ea"/>
                        </a:rPr>
                        <a:t>(0.012)</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大阪</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0.996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effectLst/>
                          <a:latin typeface="+mj-ea"/>
                          <a:ea typeface="+mj-ea"/>
                        </a:rPr>
                        <a:t>東京</a:t>
                      </a:r>
                      <a:r>
                        <a:rPr lang="en-US" altLang="zh-TW" sz="1200" b="0" i="0" u="none" strike="noStrike" dirty="0">
                          <a:solidFill>
                            <a:srgbClr val="000000"/>
                          </a:solidFill>
                          <a:effectLst/>
                          <a:latin typeface="+mj-ea"/>
                          <a:ea typeface="+mj-ea"/>
                        </a:rPr>
                        <a:t>(0.390),</a:t>
                      </a:r>
                      <a:r>
                        <a:rPr lang="zh-TW" altLang="en-US" sz="1200" b="0" i="0" u="none" strike="noStrike" dirty="0">
                          <a:solidFill>
                            <a:srgbClr val="000000"/>
                          </a:solidFill>
                          <a:effectLst/>
                          <a:latin typeface="+mj-ea"/>
                          <a:ea typeface="+mj-ea"/>
                        </a:rPr>
                        <a:t>福井</a:t>
                      </a:r>
                      <a:r>
                        <a:rPr lang="en-US" altLang="zh-TW" sz="1200" b="0" i="0" u="none" strike="noStrike" dirty="0">
                          <a:solidFill>
                            <a:srgbClr val="000000"/>
                          </a:solidFill>
                          <a:effectLst/>
                          <a:latin typeface="+mj-ea"/>
                          <a:ea typeface="+mj-ea"/>
                        </a:rPr>
                        <a:t>(0.094),</a:t>
                      </a:r>
                      <a:r>
                        <a:rPr lang="zh-TW" altLang="en-US" sz="1200" b="0" i="0" u="none" strike="noStrike" dirty="0">
                          <a:solidFill>
                            <a:srgbClr val="000000"/>
                          </a:solidFill>
                          <a:effectLst/>
                          <a:latin typeface="+mj-ea"/>
                          <a:ea typeface="+mj-ea"/>
                        </a:rPr>
                        <a:t>長野</a:t>
                      </a:r>
                      <a:r>
                        <a:rPr lang="en-US" altLang="zh-TW" sz="1200" b="0" i="0" u="none" strike="noStrike" dirty="0">
                          <a:solidFill>
                            <a:srgbClr val="000000"/>
                          </a:solidFill>
                          <a:effectLst/>
                          <a:latin typeface="+mj-ea"/>
                          <a:ea typeface="+mj-ea"/>
                        </a:rPr>
                        <a:t>(0.280),</a:t>
                      </a:r>
                      <a:r>
                        <a:rPr lang="zh-TW" altLang="en-US" sz="1200" b="0" i="0" u="none" strike="noStrike" dirty="0">
                          <a:solidFill>
                            <a:srgbClr val="000000"/>
                          </a:solidFill>
                          <a:effectLst/>
                          <a:latin typeface="+mj-ea"/>
                          <a:ea typeface="+mj-ea"/>
                        </a:rPr>
                        <a:t>三重</a:t>
                      </a:r>
                      <a:r>
                        <a:rPr lang="en-US" altLang="zh-TW" sz="1200" b="0" i="0" u="none" strike="noStrike" dirty="0">
                          <a:solidFill>
                            <a:srgbClr val="000000"/>
                          </a:solidFill>
                          <a:effectLst/>
                          <a:latin typeface="+mj-ea"/>
                          <a:ea typeface="+mj-ea"/>
                        </a:rPr>
                        <a:t>(0.233)</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兵庫</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東京</a:t>
                      </a:r>
                      <a:r>
                        <a:rPr lang="en-US" altLang="ja-JP" sz="1200" b="0" i="0" u="none" strike="noStrike">
                          <a:solidFill>
                            <a:srgbClr val="000000"/>
                          </a:solidFill>
                          <a:effectLst/>
                          <a:latin typeface="+mj-ea"/>
                          <a:ea typeface="+mj-ea"/>
                        </a:rPr>
                        <a:t>(0.484),</a:t>
                      </a:r>
                      <a:r>
                        <a:rPr lang="ja-JP" altLang="en-US" sz="1200" b="0" i="0" u="none" strike="noStrike">
                          <a:solidFill>
                            <a:srgbClr val="000000"/>
                          </a:solidFill>
                          <a:effectLst/>
                          <a:latin typeface="+mj-ea"/>
                          <a:ea typeface="+mj-ea"/>
                        </a:rPr>
                        <a:t>福井</a:t>
                      </a:r>
                      <a:r>
                        <a:rPr lang="en-US" altLang="ja-JP" sz="1200" b="0" i="0" u="none" strike="noStrike">
                          <a:solidFill>
                            <a:srgbClr val="000000"/>
                          </a:solidFill>
                          <a:effectLst/>
                          <a:latin typeface="+mj-ea"/>
                          <a:ea typeface="+mj-ea"/>
                        </a:rPr>
                        <a:t>(0.516)</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奈良</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和歌山</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0.992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長野</a:t>
                      </a:r>
                      <a:r>
                        <a:rPr lang="en-US" altLang="ja-JP" sz="1200" b="0" i="0" u="none" strike="noStrike" dirty="0">
                          <a:solidFill>
                            <a:srgbClr val="000000"/>
                          </a:solidFill>
                          <a:effectLst/>
                          <a:latin typeface="+mj-ea"/>
                          <a:ea typeface="+mj-ea"/>
                        </a:rPr>
                        <a:t>(0.272),</a:t>
                      </a:r>
                      <a:r>
                        <a:rPr lang="ja-JP" altLang="en-US" sz="1200" b="0" i="0" u="none" strike="noStrike" dirty="0">
                          <a:solidFill>
                            <a:srgbClr val="000000"/>
                          </a:solidFill>
                          <a:effectLst/>
                          <a:latin typeface="+mj-ea"/>
                          <a:ea typeface="+mj-ea"/>
                        </a:rPr>
                        <a:t>岐阜</a:t>
                      </a:r>
                      <a:r>
                        <a:rPr lang="en-US" altLang="ja-JP" sz="1200" b="0" i="0" u="none" strike="noStrike" dirty="0">
                          <a:solidFill>
                            <a:srgbClr val="000000"/>
                          </a:solidFill>
                          <a:effectLst/>
                          <a:latin typeface="+mj-ea"/>
                          <a:ea typeface="+mj-ea"/>
                        </a:rPr>
                        <a:t>(0.720)</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鳥取</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島根</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岡山</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東京</a:t>
                      </a:r>
                      <a:r>
                        <a:rPr lang="en-US" altLang="ja-JP" sz="1200" b="0" i="0" u="none" strike="noStrike" dirty="0">
                          <a:solidFill>
                            <a:srgbClr val="000000"/>
                          </a:solidFill>
                          <a:effectLst/>
                          <a:latin typeface="+mj-ea"/>
                          <a:ea typeface="+mj-ea"/>
                        </a:rPr>
                        <a:t>(0.967),</a:t>
                      </a:r>
                      <a:r>
                        <a:rPr lang="ja-JP" altLang="en-US" sz="1200" b="0" i="0" u="none" strike="noStrike" dirty="0">
                          <a:solidFill>
                            <a:srgbClr val="000000"/>
                          </a:solidFill>
                          <a:effectLst/>
                          <a:latin typeface="+mj-ea"/>
                          <a:ea typeface="+mj-ea"/>
                        </a:rPr>
                        <a:t>福井</a:t>
                      </a:r>
                      <a:r>
                        <a:rPr lang="en-US" altLang="ja-JP" sz="1200" b="0" i="0" u="none" strike="noStrike" dirty="0">
                          <a:solidFill>
                            <a:srgbClr val="000000"/>
                          </a:solidFill>
                          <a:effectLst/>
                          <a:latin typeface="+mj-ea"/>
                          <a:ea typeface="+mj-ea"/>
                        </a:rPr>
                        <a:t>(0.033)</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広島</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0.997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effectLst/>
                          <a:latin typeface="+mj-ea"/>
                          <a:ea typeface="+mj-ea"/>
                        </a:rPr>
                        <a:t>岩手</a:t>
                      </a:r>
                      <a:r>
                        <a:rPr lang="en-US" altLang="zh-TW" sz="1200" b="0" i="0" u="none" strike="noStrike" dirty="0">
                          <a:solidFill>
                            <a:srgbClr val="000000"/>
                          </a:solidFill>
                          <a:effectLst/>
                          <a:latin typeface="+mj-ea"/>
                          <a:ea typeface="+mj-ea"/>
                        </a:rPr>
                        <a:t>(0.065),</a:t>
                      </a:r>
                      <a:r>
                        <a:rPr lang="zh-TW" altLang="en-US" sz="1200" b="0" i="0" u="none" strike="noStrike" dirty="0">
                          <a:solidFill>
                            <a:srgbClr val="000000"/>
                          </a:solidFill>
                          <a:effectLst/>
                          <a:latin typeface="+mj-ea"/>
                          <a:ea typeface="+mj-ea"/>
                        </a:rPr>
                        <a:t>東京</a:t>
                      </a:r>
                      <a:r>
                        <a:rPr lang="en-US" altLang="zh-TW" sz="1200" b="0" i="0" u="none" strike="noStrike" dirty="0">
                          <a:solidFill>
                            <a:srgbClr val="000000"/>
                          </a:solidFill>
                          <a:effectLst/>
                          <a:latin typeface="+mj-ea"/>
                          <a:ea typeface="+mj-ea"/>
                        </a:rPr>
                        <a:t>(0.071),</a:t>
                      </a:r>
                      <a:r>
                        <a:rPr lang="zh-TW" altLang="en-US" sz="1200" b="0" i="0" u="none" strike="noStrike" dirty="0">
                          <a:solidFill>
                            <a:srgbClr val="000000"/>
                          </a:solidFill>
                          <a:effectLst/>
                          <a:latin typeface="+mj-ea"/>
                          <a:ea typeface="+mj-ea"/>
                        </a:rPr>
                        <a:t>福井</a:t>
                      </a:r>
                      <a:r>
                        <a:rPr lang="en-US" altLang="zh-TW" sz="1200" b="0" i="0" u="none" strike="noStrike" dirty="0">
                          <a:solidFill>
                            <a:srgbClr val="000000"/>
                          </a:solidFill>
                          <a:effectLst/>
                          <a:latin typeface="+mj-ea"/>
                          <a:ea typeface="+mj-ea"/>
                        </a:rPr>
                        <a:t>(0.862)</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lang="ja-JP" altLang="en-US" dirty="0" smtClean="0"/>
              <a:t>７</a:t>
            </a:r>
            <a:r>
              <a:rPr kumimoji="1" lang="ja-JP" altLang="en-US" dirty="0" smtClean="0"/>
              <a:t>．</a:t>
            </a:r>
            <a:r>
              <a:rPr lang="ja-JP" altLang="en-US" dirty="0"/>
              <a:t>２回目の分析</a:t>
            </a:r>
            <a:endParaRPr kumimoji="1" lang="ja-JP" altLang="en-US" dirty="0"/>
          </a:p>
        </p:txBody>
      </p:sp>
      <p:sp>
        <p:nvSpPr>
          <p:cNvPr id="5" name="コンテンツ プレースホルダ 2"/>
          <p:cNvSpPr txBox="1">
            <a:spLocks/>
          </p:cNvSpPr>
          <p:nvPr/>
        </p:nvSpPr>
        <p:spPr>
          <a:xfrm>
            <a:off x="457200" y="1196752"/>
            <a:ext cx="8229600" cy="5377784"/>
          </a:xfrm>
          <a:prstGeom prst="rect">
            <a:avLst/>
          </a:prstGeom>
        </p:spPr>
        <p:txBody>
          <a:bodyPr vert="horz">
            <a:normAutofit/>
          </a:bodyPr>
          <a:lstStyle/>
          <a:p>
            <a:pPr marL="365760" marR="0" lvl="0" indent="-256032" algn="l" defTabSz="914400" rtl="0" eaLnBrk="1" fontAlgn="auto" latinLnBrk="0" hangingPunct="1">
              <a:lnSpc>
                <a:spcPct val="100000"/>
              </a:lnSpc>
              <a:spcBef>
                <a:spcPct val="0"/>
              </a:spcBef>
              <a:spcAft>
                <a:spcPts val="0"/>
              </a:spcAft>
              <a:buClr>
                <a:schemeClr val="accent3"/>
              </a:buClr>
              <a:buSzTx/>
              <a:buFont typeface="Arial" pitchFamily="34" charset="0"/>
              <a:buChar char="•"/>
              <a:tabLst/>
              <a:defRPr/>
            </a:pPr>
            <a:r>
              <a:rPr kumimoji="1" lang="ja-JP" altLang="en-US" sz="2800" b="0" i="0" u="none" strike="noStrike" kern="1200" cap="none" spc="0" normalizeH="0" baseline="0" noProof="0" dirty="0" smtClean="0">
                <a:ln>
                  <a:noFill/>
                </a:ln>
                <a:solidFill>
                  <a:schemeClr val="tx2"/>
                </a:solidFill>
                <a:effectLst/>
                <a:uLnTx/>
                <a:uFillTx/>
                <a:latin typeface="+mj-lt"/>
                <a:ea typeface="+mj-ea"/>
                <a:cs typeface="+mj-cs"/>
              </a:rPr>
              <a:t>総括（続き）</a:t>
            </a:r>
            <a:endParaRPr kumimoji="1" lang="en-US" altLang="ja-JP" sz="2800" b="0" i="0" u="none" strike="noStrike" kern="1200" cap="none" spc="0" normalizeH="0" baseline="0" noProof="0" dirty="0" smtClean="0">
              <a:ln>
                <a:noFill/>
              </a:ln>
              <a:solidFill>
                <a:schemeClr val="tx2"/>
              </a:solidFill>
              <a:effectLst/>
              <a:uLnTx/>
              <a:uFillTx/>
              <a:latin typeface="+mj-lt"/>
              <a:ea typeface="+mj-ea"/>
              <a:cs typeface="+mj-cs"/>
            </a:endParaRPr>
          </a:p>
        </p:txBody>
      </p:sp>
      <p:graphicFrame>
        <p:nvGraphicFramePr>
          <p:cNvPr id="7" name="表 6"/>
          <p:cNvGraphicFramePr>
            <a:graphicFrameLocks noGrp="1"/>
          </p:cNvGraphicFramePr>
          <p:nvPr>
            <p:extLst>
              <p:ext uri="{D42A27DB-BD31-4B8C-83A1-F6EECF244321}">
                <p14:modId xmlns:p14="http://schemas.microsoft.com/office/powerpoint/2010/main" val="2029540730"/>
              </p:ext>
            </p:extLst>
          </p:nvPr>
        </p:nvGraphicFramePr>
        <p:xfrm>
          <a:off x="395536" y="1802004"/>
          <a:ext cx="4031999" cy="3542536"/>
        </p:xfrm>
        <a:graphic>
          <a:graphicData uri="http://schemas.openxmlformats.org/drawingml/2006/table">
            <a:tbl>
              <a:tblPr/>
              <a:tblGrid>
                <a:gridCol w="720080"/>
                <a:gridCol w="1296144"/>
                <a:gridCol w="2015775"/>
              </a:tblGrid>
              <a:tr h="90091">
                <a:tc>
                  <a:txBody>
                    <a:bodyPr/>
                    <a:lstStyle/>
                    <a:p>
                      <a:pPr algn="ctr" fontAlgn="ctr"/>
                      <a:r>
                        <a:rPr lang="ja-JP" altLang="en-US" sz="1200" b="0" i="0" u="none" strike="noStrike" dirty="0">
                          <a:solidFill>
                            <a:srgbClr val="FFFFFF"/>
                          </a:solidFill>
                          <a:effectLst/>
                          <a:latin typeface="+mj-ea"/>
                          <a:ea typeface="+mj-ea"/>
                        </a:rPr>
                        <a:t>都道府県</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ctr" fontAlgn="ctr"/>
                      <a:r>
                        <a:rPr lang="ja-JP" altLang="en-US" sz="1200" b="0" i="0" u="none" strike="noStrike" dirty="0">
                          <a:solidFill>
                            <a:srgbClr val="FFFFFF"/>
                          </a:solidFill>
                          <a:effectLst/>
                          <a:latin typeface="+mj-ea"/>
                          <a:ea typeface="+mj-ea"/>
                        </a:rPr>
                        <a:t>パフォーマンス値</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ctr" fontAlgn="ctr"/>
                      <a:r>
                        <a:rPr lang="ja-JP" altLang="en-US" sz="1200" b="0" i="0" u="none" strike="noStrike" dirty="0">
                          <a:solidFill>
                            <a:srgbClr val="FFFFFF"/>
                          </a:solidFill>
                          <a:effectLst/>
                          <a:latin typeface="+mj-ea"/>
                          <a:ea typeface="+mj-ea"/>
                        </a:rPr>
                        <a:t>参照集合</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r>
              <a:tr h="90091">
                <a:tc>
                  <a:txBody>
                    <a:bodyPr/>
                    <a:lstStyle/>
                    <a:p>
                      <a:pPr algn="ctr" fontAlgn="ctr"/>
                      <a:r>
                        <a:rPr lang="ja-JP" altLang="en-US" sz="1200" b="0" i="0" u="none" strike="noStrike" dirty="0">
                          <a:solidFill>
                            <a:srgbClr val="000000"/>
                          </a:solidFill>
                          <a:effectLst/>
                          <a:latin typeface="+mj-ea"/>
                          <a:ea typeface="+mj-ea"/>
                        </a:rPr>
                        <a:t>山口</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effectLst/>
                          <a:latin typeface="+mj-ea"/>
                          <a:ea typeface="+mj-ea"/>
                        </a:rPr>
                        <a:t>岩手</a:t>
                      </a:r>
                      <a:r>
                        <a:rPr lang="en-US" altLang="zh-TW" sz="1200" b="0" i="0" u="none" strike="noStrike" dirty="0">
                          <a:solidFill>
                            <a:srgbClr val="000000"/>
                          </a:solidFill>
                          <a:effectLst/>
                          <a:latin typeface="+mj-ea"/>
                          <a:ea typeface="+mj-ea"/>
                        </a:rPr>
                        <a:t>(0.125),</a:t>
                      </a:r>
                      <a:r>
                        <a:rPr lang="zh-TW" altLang="en-US" sz="1200" b="0" i="0" u="none" strike="noStrike" dirty="0">
                          <a:solidFill>
                            <a:srgbClr val="000000"/>
                          </a:solidFill>
                          <a:effectLst/>
                          <a:latin typeface="+mj-ea"/>
                          <a:ea typeface="+mj-ea"/>
                        </a:rPr>
                        <a:t>東京</a:t>
                      </a:r>
                      <a:r>
                        <a:rPr lang="en-US" altLang="zh-TW" sz="1200" b="0" i="0" u="none" strike="noStrike" dirty="0">
                          <a:solidFill>
                            <a:srgbClr val="000000"/>
                          </a:solidFill>
                          <a:effectLst/>
                          <a:latin typeface="+mj-ea"/>
                          <a:ea typeface="+mj-ea"/>
                        </a:rPr>
                        <a:t>(0.001),</a:t>
                      </a:r>
                      <a:r>
                        <a:rPr lang="zh-TW" altLang="en-US" sz="1200" b="0" i="0" u="none" strike="noStrike" dirty="0">
                          <a:solidFill>
                            <a:srgbClr val="000000"/>
                          </a:solidFill>
                          <a:effectLst/>
                          <a:latin typeface="+mj-ea"/>
                          <a:ea typeface="+mj-ea"/>
                        </a:rPr>
                        <a:t>福井</a:t>
                      </a:r>
                      <a:r>
                        <a:rPr lang="en-US" altLang="zh-TW" sz="1200" b="0" i="0" u="none" strike="noStrike" dirty="0">
                          <a:solidFill>
                            <a:srgbClr val="000000"/>
                          </a:solidFill>
                          <a:effectLst/>
                          <a:latin typeface="+mj-ea"/>
                          <a:ea typeface="+mj-ea"/>
                        </a:rPr>
                        <a:t>(0.156),</a:t>
                      </a:r>
                      <a:r>
                        <a:rPr lang="zh-TW" altLang="en-US" sz="1200" b="0" i="0" u="none" strike="noStrike" dirty="0">
                          <a:solidFill>
                            <a:srgbClr val="000000"/>
                          </a:solidFill>
                          <a:effectLst/>
                          <a:latin typeface="+mj-ea"/>
                          <a:ea typeface="+mj-ea"/>
                        </a:rPr>
                        <a:t>岐阜</a:t>
                      </a:r>
                      <a:r>
                        <a:rPr lang="en-US" altLang="zh-TW" sz="1200" b="0" i="0" u="none" strike="noStrike" dirty="0">
                          <a:solidFill>
                            <a:srgbClr val="000000"/>
                          </a:solidFill>
                          <a:effectLst/>
                          <a:latin typeface="+mj-ea"/>
                          <a:ea typeface="+mj-ea"/>
                        </a:rPr>
                        <a:t>(0.600),</a:t>
                      </a:r>
                      <a:r>
                        <a:rPr lang="zh-TW" altLang="en-US" sz="1200" b="0" i="0" u="none" strike="noStrike" dirty="0">
                          <a:solidFill>
                            <a:srgbClr val="000000"/>
                          </a:solidFill>
                          <a:effectLst/>
                          <a:latin typeface="+mj-ea"/>
                          <a:ea typeface="+mj-ea"/>
                        </a:rPr>
                        <a:t>島根</a:t>
                      </a:r>
                      <a:r>
                        <a:rPr lang="en-US" altLang="zh-TW" sz="1200" b="0" i="0" u="none" strike="noStrike" dirty="0">
                          <a:solidFill>
                            <a:srgbClr val="000000"/>
                          </a:solidFill>
                          <a:effectLst/>
                          <a:latin typeface="+mj-ea"/>
                          <a:ea typeface="+mj-ea"/>
                        </a:rPr>
                        <a:t>(0.117)</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徳島</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effectLst/>
                          <a:latin typeface="+mj-ea"/>
                          <a:ea typeface="+mj-ea"/>
                        </a:rPr>
                        <a:t>福島</a:t>
                      </a:r>
                      <a:r>
                        <a:rPr lang="en-US" altLang="zh-TW" sz="1200" b="0" i="0" u="none" strike="noStrike">
                          <a:solidFill>
                            <a:srgbClr val="000000"/>
                          </a:solidFill>
                          <a:effectLst/>
                          <a:latin typeface="+mj-ea"/>
                          <a:ea typeface="+mj-ea"/>
                        </a:rPr>
                        <a:t>(0.080),</a:t>
                      </a:r>
                      <a:r>
                        <a:rPr lang="zh-TW" altLang="en-US" sz="1200" b="0" i="0" u="none" strike="noStrike">
                          <a:solidFill>
                            <a:srgbClr val="000000"/>
                          </a:solidFill>
                          <a:effectLst/>
                          <a:latin typeface="+mj-ea"/>
                          <a:ea typeface="+mj-ea"/>
                        </a:rPr>
                        <a:t>福井</a:t>
                      </a:r>
                      <a:r>
                        <a:rPr lang="en-US" altLang="zh-TW" sz="1200" b="0" i="0" u="none" strike="noStrike">
                          <a:solidFill>
                            <a:srgbClr val="000000"/>
                          </a:solidFill>
                          <a:effectLst/>
                          <a:latin typeface="+mj-ea"/>
                          <a:ea typeface="+mj-ea"/>
                        </a:rPr>
                        <a:t>(0.693),</a:t>
                      </a:r>
                      <a:r>
                        <a:rPr lang="zh-TW" altLang="en-US" sz="1200" b="0" i="0" u="none" strike="noStrike">
                          <a:solidFill>
                            <a:srgbClr val="000000"/>
                          </a:solidFill>
                          <a:effectLst/>
                          <a:latin typeface="+mj-ea"/>
                          <a:ea typeface="+mj-ea"/>
                        </a:rPr>
                        <a:t>島根</a:t>
                      </a:r>
                      <a:r>
                        <a:rPr lang="en-US" altLang="zh-TW" sz="1200" b="0" i="0" u="none" strike="noStrike">
                          <a:solidFill>
                            <a:srgbClr val="000000"/>
                          </a:solidFill>
                          <a:effectLst/>
                          <a:latin typeface="+mj-ea"/>
                          <a:ea typeface="+mj-ea"/>
                        </a:rPr>
                        <a:t>(0.227)</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香川</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東京</a:t>
                      </a:r>
                      <a:r>
                        <a:rPr lang="en-US" altLang="ja-JP" sz="1200" b="0" i="0" u="none" strike="noStrike" dirty="0">
                          <a:solidFill>
                            <a:srgbClr val="000000"/>
                          </a:solidFill>
                          <a:effectLst/>
                          <a:latin typeface="+mj-ea"/>
                          <a:ea typeface="+mj-ea"/>
                        </a:rPr>
                        <a:t>(0.500),</a:t>
                      </a:r>
                      <a:r>
                        <a:rPr lang="ja-JP" altLang="en-US" sz="1200" b="0" i="0" u="none" strike="noStrike" dirty="0">
                          <a:solidFill>
                            <a:srgbClr val="000000"/>
                          </a:solidFill>
                          <a:effectLst/>
                          <a:latin typeface="+mj-ea"/>
                          <a:ea typeface="+mj-ea"/>
                        </a:rPr>
                        <a:t>岐阜</a:t>
                      </a:r>
                      <a:r>
                        <a:rPr lang="en-US" altLang="ja-JP" sz="1200" b="0" i="0" u="none" strike="noStrike" dirty="0">
                          <a:solidFill>
                            <a:srgbClr val="000000"/>
                          </a:solidFill>
                          <a:effectLst/>
                          <a:latin typeface="+mj-ea"/>
                          <a:ea typeface="+mj-ea"/>
                        </a:rPr>
                        <a:t>(0.500)</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愛媛</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東京</a:t>
                      </a:r>
                      <a:r>
                        <a:rPr lang="en-US" altLang="ja-JP" sz="1200" b="0" i="0" u="none" strike="noStrike">
                          <a:solidFill>
                            <a:srgbClr val="000000"/>
                          </a:solidFill>
                          <a:effectLst/>
                          <a:latin typeface="+mj-ea"/>
                          <a:ea typeface="+mj-ea"/>
                        </a:rPr>
                        <a:t>(0.667),</a:t>
                      </a:r>
                      <a:r>
                        <a:rPr lang="ja-JP" altLang="en-US" sz="1200" b="0" i="0" u="none" strike="noStrike">
                          <a:solidFill>
                            <a:srgbClr val="000000"/>
                          </a:solidFill>
                          <a:effectLst/>
                          <a:latin typeface="+mj-ea"/>
                          <a:ea typeface="+mj-ea"/>
                        </a:rPr>
                        <a:t>岐阜</a:t>
                      </a:r>
                      <a:r>
                        <a:rPr lang="en-US" altLang="ja-JP" sz="1200" b="0" i="0" u="none" strike="noStrike">
                          <a:solidFill>
                            <a:srgbClr val="000000"/>
                          </a:solidFill>
                          <a:effectLst/>
                          <a:latin typeface="+mj-ea"/>
                          <a:ea typeface="+mj-ea"/>
                        </a:rPr>
                        <a:t>(0.333)</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高知</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東京</a:t>
                      </a:r>
                      <a:r>
                        <a:rPr lang="en-US" altLang="ja-JP" sz="1200" b="0" i="0" u="none" strike="noStrike">
                          <a:solidFill>
                            <a:srgbClr val="000000"/>
                          </a:solidFill>
                          <a:effectLst/>
                          <a:latin typeface="+mj-ea"/>
                          <a:ea typeface="+mj-ea"/>
                        </a:rPr>
                        <a:t>(0.682),</a:t>
                      </a:r>
                      <a:r>
                        <a:rPr lang="ja-JP" altLang="en-US" sz="1200" b="0" i="0" u="none" strike="noStrike">
                          <a:solidFill>
                            <a:srgbClr val="000000"/>
                          </a:solidFill>
                          <a:effectLst/>
                          <a:latin typeface="+mj-ea"/>
                          <a:ea typeface="+mj-ea"/>
                        </a:rPr>
                        <a:t>福井</a:t>
                      </a:r>
                      <a:r>
                        <a:rPr lang="en-US" altLang="ja-JP" sz="1200" b="0" i="0" u="none" strike="noStrike">
                          <a:solidFill>
                            <a:srgbClr val="000000"/>
                          </a:solidFill>
                          <a:effectLst/>
                          <a:latin typeface="+mj-ea"/>
                          <a:ea typeface="+mj-ea"/>
                        </a:rPr>
                        <a:t>(0.318)</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福岡</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佐賀</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effectLst/>
                          <a:latin typeface="+mj-ea"/>
                          <a:ea typeface="+mj-ea"/>
                        </a:rPr>
                        <a:t>東京</a:t>
                      </a:r>
                      <a:r>
                        <a:rPr lang="en-US" altLang="zh-TW" sz="1200" b="0" i="0" u="none" strike="noStrike" dirty="0">
                          <a:solidFill>
                            <a:srgbClr val="000000"/>
                          </a:solidFill>
                          <a:effectLst/>
                          <a:latin typeface="+mj-ea"/>
                          <a:ea typeface="+mj-ea"/>
                        </a:rPr>
                        <a:t>(0.500),</a:t>
                      </a:r>
                      <a:r>
                        <a:rPr lang="zh-TW" altLang="en-US" sz="1200" b="0" i="0" u="none" strike="noStrike" dirty="0">
                          <a:solidFill>
                            <a:srgbClr val="000000"/>
                          </a:solidFill>
                          <a:effectLst/>
                          <a:latin typeface="+mj-ea"/>
                          <a:ea typeface="+mj-ea"/>
                        </a:rPr>
                        <a:t>長野</a:t>
                      </a:r>
                      <a:r>
                        <a:rPr lang="en-US" altLang="zh-TW" sz="1200" b="0" i="0" u="none" strike="noStrike" dirty="0">
                          <a:solidFill>
                            <a:srgbClr val="000000"/>
                          </a:solidFill>
                          <a:effectLst/>
                          <a:latin typeface="+mj-ea"/>
                          <a:ea typeface="+mj-ea"/>
                        </a:rPr>
                        <a:t>(0.367),</a:t>
                      </a:r>
                      <a:r>
                        <a:rPr lang="zh-TW" altLang="en-US" sz="1200" b="0" i="0" u="none" strike="noStrike" dirty="0">
                          <a:solidFill>
                            <a:srgbClr val="000000"/>
                          </a:solidFill>
                          <a:effectLst/>
                          <a:latin typeface="+mj-ea"/>
                          <a:ea typeface="+mj-ea"/>
                        </a:rPr>
                        <a:t>岐阜</a:t>
                      </a:r>
                      <a:r>
                        <a:rPr lang="en-US" altLang="zh-TW" sz="1200" b="0" i="0" u="none" strike="noStrike" dirty="0">
                          <a:solidFill>
                            <a:srgbClr val="000000"/>
                          </a:solidFill>
                          <a:effectLst/>
                          <a:latin typeface="+mj-ea"/>
                          <a:ea typeface="+mj-ea"/>
                        </a:rPr>
                        <a:t>(0.133)</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長崎</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a:solidFill>
                            <a:srgbClr val="000000"/>
                          </a:solidFill>
                          <a:effectLst/>
                          <a:latin typeface="+mj-ea"/>
                          <a:ea typeface="+mj-ea"/>
                        </a:rPr>
                        <a:t>東京</a:t>
                      </a:r>
                      <a:r>
                        <a:rPr lang="en-US" altLang="ja-JP" sz="1200" b="0" i="0" u="none" strike="noStrike">
                          <a:solidFill>
                            <a:srgbClr val="000000"/>
                          </a:solidFill>
                          <a:effectLst/>
                          <a:latin typeface="+mj-ea"/>
                          <a:ea typeface="+mj-ea"/>
                        </a:rPr>
                        <a:t>(0.833),</a:t>
                      </a:r>
                      <a:r>
                        <a:rPr lang="ja-JP" altLang="en-US" sz="1200" b="0" i="0" u="none" strike="noStrike">
                          <a:solidFill>
                            <a:srgbClr val="000000"/>
                          </a:solidFill>
                          <a:effectLst/>
                          <a:latin typeface="+mj-ea"/>
                          <a:ea typeface="+mj-ea"/>
                        </a:rPr>
                        <a:t>岐阜</a:t>
                      </a:r>
                      <a:r>
                        <a:rPr lang="en-US" altLang="ja-JP" sz="1200" b="0" i="0" u="none" strike="noStrike">
                          <a:solidFill>
                            <a:srgbClr val="000000"/>
                          </a:solidFill>
                          <a:effectLst/>
                          <a:latin typeface="+mj-ea"/>
                          <a:ea typeface="+mj-ea"/>
                        </a:rPr>
                        <a:t>(0.167)</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熊本</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東京</a:t>
                      </a:r>
                      <a:r>
                        <a:rPr lang="en-US" altLang="ja-JP" sz="1200" b="0" i="0" u="none" strike="noStrike" dirty="0">
                          <a:solidFill>
                            <a:srgbClr val="000000"/>
                          </a:solidFill>
                          <a:effectLst/>
                          <a:latin typeface="+mj-ea"/>
                          <a:ea typeface="+mj-ea"/>
                        </a:rPr>
                        <a:t>(0.902),</a:t>
                      </a:r>
                      <a:r>
                        <a:rPr lang="ja-JP" altLang="en-US" sz="1200" b="0" i="0" u="none" strike="noStrike" dirty="0">
                          <a:solidFill>
                            <a:srgbClr val="000000"/>
                          </a:solidFill>
                          <a:effectLst/>
                          <a:latin typeface="+mj-ea"/>
                          <a:ea typeface="+mj-ea"/>
                        </a:rPr>
                        <a:t>島根</a:t>
                      </a:r>
                      <a:r>
                        <a:rPr lang="en-US" altLang="ja-JP" sz="1200" b="0" i="0" u="none" strike="noStrike" dirty="0">
                          <a:solidFill>
                            <a:srgbClr val="000000"/>
                          </a:solidFill>
                          <a:effectLst/>
                          <a:latin typeface="+mj-ea"/>
                          <a:ea typeface="+mj-ea"/>
                        </a:rPr>
                        <a:t>(0.098)</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大分</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effectLst/>
                          <a:latin typeface="+mj-ea"/>
                          <a:ea typeface="+mj-ea"/>
                        </a:rPr>
                        <a:t>東京</a:t>
                      </a:r>
                      <a:r>
                        <a:rPr lang="en-US" altLang="zh-TW" sz="1200" b="0" i="0" u="none" strike="noStrike" dirty="0">
                          <a:solidFill>
                            <a:srgbClr val="000000"/>
                          </a:solidFill>
                          <a:effectLst/>
                          <a:latin typeface="+mj-ea"/>
                          <a:ea typeface="+mj-ea"/>
                        </a:rPr>
                        <a:t>(0.364),</a:t>
                      </a:r>
                      <a:r>
                        <a:rPr lang="zh-TW" altLang="en-US" sz="1200" b="0" i="0" u="none" strike="noStrike" dirty="0">
                          <a:solidFill>
                            <a:srgbClr val="000000"/>
                          </a:solidFill>
                          <a:effectLst/>
                          <a:latin typeface="+mj-ea"/>
                          <a:ea typeface="+mj-ea"/>
                        </a:rPr>
                        <a:t>福井</a:t>
                      </a:r>
                      <a:r>
                        <a:rPr lang="en-US" altLang="zh-TW" sz="1200" b="0" i="0" u="none" strike="noStrike" dirty="0">
                          <a:solidFill>
                            <a:srgbClr val="000000"/>
                          </a:solidFill>
                          <a:effectLst/>
                          <a:latin typeface="+mj-ea"/>
                          <a:ea typeface="+mj-ea"/>
                        </a:rPr>
                        <a:t>(0.633),</a:t>
                      </a:r>
                      <a:r>
                        <a:rPr lang="zh-TW" altLang="en-US" sz="1200" b="0" i="0" u="none" strike="noStrike" dirty="0">
                          <a:solidFill>
                            <a:srgbClr val="000000"/>
                          </a:solidFill>
                          <a:effectLst/>
                          <a:latin typeface="+mj-ea"/>
                          <a:ea typeface="+mj-ea"/>
                        </a:rPr>
                        <a:t>三重</a:t>
                      </a:r>
                      <a:r>
                        <a:rPr lang="en-US" altLang="zh-TW" sz="1200" b="0" i="0" u="none" strike="noStrike" dirty="0">
                          <a:solidFill>
                            <a:srgbClr val="000000"/>
                          </a:solidFill>
                          <a:effectLst/>
                          <a:latin typeface="+mj-ea"/>
                          <a:ea typeface="+mj-ea"/>
                        </a:rPr>
                        <a:t>(0.003)</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宮崎</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鹿児島</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solidFill>
                            <a:srgbClr val="000000"/>
                          </a:solidFill>
                          <a:effectLst/>
                          <a:latin typeface="+mj-ea"/>
                          <a:ea typeface="+mj-ea"/>
                        </a:rPr>
                        <a:t>1.000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091">
                <a:tc>
                  <a:txBody>
                    <a:bodyPr/>
                    <a:lstStyle/>
                    <a:p>
                      <a:pPr algn="ctr" fontAlgn="ctr"/>
                      <a:r>
                        <a:rPr lang="ja-JP" altLang="en-US" sz="1200" b="0" i="0" u="none" strike="noStrike" dirty="0">
                          <a:solidFill>
                            <a:srgbClr val="000000"/>
                          </a:solidFill>
                          <a:effectLst/>
                          <a:latin typeface="+mj-ea"/>
                          <a:ea typeface="+mj-ea"/>
                        </a:rPr>
                        <a:t>沖縄</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solidFill>
                            <a:srgbClr val="000000"/>
                          </a:solidFill>
                          <a:effectLst/>
                          <a:latin typeface="+mj-ea"/>
                          <a:ea typeface="+mj-ea"/>
                        </a:rPr>
                        <a:t>0.992 </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200" b="0" i="0" u="none" strike="noStrike" dirty="0">
                          <a:solidFill>
                            <a:srgbClr val="000000"/>
                          </a:solidFill>
                          <a:effectLst/>
                          <a:latin typeface="+mj-ea"/>
                          <a:ea typeface="+mj-ea"/>
                        </a:rPr>
                        <a:t>岐阜</a:t>
                      </a:r>
                      <a:r>
                        <a:rPr lang="en-US" altLang="ja-JP" sz="1200" b="0" i="0" u="none" strike="noStrike" dirty="0">
                          <a:solidFill>
                            <a:srgbClr val="000000"/>
                          </a:solidFill>
                          <a:effectLst/>
                          <a:latin typeface="+mj-ea"/>
                          <a:ea typeface="+mj-ea"/>
                        </a:rPr>
                        <a:t>(0.992)</a:t>
                      </a:r>
                    </a:p>
                  </a:txBody>
                  <a:tcPr marL="4844" marR="4844" marT="48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61137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lang="ja-JP" altLang="en-US" dirty="0"/>
              <a:t>７．２回目の分析</a:t>
            </a:r>
            <a:endParaRPr kumimoji="1" lang="ja-JP" altLang="en-US" dirty="0"/>
          </a:p>
        </p:txBody>
      </p:sp>
      <p:sp>
        <p:nvSpPr>
          <p:cNvPr id="4" name="コンテンツ プレースホルダ 2"/>
          <p:cNvSpPr txBox="1">
            <a:spLocks/>
          </p:cNvSpPr>
          <p:nvPr/>
        </p:nvSpPr>
        <p:spPr>
          <a:xfrm>
            <a:off x="457200" y="1196752"/>
            <a:ext cx="8229600" cy="5377784"/>
          </a:xfrm>
          <a:prstGeom prst="rect">
            <a:avLst/>
          </a:prstGeom>
        </p:spPr>
        <p:txBody>
          <a:bodyPr vert="horz">
            <a:normAutofit/>
          </a:bodyPr>
          <a:lstStyle/>
          <a:p>
            <a:pPr marL="365760" marR="0" lvl="0" indent="-256032" algn="l" defTabSz="914400" rtl="0" eaLnBrk="1" fontAlgn="auto" latinLnBrk="0" hangingPunct="1">
              <a:lnSpc>
                <a:spcPct val="100000"/>
              </a:lnSpc>
              <a:spcBef>
                <a:spcPct val="0"/>
              </a:spcBef>
              <a:spcAft>
                <a:spcPts val="0"/>
              </a:spcAft>
              <a:buClr>
                <a:schemeClr val="accent3"/>
              </a:buClr>
              <a:buSzTx/>
              <a:buFont typeface="Arial" pitchFamily="34" charset="0"/>
              <a:buChar char="•"/>
              <a:tabLst/>
              <a:defRPr/>
            </a:pPr>
            <a:r>
              <a:rPr lang="ja-JP" altLang="en-US" sz="2800" dirty="0" smtClean="0">
                <a:solidFill>
                  <a:schemeClr val="tx2"/>
                </a:solidFill>
                <a:latin typeface="+mj-lt"/>
                <a:ea typeface="+mj-ea"/>
                <a:cs typeface="+mj-cs"/>
              </a:rPr>
              <a:t>考察</a:t>
            </a:r>
            <a:endParaRPr lang="en-US" altLang="ja-JP" sz="2800" dirty="0" smtClean="0">
              <a:solidFill>
                <a:schemeClr val="tx2"/>
              </a:solidFill>
              <a:latin typeface="+mj-lt"/>
              <a:ea typeface="+mj-ea"/>
              <a:cs typeface="+mj-cs"/>
            </a:endParaRPr>
          </a:p>
          <a:p>
            <a:pPr marL="822960" lvl="1" indent="-256032">
              <a:spcBef>
                <a:spcPct val="0"/>
              </a:spcBef>
              <a:buClr>
                <a:schemeClr val="accent3"/>
              </a:buClr>
              <a:buFont typeface="Wingdings" pitchFamily="2" charset="2"/>
              <a:buChar char="ü"/>
              <a:defRPr/>
            </a:pPr>
            <a:r>
              <a:rPr lang="en-US" altLang="ja-JP" sz="2800" dirty="0" smtClean="0">
                <a:solidFill>
                  <a:schemeClr val="tx2"/>
                </a:solidFill>
                <a:latin typeface="+mj-lt"/>
                <a:ea typeface="+mj-ea"/>
                <a:cs typeface="+mj-cs"/>
              </a:rPr>
              <a:t>1</a:t>
            </a:r>
            <a:r>
              <a:rPr lang="ja-JP" altLang="en-US" sz="2800" dirty="0" smtClean="0">
                <a:solidFill>
                  <a:schemeClr val="tx2"/>
                </a:solidFill>
                <a:latin typeface="+mj-lt"/>
                <a:ea typeface="+mj-ea"/>
                <a:cs typeface="+mj-cs"/>
              </a:rPr>
              <a:t>回目よりは差が発生したが、極端な差は発生しなかった。</a:t>
            </a:r>
            <a:endParaRPr lang="en-US" altLang="ja-JP" sz="2800" dirty="0" smtClean="0">
              <a:solidFill>
                <a:schemeClr val="tx2"/>
              </a:solidFill>
              <a:latin typeface="+mj-lt"/>
              <a:ea typeface="+mj-ea"/>
              <a:cs typeface="+mj-cs"/>
            </a:endParaRPr>
          </a:p>
          <a:p>
            <a:pPr marL="1280160" lvl="2" indent="-256032">
              <a:spcBef>
                <a:spcPct val="0"/>
              </a:spcBef>
              <a:buClr>
                <a:schemeClr val="accent3"/>
              </a:buClr>
              <a:buFont typeface="Wingdings" pitchFamily="2" charset="2"/>
              <a:buChar char="Ø"/>
              <a:defRPr/>
            </a:pPr>
            <a:r>
              <a:rPr lang="ja-JP" altLang="en-US" sz="2800" dirty="0" smtClean="0">
                <a:solidFill>
                  <a:schemeClr val="tx2"/>
                </a:solidFill>
                <a:latin typeface="+mj-lt"/>
                <a:ea typeface="+mj-ea"/>
                <a:cs typeface="+mj-cs"/>
              </a:rPr>
              <a:t>比較するための解決課題数が</a:t>
            </a:r>
            <a:r>
              <a:rPr lang="en-US" altLang="ja-JP" sz="2800" dirty="0" smtClean="0">
                <a:solidFill>
                  <a:schemeClr val="tx2"/>
                </a:solidFill>
                <a:latin typeface="+mj-lt"/>
                <a:ea typeface="+mj-ea"/>
                <a:cs typeface="+mj-cs"/>
              </a:rPr>
              <a:t>47</a:t>
            </a:r>
            <a:r>
              <a:rPr lang="ja-JP" altLang="en-US" sz="2800" dirty="0" smtClean="0">
                <a:solidFill>
                  <a:schemeClr val="tx2"/>
                </a:solidFill>
                <a:latin typeface="+mj-lt"/>
                <a:ea typeface="+mj-ea"/>
                <a:cs typeface="+mj-cs"/>
              </a:rPr>
              <a:t>都道府県に対して多かった。</a:t>
            </a:r>
            <a:endParaRPr lang="en-US" altLang="ja-JP" sz="2800" dirty="0" smtClean="0">
              <a:solidFill>
                <a:schemeClr val="tx2"/>
              </a:solidFill>
              <a:latin typeface="+mj-lt"/>
              <a:ea typeface="+mj-ea"/>
              <a:cs typeface="+mj-cs"/>
            </a:endParaRPr>
          </a:p>
          <a:p>
            <a:pPr marL="1280160" lvl="2" indent="-256032">
              <a:spcBef>
                <a:spcPct val="0"/>
              </a:spcBef>
              <a:buClr>
                <a:schemeClr val="accent3"/>
              </a:buClr>
              <a:buFont typeface="Wingdings" pitchFamily="2" charset="2"/>
              <a:buChar char="Ø"/>
              <a:defRPr/>
            </a:pPr>
            <a:r>
              <a:rPr kumimoji="1" lang="ja-JP" altLang="en-US" sz="2800" b="0" i="0" u="none" strike="noStrike" kern="1200" cap="none" spc="0" normalizeH="0" baseline="0" noProof="0" dirty="0" smtClean="0">
                <a:ln>
                  <a:noFill/>
                </a:ln>
                <a:solidFill>
                  <a:schemeClr val="tx2"/>
                </a:solidFill>
                <a:effectLst/>
                <a:uLnTx/>
                <a:uFillTx/>
                <a:latin typeface="+mj-lt"/>
                <a:ea typeface="+mj-ea"/>
                <a:cs typeface="+mj-cs"/>
              </a:rPr>
              <a:t>極端なウェイトを選択してしまった。</a:t>
            </a:r>
            <a:endParaRPr kumimoji="1" lang="en-US" altLang="ja-JP" sz="2800" b="0" i="0" u="none" strike="noStrike" kern="1200" cap="none" spc="0" normalizeH="0" baseline="0" noProof="0" dirty="0" smtClean="0">
              <a:ln>
                <a:noFill/>
              </a:ln>
              <a:solidFill>
                <a:schemeClr val="tx2"/>
              </a:solidFill>
              <a:effectLst/>
              <a:uLnTx/>
              <a:uFillTx/>
              <a:latin typeface="+mj-lt"/>
              <a:ea typeface="+mj-ea"/>
              <a:cs typeface="+mj-cs"/>
            </a:endParaRPr>
          </a:p>
          <a:p>
            <a:pPr marL="1435100" lvl="3" indent="46038">
              <a:spcBef>
                <a:spcPct val="0"/>
              </a:spcBef>
              <a:buClr>
                <a:schemeClr val="accent3"/>
              </a:buClr>
              <a:defRPr/>
            </a:pPr>
            <a:r>
              <a:rPr lang="ja-JP" altLang="en-US" sz="2800" dirty="0" smtClean="0">
                <a:solidFill>
                  <a:schemeClr val="tx2"/>
                </a:solidFill>
                <a:latin typeface="+mj-lt"/>
                <a:ea typeface="+mj-ea"/>
                <a:cs typeface="+mj-cs"/>
              </a:rPr>
              <a:t>今後ツールとして、各指標の最低ウェイト値を設けることを検討。</a:t>
            </a:r>
            <a:endParaRPr lang="en-US" altLang="ja-JP" sz="2800" dirty="0" smtClean="0">
              <a:solidFill>
                <a:schemeClr val="tx2"/>
              </a:solidFill>
              <a:latin typeface="+mj-lt"/>
              <a:ea typeface="+mj-ea"/>
              <a:cs typeface="+mj-cs"/>
            </a:endParaRPr>
          </a:p>
          <a:p>
            <a:pPr marL="822960" lvl="1" indent="-256032">
              <a:spcBef>
                <a:spcPct val="0"/>
              </a:spcBef>
              <a:buClr>
                <a:schemeClr val="accent3"/>
              </a:buClr>
              <a:buFont typeface="Wingdings" pitchFamily="2" charset="2"/>
              <a:buChar char="ü"/>
              <a:defRPr/>
            </a:pPr>
            <a:r>
              <a:rPr lang="ja-JP" altLang="en-US" sz="2800" dirty="0" smtClean="0">
                <a:solidFill>
                  <a:schemeClr val="tx2"/>
                </a:solidFill>
                <a:latin typeface="+mj-lt"/>
                <a:ea typeface="+mj-ea"/>
                <a:cs typeface="+mj-cs"/>
              </a:rPr>
              <a:t>健康な生活</a:t>
            </a:r>
            <a:r>
              <a:rPr kumimoji="1" lang="ja-JP" altLang="en-US" sz="2800" b="0" i="0" u="none" strike="noStrike" kern="1200" cap="none" spc="0" normalizeH="0" baseline="0" noProof="0" dirty="0" smtClean="0">
                <a:ln>
                  <a:noFill/>
                </a:ln>
                <a:solidFill>
                  <a:schemeClr val="tx2"/>
                </a:solidFill>
                <a:effectLst/>
                <a:uLnTx/>
                <a:uFillTx/>
                <a:latin typeface="+mj-lt"/>
                <a:ea typeface="+mj-ea"/>
                <a:cs typeface="+mj-cs"/>
              </a:rPr>
              <a:t>解決課題に差が発生しなかった。</a:t>
            </a:r>
            <a:endParaRPr kumimoji="1" lang="en-US" altLang="ja-JP" sz="2800" b="0" i="0" u="none" strike="noStrike" kern="1200" cap="none" spc="0" normalizeH="0" baseline="0" noProof="0" dirty="0" smtClean="0">
              <a:ln>
                <a:noFill/>
              </a:ln>
              <a:solidFill>
                <a:schemeClr val="tx2"/>
              </a:solidFill>
              <a:effectLst/>
              <a:uLnTx/>
              <a:uFillTx/>
              <a:latin typeface="+mj-lt"/>
              <a:ea typeface="+mj-ea"/>
              <a:cs typeface="+mj-cs"/>
            </a:endParaRPr>
          </a:p>
          <a:p>
            <a:pPr marL="1280160" lvl="2" indent="-256032">
              <a:spcBef>
                <a:spcPct val="0"/>
              </a:spcBef>
              <a:buClr>
                <a:schemeClr val="accent3"/>
              </a:buClr>
              <a:buFont typeface="Wingdings" pitchFamily="2" charset="2"/>
              <a:buChar char="Ø"/>
              <a:defRPr/>
            </a:pPr>
            <a:r>
              <a:rPr lang="ja-JP" altLang="en-US" sz="2800" dirty="0" smtClean="0">
                <a:solidFill>
                  <a:schemeClr val="tx2"/>
                </a:solidFill>
                <a:latin typeface="+mj-lt"/>
                <a:ea typeface="+mj-ea"/>
                <a:cs typeface="+mj-cs"/>
              </a:rPr>
              <a:t>母体死亡率が全国で極めて低く（</a:t>
            </a:r>
            <a:r>
              <a:rPr lang="en-US" altLang="ja-JP" sz="2800" dirty="0" smtClean="0">
                <a:solidFill>
                  <a:schemeClr val="tx2"/>
                </a:solidFill>
                <a:latin typeface="+mj-lt"/>
                <a:ea typeface="+mj-ea"/>
                <a:cs typeface="+mj-cs"/>
              </a:rPr>
              <a:t>3.4</a:t>
            </a:r>
            <a:r>
              <a:rPr lang="ja-JP" altLang="en-US" sz="2800" dirty="0" smtClean="0">
                <a:solidFill>
                  <a:schemeClr val="tx2"/>
                </a:solidFill>
                <a:latin typeface="+mj-lt"/>
                <a:ea typeface="+mj-ea"/>
                <a:cs typeface="+mj-cs"/>
              </a:rPr>
              <a:t>人</a:t>
            </a:r>
            <a:r>
              <a:rPr lang="en-US" altLang="ja-JP" sz="2800" dirty="0" smtClean="0">
                <a:solidFill>
                  <a:schemeClr val="tx2"/>
                </a:solidFill>
                <a:latin typeface="+mj-lt"/>
                <a:ea typeface="+mj-ea"/>
                <a:cs typeface="+mj-cs"/>
              </a:rPr>
              <a:t>/10</a:t>
            </a:r>
            <a:r>
              <a:rPr lang="ja-JP" altLang="en-US" sz="2800" dirty="0" smtClean="0">
                <a:solidFill>
                  <a:schemeClr val="tx2"/>
                </a:solidFill>
                <a:latin typeface="+mj-lt"/>
                <a:ea typeface="+mj-ea"/>
                <a:cs typeface="+mj-cs"/>
              </a:rPr>
              <a:t>万人）で、ほとんどの都道府県で</a:t>
            </a:r>
            <a:r>
              <a:rPr lang="en-US" altLang="ja-JP" sz="2800" dirty="0" smtClean="0">
                <a:solidFill>
                  <a:schemeClr val="tx2"/>
                </a:solidFill>
                <a:latin typeface="+mj-lt"/>
                <a:ea typeface="+mj-ea"/>
                <a:cs typeface="+mj-cs"/>
              </a:rPr>
              <a:t>0</a:t>
            </a:r>
            <a:r>
              <a:rPr lang="ja-JP" altLang="en-US" sz="2800" dirty="0" smtClean="0">
                <a:solidFill>
                  <a:schemeClr val="tx2"/>
                </a:solidFill>
                <a:latin typeface="+mj-lt"/>
                <a:ea typeface="+mj-ea"/>
                <a:cs typeface="+mj-cs"/>
              </a:rPr>
              <a:t>人と同水準であることの影響と思われる。</a:t>
            </a:r>
            <a:endParaRPr kumimoji="1" lang="ja-JP" altLang="en-US" sz="2800" b="0" i="0" u="none" strike="noStrike" kern="1200" cap="none" spc="0" normalizeH="0" baseline="0" noProof="0" dirty="0" smtClean="0">
              <a:ln>
                <a:noFill/>
              </a:ln>
              <a:solidFill>
                <a:schemeClr val="tx2"/>
              </a:solidFill>
              <a:effectLst/>
              <a:uLnTx/>
              <a:uFillTx/>
              <a:latin typeface="+mj-lt"/>
              <a:ea typeface="+mj-ea"/>
              <a:cs typeface="+mj-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lang="ja-JP" altLang="en-US" dirty="0"/>
              <a:t>８</a:t>
            </a:r>
            <a:r>
              <a:rPr kumimoji="1" lang="ja-JP" altLang="en-US" dirty="0" smtClean="0"/>
              <a:t>．本アイデアの課題と感想</a:t>
            </a:r>
            <a:endParaRPr kumimoji="1" lang="ja-JP" altLang="en-US" dirty="0"/>
          </a:p>
        </p:txBody>
      </p:sp>
      <p:sp>
        <p:nvSpPr>
          <p:cNvPr id="4" name="コンテンツ プレースホルダ 2"/>
          <p:cNvSpPr txBox="1">
            <a:spLocks/>
          </p:cNvSpPr>
          <p:nvPr/>
        </p:nvSpPr>
        <p:spPr>
          <a:xfrm>
            <a:off x="457200" y="1196752"/>
            <a:ext cx="8229600" cy="5377784"/>
          </a:xfrm>
          <a:prstGeom prst="rect">
            <a:avLst/>
          </a:prstGeom>
        </p:spPr>
        <p:txBody>
          <a:bodyPr vert="horz">
            <a:normAutofit/>
          </a:bodyPr>
          <a:lstStyle/>
          <a:p>
            <a:pPr marL="109728" marR="0" lvl="0" algn="l" defTabSz="914400" rtl="0" eaLnBrk="1" fontAlgn="auto" latinLnBrk="0" hangingPunct="1">
              <a:lnSpc>
                <a:spcPct val="100000"/>
              </a:lnSpc>
              <a:spcBef>
                <a:spcPct val="0"/>
              </a:spcBef>
              <a:spcAft>
                <a:spcPts val="0"/>
              </a:spcAft>
              <a:buClr>
                <a:schemeClr val="accent3"/>
              </a:buClr>
              <a:buSzTx/>
              <a:tabLst/>
              <a:defRPr/>
            </a:pPr>
            <a:r>
              <a:rPr lang="ja-JP" altLang="en-US" sz="2800" dirty="0" smtClean="0">
                <a:solidFill>
                  <a:schemeClr val="tx2"/>
                </a:solidFill>
                <a:latin typeface="+mj-lt"/>
                <a:ea typeface="+mj-ea"/>
                <a:cs typeface="+mj-cs"/>
              </a:rPr>
              <a:t>① 本アイデアの課題</a:t>
            </a:r>
            <a:endParaRPr lang="en-US" altLang="ja-JP" sz="2800" dirty="0" smtClean="0">
              <a:solidFill>
                <a:schemeClr val="tx2"/>
              </a:solidFill>
              <a:latin typeface="+mj-lt"/>
              <a:ea typeface="+mj-ea"/>
              <a:cs typeface="+mj-cs"/>
            </a:endParaRPr>
          </a:p>
          <a:p>
            <a:pPr marL="365760" marR="0" lvl="0" indent="-256032" algn="l" defTabSz="914400" rtl="0" eaLnBrk="1" fontAlgn="auto" latinLnBrk="0" hangingPunct="1">
              <a:lnSpc>
                <a:spcPct val="100000"/>
              </a:lnSpc>
              <a:spcBef>
                <a:spcPct val="0"/>
              </a:spcBef>
              <a:spcAft>
                <a:spcPts val="0"/>
              </a:spcAft>
              <a:buClr>
                <a:schemeClr val="accent3"/>
              </a:buClr>
              <a:buSzTx/>
              <a:buFont typeface="Arial" pitchFamily="34" charset="0"/>
              <a:buChar char="•"/>
              <a:tabLst/>
              <a:defRPr/>
            </a:pPr>
            <a:r>
              <a:rPr kumimoji="1" lang="ja-JP" altLang="en-US" sz="2800" b="0" i="0" u="none" strike="noStrike" kern="1200" cap="none" spc="0" normalizeH="0" baseline="0" noProof="0" dirty="0" smtClean="0">
                <a:ln>
                  <a:noFill/>
                </a:ln>
                <a:solidFill>
                  <a:schemeClr val="tx2"/>
                </a:solidFill>
                <a:effectLst/>
                <a:uLnTx/>
                <a:uFillTx/>
                <a:latin typeface="+mj-lt"/>
                <a:ea typeface="+mj-ea"/>
                <a:cs typeface="+mj-cs"/>
              </a:rPr>
              <a:t>ネガティブなデータをポジティブなデータに変換が必要</a:t>
            </a:r>
            <a:endParaRPr kumimoji="1" lang="en-US" altLang="ja-JP" sz="2800" b="0" i="0" u="none" strike="noStrike" kern="1200" cap="none" spc="0" normalizeH="0" baseline="0" noProof="0" dirty="0" smtClean="0">
              <a:ln>
                <a:noFill/>
              </a:ln>
              <a:solidFill>
                <a:schemeClr val="tx2"/>
              </a:solidFill>
              <a:effectLst/>
              <a:uLnTx/>
              <a:uFillTx/>
              <a:latin typeface="+mj-lt"/>
              <a:ea typeface="+mj-ea"/>
              <a:cs typeface="+mj-cs"/>
            </a:endParaRPr>
          </a:p>
          <a:p>
            <a:pPr marL="365760" marR="0" lvl="0" indent="-256032" algn="l" defTabSz="914400" rtl="0" eaLnBrk="1" fontAlgn="auto" latinLnBrk="0" hangingPunct="1">
              <a:lnSpc>
                <a:spcPct val="100000"/>
              </a:lnSpc>
              <a:spcBef>
                <a:spcPct val="0"/>
              </a:spcBef>
              <a:spcAft>
                <a:spcPts val="0"/>
              </a:spcAft>
              <a:buClr>
                <a:schemeClr val="accent3"/>
              </a:buClr>
              <a:buSzTx/>
              <a:tabLst/>
              <a:defRPr/>
            </a:pPr>
            <a:r>
              <a:rPr lang="ja-JP" altLang="en-US" sz="2800" noProof="0" dirty="0" smtClean="0">
                <a:solidFill>
                  <a:schemeClr val="tx2"/>
                </a:solidFill>
                <a:latin typeface="+mj-lt"/>
                <a:ea typeface="+mj-ea"/>
                <a:cs typeface="+mj-cs"/>
              </a:rPr>
              <a:t>　⇒</a:t>
            </a:r>
            <a:r>
              <a:rPr lang="en-US" altLang="ja-JP" sz="2800" noProof="0" dirty="0" smtClean="0">
                <a:solidFill>
                  <a:schemeClr val="tx2"/>
                </a:solidFill>
                <a:latin typeface="+mj-lt"/>
                <a:ea typeface="+mj-ea"/>
                <a:cs typeface="+mj-cs"/>
              </a:rPr>
              <a:t>DEA</a:t>
            </a:r>
            <a:r>
              <a:rPr lang="ja-JP" altLang="en-US" sz="2800" noProof="0" dirty="0" smtClean="0">
                <a:solidFill>
                  <a:schemeClr val="tx2"/>
                </a:solidFill>
                <a:latin typeface="+mj-lt"/>
                <a:ea typeface="+mj-ea"/>
                <a:cs typeface="+mj-cs"/>
              </a:rPr>
              <a:t>（包絡分析法）の分母（入力項目）とし、</a:t>
            </a:r>
            <a:r>
              <a:rPr lang="en-US" altLang="ja-JP" sz="2800" noProof="0" dirty="0" smtClean="0">
                <a:solidFill>
                  <a:schemeClr val="tx2"/>
                </a:solidFill>
                <a:latin typeface="+mj-lt"/>
                <a:ea typeface="+mj-ea"/>
                <a:cs typeface="+mj-cs"/>
              </a:rPr>
              <a:t/>
            </a:r>
            <a:br>
              <a:rPr lang="en-US" altLang="ja-JP" sz="2800" noProof="0" dirty="0" smtClean="0">
                <a:solidFill>
                  <a:schemeClr val="tx2"/>
                </a:solidFill>
                <a:latin typeface="+mj-lt"/>
                <a:ea typeface="+mj-ea"/>
                <a:cs typeface="+mj-cs"/>
              </a:rPr>
            </a:br>
            <a:r>
              <a:rPr lang="ja-JP" altLang="en-US" sz="2800" noProof="0" dirty="0" smtClean="0">
                <a:solidFill>
                  <a:schemeClr val="tx2"/>
                </a:solidFill>
                <a:latin typeface="+mj-lt"/>
                <a:ea typeface="+mj-ea"/>
                <a:cs typeface="+mj-cs"/>
              </a:rPr>
              <a:t>　分析することを検討</a:t>
            </a:r>
            <a:endParaRPr kumimoji="1" lang="en-US" altLang="ja-JP" sz="2800" b="0" i="0" u="none" strike="noStrike" kern="1200" cap="none" spc="0" normalizeH="0" baseline="0" noProof="0" dirty="0" smtClean="0">
              <a:ln>
                <a:noFill/>
              </a:ln>
              <a:solidFill>
                <a:schemeClr val="tx2"/>
              </a:solidFill>
              <a:effectLst/>
              <a:uLnTx/>
              <a:uFillTx/>
              <a:latin typeface="+mj-lt"/>
              <a:ea typeface="+mj-ea"/>
              <a:cs typeface="+mj-cs"/>
            </a:endParaRPr>
          </a:p>
          <a:p>
            <a:pPr marL="365760" marR="0" lvl="0" indent="-256032" algn="l" defTabSz="914400" rtl="0" eaLnBrk="1" fontAlgn="auto" latinLnBrk="0" hangingPunct="1">
              <a:lnSpc>
                <a:spcPct val="100000"/>
              </a:lnSpc>
              <a:spcBef>
                <a:spcPct val="0"/>
              </a:spcBef>
              <a:spcAft>
                <a:spcPts val="0"/>
              </a:spcAft>
              <a:buClr>
                <a:schemeClr val="accent3"/>
              </a:buClr>
              <a:buSzTx/>
              <a:buFont typeface="Arial" pitchFamily="34" charset="0"/>
              <a:buChar char="•"/>
              <a:tabLst/>
              <a:defRPr/>
            </a:pPr>
            <a:r>
              <a:rPr lang="ja-JP" altLang="en-US" sz="2800" dirty="0" smtClean="0">
                <a:solidFill>
                  <a:schemeClr val="tx2"/>
                </a:solidFill>
                <a:latin typeface="+mj-lt"/>
                <a:ea typeface="+mj-ea"/>
                <a:cs typeface="+mj-cs"/>
              </a:rPr>
              <a:t>連続的な数値が前提</a:t>
            </a:r>
            <a:endParaRPr kumimoji="1" lang="en-US" altLang="ja-JP" sz="2800" b="0" i="0" u="none" strike="noStrike" kern="1200" cap="none" spc="0" normalizeH="0" baseline="0" noProof="0" dirty="0" smtClean="0">
              <a:ln>
                <a:noFill/>
              </a:ln>
              <a:solidFill>
                <a:schemeClr val="tx2"/>
              </a:solidFill>
              <a:effectLst/>
              <a:uLnTx/>
              <a:uFillTx/>
              <a:latin typeface="+mj-lt"/>
              <a:ea typeface="+mj-ea"/>
              <a:cs typeface="+mj-cs"/>
            </a:endParaRPr>
          </a:p>
          <a:p>
            <a:pPr marL="365760" marR="0" lvl="0" indent="-256032" algn="l" defTabSz="914400" rtl="0" eaLnBrk="1" fontAlgn="auto" latinLnBrk="0" hangingPunct="1">
              <a:lnSpc>
                <a:spcPct val="100000"/>
              </a:lnSpc>
              <a:spcBef>
                <a:spcPct val="0"/>
              </a:spcBef>
              <a:spcAft>
                <a:spcPts val="0"/>
              </a:spcAft>
              <a:buClr>
                <a:schemeClr val="accent3"/>
              </a:buClr>
              <a:buSzTx/>
              <a:buFont typeface="Arial" pitchFamily="34" charset="0"/>
              <a:buChar char="•"/>
              <a:tabLst/>
              <a:defRPr/>
            </a:pPr>
            <a:r>
              <a:rPr lang="ja-JP" altLang="en-US" sz="2800" dirty="0" smtClean="0">
                <a:solidFill>
                  <a:schemeClr val="tx2"/>
                </a:solidFill>
                <a:latin typeface="+mj-lt"/>
                <a:ea typeface="+mj-ea"/>
                <a:cs typeface="+mj-cs"/>
              </a:rPr>
              <a:t>指標の適切性</a:t>
            </a:r>
            <a:endParaRPr lang="en-US" altLang="ja-JP" sz="2800" dirty="0" smtClean="0">
              <a:solidFill>
                <a:schemeClr val="tx2"/>
              </a:solidFill>
              <a:latin typeface="+mj-lt"/>
              <a:ea typeface="+mj-ea"/>
              <a:cs typeface="+mj-cs"/>
            </a:endParaRPr>
          </a:p>
          <a:p>
            <a:pPr marL="365760" marR="0" lvl="0" indent="-256032" algn="l" defTabSz="914400" rtl="0" eaLnBrk="1" fontAlgn="auto" latinLnBrk="0" hangingPunct="1">
              <a:lnSpc>
                <a:spcPct val="100000"/>
              </a:lnSpc>
              <a:spcBef>
                <a:spcPct val="0"/>
              </a:spcBef>
              <a:spcAft>
                <a:spcPts val="0"/>
              </a:spcAft>
              <a:buClr>
                <a:schemeClr val="accent3"/>
              </a:buClr>
              <a:buSzTx/>
              <a:buFont typeface="Arial" pitchFamily="34" charset="0"/>
              <a:buChar char="•"/>
              <a:tabLst/>
              <a:defRPr/>
            </a:pPr>
            <a:r>
              <a:rPr lang="ja-JP" altLang="en-US" sz="2800" dirty="0" smtClean="0">
                <a:solidFill>
                  <a:schemeClr val="tx2"/>
                </a:solidFill>
                <a:latin typeface="+mj-lt"/>
                <a:ea typeface="+mj-ea"/>
                <a:cs typeface="+mj-cs"/>
              </a:rPr>
              <a:t>都道府県単位では大きな差が表れなかった。</a:t>
            </a:r>
            <a:r>
              <a:rPr lang="en-US" altLang="ja-JP" sz="2800" dirty="0" smtClean="0">
                <a:solidFill>
                  <a:schemeClr val="tx2"/>
                </a:solidFill>
                <a:latin typeface="+mj-lt"/>
                <a:ea typeface="+mj-ea"/>
                <a:cs typeface="+mj-cs"/>
              </a:rPr>
              <a:t/>
            </a:r>
            <a:br>
              <a:rPr lang="en-US" altLang="ja-JP" sz="2800" dirty="0" smtClean="0">
                <a:solidFill>
                  <a:schemeClr val="tx2"/>
                </a:solidFill>
                <a:latin typeface="+mj-lt"/>
                <a:ea typeface="+mj-ea"/>
                <a:cs typeface="+mj-cs"/>
              </a:rPr>
            </a:br>
            <a:r>
              <a:rPr lang="ja-JP" altLang="en-US" sz="2800" dirty="0" smtClean="0">
                <a:solidFill>
                  <a:schemeClr val="tx2"/>
                </a:solidFill>
                <a:latin typeface="+mj-lt"/>
                <a:ea typeface="+mj-ea"/>
                <a:cs typeface="+mj-cs"/>
              </a:rPr>
              <a:t>各指標を極端なウェイトにしないといったツールの改良が必要。</a:t>
            </a:r>
            <a:endParaRPr lang="en-US" altLang="ja-JP" sz="2800" dirty="0" smtClean="0">
              <a:solidFill>
                <a:schemeClr val="tx2"/>
              </a:solidFill>
              <a:latin typeface="+mj-lt"/>
              <a:ea typeface="+mj-ea"/>
              <a:cs typeface="+mj-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lang="ja-JP" altLang="en-US" dirty="0"/>
              <a:t>８</a:t>
            </a:r>
            <a:r>
              <a:rPr kumimoji="1" lang="ja-JP" altLang="en-US" dirty="0" smtClean="0"/>
              <a:t>．本アイデアの課題と感想</a:t>
            </a:r>
            <a:endParaRPr kumimoji="1" lang="ja-JP" altLang="en-US" dirty="0"/>
          </a:p>
        </p:txBody>
      </p:sp>
      <p:sp>
        <p:nvSpPr>
          <p:cNvPr id="4" name="コンテンツ プレースホルダ 2"/>
          <p:cNvSpPr txBox="1">
            <a:spLocks/>
          </p:cNvSpPr>
          <p:nvPr/>
        </p:nvSpPr>
        <p:spPr>
          <a:xfrm>
            <a:off x="457200" y="1196752"/>
            <a:ext cx="8229600" cy="5377784"/>
          </a:xfrm>
          <a:prstGeom prst="rect">
            <a:avLst/>
          </a:prstGeom>
        </p:spPr>
        <p:txBody>
          <a:bodyPr vert="horz">
            <a:normAutofit/>
          </a:bodyPr>
          <a:lstStyle/>
          <a:p>
            <a:pPr marL="365760" marR="0" lvl="0" indent="-256032" algn="l" defTabSz="914400" rtl="0" eaLnBrk="1" fontAlgn="auto" latinLnBrk="0" hangingPunct="1">
              <a:lnSpc>
                <a:spcPct val="100000"/>
              </a:lnSpc>
              <a:spcBef>
                <a:spcPct val="0"/>
              </a:spcBef>
              <a:spcAft>
                <a:spcPts val="0"/>
              </a:spcAft>
              <a:buClr>
                <a:schemeClr val="accent3"/>
              </a:buClr>
              <a:buSzTx/>
              <a:buFont typeface="Georgia"/>
              <a:buNone/>
              <a:tabLst/>
              <a:defRPr/>
            </a:pPr>
            <a:r>
              <a:rPr lang="ja-JP" altLang="en-US" sz="2800" dirty="0" smtClean="0">
                <a:solidFill>
                  <a:schemeClr val="tx2"/>
                </a:solidFill>
                <a:latin typeface="+mj-lt"/>
                <a:ea typeface="+mj-ea"/>
                <a:cs typeface="+mj-cs"/>
              </a:rPr>
              <a:t>② </a:t>
            </a:r>
            <a:r>
              <a:rPr lang="en-US" altLang="ja-JP" sz="2800" dirty="0" smtClean="0">
                <a:solidFill>
                  <a:schemeClr val="tx2"/>
                </a:solidFill>
                <a:latin typeface="+mj-lt"/>
                <a:ea typeface="+mj-ea"/>
                <a:cs typeface="+mj-cs"/>
              </a:rPr>
              <a:t>e-Stat</a:t>
            </a:r>
            <a:r>
              <a:rPr lang="ja-JP" altLang="en-US" sz="2800" dirty="0" smtClean="0">
                <a:solidFill>
                  <a:schemeClr val="tx2"/>
                </a:solidFill>
                <a:latin typeface="+mj-lt"/>
                <a:ea typeface="+mj-ea"/>
                <a:cs typeface="+mj-cs"/>
              </a:rPr>
              <a:t>データの感想</a:t>
            </a:r>
            <a:endParaRPr lang="en-US" altLang="ja-JP" sz="2800" dirty="0" smtClean="0">
              <a:solidFill>
                <a:schemeClr val="tx2"/>
              </a:solidFill>
              <a:latin typeface="+mj-lt"/>
              <a:ea typeface="+mj-ea"/>
              <a:cs typeface="+mj-cs"/>
            </a:endParaRPr>
          </a:p>
          <a:p>
            <a:pPr marL="365760" marR="0" lvl="0" indent="-256032" algn="l" defTabSz="914400" rtl="0" eaLnBrk="1" fontAlgn="auto" latinLnBrk="0" hangingPunct="1">
              <a:lnSpc>
                <a:spcPct val="100000"/>
              </a:lnSpc>
              <a:spcBef>
                <a:spcPct val="0"/>
              </a:spcBef>
              <a:spcAft>
                <a:spcPts val="0"/>
              </a:spcAft>
              <a:buClr>
                <a:schemeClr val="accent3"/>
              </a:buClr>
              <a:buSzTx/>
              <a:buFont typeface="Arial" pitchFamily="34" charset="0"/>
              <a:buChar char="•"/>
              <a:tabLst/>
              <a:defRPr/>
            </a:pPr>
            <a:r>
              <a:rPr kumimoji="1" lang="ja-JP" altLang="en-US" sz="2800" b="0" i="0" u="none" strike="noStrike" kern="1200" cap="none" spc="0" normalizeH="0" baseline="0" noProof="0" dirty="0" smtClean="0">
                <a:ln>
                  <a:noFill/>
                </a:ln>
                <a:solidFill>
                  <a:schemeClr val="tx2"/>
                </a:solidFill>
                <a:effectLst/>
                <a:uLnTx/>
                <a:uFillTx/>
                <a:latin typeface="+mj-lt"/>
                <a:ea typeface="+mj-ea"/>
                <a:cs typeface="+mj-cs"/>
              </a:rPr>
              <a:t>多くのデータがある。</a:t>
            </a:r>
            <a:endParaRPr kumimoji="1" lang="en-US" altLang="ja-JP" sz="2800" b="0" i="0" u="none" strike="noStrike" kern="1200" cap="none" spc="0" normalizeH="0" baseline="0" noProof="0" dirty="0" smtClean="0">
              <a:ln>
                <a:noFill/>
              </a:ln>
              <a:solidFill>
                <a:schemeClr val="tx2"/>
              </a:solidFill>
              <a:effectLst/>
              <a:uLnTx/>
              <a:uFillTx/>
              <a:latin typeface="+mj-lt"/>
              <a:ea typeface="+mj-ea"/>
              <a:cs typeface="+mj-cs"/>
            </a:endParaRPr>
          </a:p>
          <a:p>
            <a:pPr marL="365760" marR="0" lvl="0" indent="-256032" algn="l" defTabSz="914400" rtl="0" eaLnBrk="1" fontAlgn="auto" latinLnBrk="0" hangingPunct="1">
              <a:lnSpc>
                <a:spcPct val="100000"/>
              </a:lnSpc>
              <a:spcBef>
                <a:spcPct val="0"/>
              </a:spcBef>
              <a:spcAft>
                <a:spcPts val="0"/>
              </a:spcAft>
              <a:buClr>
                <a:schemeClr val="accent3"/>
              </a:buClr>
              <a:buSzTx/>
              <a:buFont typeface="Arial" pitchFamily="34" charset="0"/>
              <a:buChar char="•"/>
              <a:tabLst/>
              <a:defRPr/>
            </a:pPr>
            <a:r>
              <a:rPr kumimoji="1" lang="ja-JP" altLang="en-US" sz="2800" b="0" i="0" u="none" strike="noStrike" kern="1200" cap="none" spc="0" normalizeH="0" baseline="0" noProof="0" dirty="0" smtClean="0">
                <a:ln>
                  <a:noFill/>
                </a:ln>
                <a:solidFill>
                  <a:schemeClr val="tx2"/>
                </a:solidFill>
                <a:effectLst/>
                <a:uLnTx/>
                <a:uFillTx/>
                <a:latin typeface="+mj-lt"/>
                <a:ea typeface="+mj-ea"/>
                <a:cs typeface="+mj-cs"/>
              </a:rPr>
              <a:t>データ品質、データソースの信頼性がある。</a:t>
            </a:r>
            <a:endParaRPr kumimoji="1" lang="en-US" altLang="ja-JP" sz="2800" b="0" i="0" u="none" strike="noStrike" kern="1200" cap="none" spc="0" normalizeH="0" baseline="0" noProof="0" dirty="0" smtClean="0">
              <a:ln>
                <a:noFill/>
              </a:ln>
              <a:solidFill>
                <a:schemeClr val="tx2"/>
              </a:solidFill>
              <a:effectLst/>
              <a:uLnTx/>
              <a:uFillTx/>
              <a:latin typeface="+mj-lt"/>
              <a:ea typeface="+mj-ea"/>
              <a:cs typeface="+mj-cs"/>
            </a:endParaRPr>
          </a:p>
          <a:p>
            <a:pPr marL="365760" marR="0" lvl="0" indent="-256032" algn="l" defTabSz="914400" rtl="0" eaLnBrk="1" fontAlgn="auto" latinLnBrk="0" hangingPunct="1">
              <a:lnSpc>
                <a:spcPct val="100000"/>
              </a:lnSpc>
              <a:spcBef>
                <a:spcPct val="0"/>
              </a:spcBef>
              <a:spcAft>
                <a:spcPts val="0"/>
              </a:spcAft>
              <a:buClr>
                <a:schemeClr val="accent3"/>
              </a:buClr>
              <a:buSzTx/>
              <a:buFont typeface="Arial" pitchFamily="34" charset="0"/>
              <a:buChar char="•"/>
              <a:tabLst/>
              <a:defRPr/>
            </a:pPr>
            <a:r>
              <a:rPr lang="ja-JP" altLang="en-US" sz="2800" dirty="0" smtClean="0">
                <a:solidFill>
                  <a:schemeClr val="tx2"/>
                </a:solidFill>
                <a:latin typeface="+mj-lt"/>
                <a:ea typeface="+mj-ea"/>
                <a:cs typeface="+mj-cs"/>
              </a:rPr>
              <a:t>検索結果反応に時間がかかる</a:t>
            </a:r>
            <a:endParaRPr lang="en-US" altLang="ja-JP" sz="2800" dirty="0" smtClean="0">
              <a:solidFill>
                <a:schemeClr val="tx2"/>
              </a:solidFill>
              <a:latin typeface="+mj-lt"/>
              <a:ea typeface="+mj-ea"/>
              <a:cs typeface="+mj-cs"/>
            </a:endParaRPr>
          </a:p>
          <a:p>
            <a:pPr marL="365760" marR="0" lvl="0" indent="-256032" algn="l" defTabSz="914400" rtl="0" eaLnBrk="1" fontAlgn="auto" latinLnBrk="0" hangingPunct="1">
              <a:lnSpc>
                <a:spcPct val="100000"/>
              </a:lnSpc>
              <a:spcBef>
                <a:spcPct val="0"/>
              </a:spcBef>
              <a:spcAft>
                <a:spcPts val="0"/>
              </a:spcAft>
              <a:buClr>
                <a:schemeClr val="accent3"/>
              </a:buClr>
              <a:buSzTx/>
              <a:buFont typeface="Arial" pitchFamily="34" charset="0"/>
              <a:buChar char="•"/>
              <a:tabLst/>
              <a:defRPr/>
            </a:pPr>
            <a:r>
              <a:rPr lang="ja-JP" altLang="en-US" sz="2800" dirty="0" smtClean="0">
                <a:solidFill>
                  <a:schemeClr val="tx2"/>
                </a:solidFill>
                <a:latin typeface="+mj-lt"/>
                <a:ea typeface="+mj-ea"/>
                <a:cs typeface="+mj-cs"/>
              </a:rPr>
              <a:t>都道府県毎、市区町村毎に集計されていないデータがある。</a:t>
            </a:r>
            <a:endParaRPr lang="en-US" altLang="ja-JP" sz="2800" dirty="0" smtClean="0">
              <a:solidFill>
                <a:schemeClr val="tx2"/>
              </a:solidFill>
              <a:latin typeface="+mj-lt"/>
              <a:ea typeface="+mj-ea"/>
              <a:cs typeface="+mj-cs"/>
            </a:endParaRPr>
          </a:p>
          <a:p>
            <a:pPr marL="365760" lvl="0" indent="-256032">
              <a:spcBef>
                <a:spcPct val="0"/>
              </a:spcBef>
              <a:buClr>
                <a:srgbClr val="A04DA3"/>
              </a:buClr>
              <a:defRPr/>
            </a:pPr>
            <a:endParaRPr lang="en-US" altLang="ja-JP" sz="2800" dirty="0" smtClean="0">
              <a:solidFill>
                <a:srgbClr val="424456"/>
              </a:solidFill>
              <a:latin typeface="Trebuchet MS"/>
              <a:ea typeface="HGｺﾞｼｯｸM"/>
            </a:endParaRPr>
          </a:p>
          <a:p>
            <a:pPr marL="365760" lvl="0" indent="-256032">
              <a:spcBef>
                <a:spcPct val="0"/>
              </a:spcBef>
              <a:buClr>
                <a:srgbClr val="A04DA3"/>
              </a:buClr>
              <a:defRPr/>
            </a:pPr>
            <a:r>
              <a:rPr lang="ja-JP" altLang="en-US" sz="2800" dirty="0" smtClean="0">
                <a:solidFill>
                  <a:srgbClr val="424456"/>
                </a:solidFill>
                <a:latin typeface="Trebuchet MS"/>
                <a:ea typeface="HGｺﾞｼｯｸM"/>
              </a:rPr>
              <a:t>③ 感想</a:t>
            </a:r>
            <a:endParaRPr lang="en-US" altLang="ja-JP" sz="2800" dirty="0" smtClean="0">
              <a:solidFill>
                <a:srgbClr val="424456"/>
              </a:solidFill>
              <a:latin typeface="Trebuchet MS"/>
              <a:ea typeface="HGｺﾞｼｯｸM"/>
            </a:endParaRPr>
          </a:p>
          <a:p>
            <a:pPr marL="365760" lvl="0" indent="-256032">
              <a:spcBef>
                <a:spcPct val="0"/>
              </a:spcBef>
              <a:buClr>
                <a:srgbClr val="A04DA3"/>
              </a:buClr>
              <a:buFont typeface="Arial" pitchFamily="34" charset="0"/>
              <a:buChar char="•"/>
              <a:defRPr/>
            </a:pPr>
            <a:r>
              <a:rPr lang="ja-JP" altLang="en-US" sz="2800" dirty="0" smtClean="0">
                <a:solidFill>
                  <a:srgbClr val="424456"/>
                </a:solidFill>
                <a:latin typeface="Trebuchet MS"/>
                <a:ea typeface="HGｺﾞｼｯｸM"/>
              </a:rPr>
              <a:t>データ収集および分析に向けたデータ加工に多くの時間を要した。分析、解釈に時間を確保できなかった。</a:t>
            </a:r>
            <a:endParaRPr lang="en-US" altLang="ja-JP" sz="2800" dirty="0" smtClean="0">
              <a:solidFill>
                <a:srgbClr val="424456"/>
              </a:solidFill>
              <a:latin typeface="Trebuchet MS"/>
              <a:ea typeface="HGｺﾞｼｯｸM"/>
            </a:endParaRPr>
          </a:p>
          <a:p>
            <a:pPr marL="365760" marR="0" lvl="0" indent="-256032" algn="l" defTabSz="914400" rtl="0" eaLnBrk="1" fontAlgn="auto" latinLnBrk="0" hangingPunct="1">
              <a:lnSpc>
                <a:spcPct val="100000"/>
              </a:lnSpc>
              <a:spcBef>
                <a:spcPct val="0"/>
              </a:spcBef>
              <a:spcAft>
                <a:spcPts val="0"/>
              </a:spcAft>
              <a:buClr>
                <a:schemeClr val="accent3"/>
              </a:buClr>
              <a:buSzTx/>
              <a:buFont typeface="Arial" pitchFamily="34" charset="0"/>
              <a:buChar char="•"/>
              <a:tabLst/>
              <a:defRPr/>
            </a:pPr>
            <a:endParaRPr lang="en-US" altLang="ja-JP" sz="2800" dirty="0" smtClean="0">
              <a:solidFill>
                <a:schemeClr val="tx2"/>
              </a:solidFill>
              <a:latin typeface="+mj-lt"/>
              <a:ea typeface="+mj-ea"/>
              <a:cs typeface="+mj-cs"/>
            </a:endParaRPr>
          </a:p>
          <a:p>
            <a:pPr marL="365760" marR="0" lvl="0" indent="-256032" algn="l" defTabSz="914400" rtl="0" eaLnBrk="1" fontAlgn="auto" latinLnBrk="0" hangingPunct="1">
              <a:lnSpc>
                <a:spcPct val="100000"/>
              </a:lnSpc>
              <a:spcBef>
                <a:spcPct val="0"/>
              </a:spcBef>
              <a:spcAft>
                <a:spcPts val="0"/>
              </a:spcAft>
              <a:buClr>
                <a:schemeClr val="accent3"/>
              </a:buClr>
              <a:buSzTx/>
              <a:tabLst/>
              <a:defRPr/>
            </a:pPr>
            <a:endParaRPr lang="en-US" altLang="ja-JP" sz="2800" dirty="0" smtClean="0">
              <a:solidFill>
                <a:schemeClr val="tx2"/>
              </a:solidFill>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kumimoji="1" lang="ja-JP" altLang="en-US" dirty="0" smtClean="0"/>
              <a:t>目次</a:t>
            </a:r>
            <a:endParaRPr kumimoji="1" lang="ja-JP" altLang="en-US" dirty="0"/>
          </a:p>
        </p:txBody>
      </p:sp>
      <p:sp>
        <p:nvSpPr>
          <p:cNvPr id="3" name="コンテンツ プレースホルダ 2"/>
          <p:cNvSpPr>
            <a:spLocks noGrp="1"/>
          </p:cNvSpPr>
          <p:nvPr>
            <p:ph idx="1"/>
          </p:nvPr>
        </p:nvSpPr>
        <p:spPr>
          <a:xfrm>
            <a:off x="457200" y="1124744"/>
            <a:ext cx="8229600" cy="5377784"/>
          </a:xfrm>
        </p:spPr>
        <p:txBody>
          <a:bodyPr rIns="144000">
            <a:noAutofit/>
          </a:bodyPr>
          <a:lstStyle/>
          <a:p>
            <a:pPr marL="514350" indent="-514350">
              <a:buFont typeface="+mj-lt"/>
              <a:buAutoNum type="arabicPeriod"/>
              <a:tabLst>
                <a:tab pos="266700" algn="l"/>
              </a:tabLst>
            </a:pPr>
            <a:r>
              <a:rPr lang="ja-JP" altLang="en-US" dirty="0">
                <a:solidFill>
                  <a:schemeClr val="tx2"/>
                </a:solidFill>
                <a:latin typeface="+mj-lt"/>
                <a:ea typeface="+mj-ea"/>
                <a:cs typeface="+mj-cs"/>
              </a:rPr>
              <a:t>アイデアの</a:t>
            </a:r>
            <a:r>
              <a:rPr lang="ja-JP" altLang="en-US" dirty="0" smtClean="0">
                <a:solidFill>
                  <a:schemeClr val="tx2"/>
                </a:solidFill>
                <a:latin typeface="+mj-lt"/>
                <a:ea typeface="+mj-ea"/>
                <a:cs typeface="+mj-cs"/>
              </a:rPr>
              <a:t>目的</a:t>
            </a:r>
            <a:endParaRPr lang="en-US" altLang="ja-JP" dirty="0" smtClean="0">
              <a:solidFill>
                <a:schemeClr val="tx2"/>
              </a:solidFill>
              <a:latin typeface="+mj-lt"/>
              <a:ea typeface="+mj-ea"/>
              <a:cs typeface="+mj-cs"/>
            </a:endParaRPr>
          </a:p>
          <a:p>
            <a:pPr marL="514350" indent="-514350">
              <a:buFont typeface="+mj-lt"/>
              <a:buAutoNum type="arabicPeriod"/>
              <a:tabLst>
                <a:tab pos="266700" algn="l"/>
              </a:tabLst>
            </a:pPr>
            <a:r>
              <a:rPr lang="ja-JP" altLang="en-US" dirty="0">
                <a:solidFill>
                  <a:schemeClr val="tx2"/>
                </a:solidFill>
                <a:latin typeface="+mj-lt"/>
                <a:ea typeface="+mj-ea"/>
                <a:cs typeface="+mj-cs"/>
              </a:rPr>
              <a:t>アイデアの</a:t>
            </a:r>
            <a:r>
              <a:rPr lang="ja-JP" altLang="en-US" dirty="0" smtClean="0">
                <a:solidFill>
                  <a:schemeClr val="tx2"/>
                </a:solidFill>
                <a:latin typeface="+mj-lt"/>
                <a:ea typeface="+mj-ea"/>
                <a:cs typeface="+mj-cs"/>
              </a:rPr>
              <a:t>概要</a:t>
            </a:r>
            <a:endParaRPr lang="en-US" altLang="ja-JP" dirty="0" smtClean="0">
              <a:solidFill>
                <a:schemeClr val="tx2"/>
              </a:solidFill>
              <a:latin typeface="+mj-lt"/>
              <a:ea typeface="+mj-ea"/>
              <a:cs typeface="+mj-cs"/>
            </a:endParaRPr>
          </a:p>
          <a:p>
            <a:pPr marL="514350" indent="-514350">
              <a:buFont typeface="+mj-lt"/>
              <a:buAutoNum type="arabicPeriod"/>
              <a:tabLst>
                <a:tab pos="266700" algn="l"/>
              </a:tabLst>
            </a:pPr>
            <a:r>
              <a:rPr lang="ja-JP" altLang="en-US" dirty="0">
                <a:solidFill>
                  <a:schemeClr val="tx2"/>
                </a:solidFill>
                <a:latin typeface="+mj-lt"/>
                <a:ea typeface="+mj-ea"/>
                <a:cs typeface="+mj-cs"/>
              </a:rPr>
              <a:t>指標</a:t>
            </a:r>
            <a:r>
              <a:rPr lang="ja-JP" altLang="en-US" dirty="0" smtClean="0">
                <a:solidFill>
                  <a:schemeClr val="tx2"/>
                </a:solidFill>
                <a:latin typeface="+mj-lt"/>
                <a:ea typeface="+mj-ea"/>
                <a:cs typeface="+mj-cs"/>
              </a:rPr>
              <a:t>体系</a:t>
            </a:r>
            <a:endParaRPr lang="en-US" altLang="ja-JP" dirty="0" smtClean="0">
              <a:solidFill>
                <a:schemeClr val="tx2"/>
              </a:solidFill>
              <a:latin typeface="+mj-lt"/>
              <a:ea typeface="+mj-ea"/>
              <a:cs typeface="+mj-cs"/>
            </a:endParaRPr>
          </a:p>
          <a:p>
            <a:pPr marL="514350" indent="-514350">
              <a:buFont typeface="+mj-lt"/>
              <a:buAutoNum type="arabicPeriod"/>
              <a:tabLst>
                <a:tab pos="266700" algn="l"/>
              </a:tabLst>
            </a:pPr>
            <a:r>
              <a:rPr lang="ja-JP" altLang="en-US" dirty="0">
                <a:solidFill>
                  <a:schemeClr val="tx2"/>
                </a:solidFill>
                <a:latin typeface="+mj-lt"/>
                <a:ea typeface="+mj-ea"/>
                <a:cs typeface="+mj-cs"/>
              </a:rPr>
              <a:t>分析に用いた</a:t>
            </a:r>
            <a:r>
              <a:rPr lang="ja-JP" altLang="en-US" dirty="0" smtClean="0">
                <a:solidFill>
                  <a:schemeClr val="tx2"/>
                </a:solidFill>
                <a:latin typeface="+mj-lt"/>
                <a:ea typeface="+mj-ea"/>
                <a:cs typeface="+mj-cs"/>
              </a:rPr>
              <a:t>データ</a:t>
            </a:r>
            <a:endParaRPr lang="en-US" altLang="ja-JP" dirty="0" smtClean="0">
              <a:solidFill>
                <a:schemeClr val="tx2"/>
              </a:solidFill>
              <a:latin typeface="+mj-lt"/>
              <a:ea typeface="+mj-ea"/>
              <a:cs typeface="+mj-cs"/>
            </a:endParaRPr>
          </a:p>
          <a:p>
            <a:pPr marL="514350" indent="-514350">
              <a:buFont typeface="+mj-lt"/>
              <a:buAutoNum type="arabicPeriod"/>
              <a:tabLst>
                <a:tab pos="266700" algn="l"/>
              </a:tabLst>
            </a:pPr>
            <a:r>
              <a:rPr lang="ja-JP" altLang="en-US" dirty="0">
                <a:solidFill>
                  <a:schemeClr val="tx2"/>
                </a:solidFill>
                <a:latin typeface="+mj-lt"/>
                <a:ea typeface="+mj-ea"/>
                <a:cs typeface="+mj-cs"/>
              </a:rPr>
              <a:t>パフォーマンス分析</a:t>
            </a:r>
            <a:r>
              <a:rPr lang="ja-JP" altLang="en-US" dirty="0" smtClean="0">
                <a:solidFill>
                  <a:schemeClr val="tx2"/>
                </a:solidFill>
                <a:latin typeface="+mj-lt"/>
                <a:ea typeface="+mj-ea"/>
                <a:cs typeface="+mj-cs"/>
              </a:rPr>
              <a:t>方法</a:t>
            </a:r>
            <a:endParaRPr lang="en-US" altLang="ja-JP" dirty="0" smtClean="0">
              <a:solidFill>
                <a:schemeClr val="tx2"/>
              </a:solidFill>
              <a:latin typeface="+mj-lt"/>
              <a:ea typeface="+mj-ea"/>
              <a:cs typeface="+mj-cs"/>
            </a:endParaRPr>
          </a:p>
          <a:p>
            <a:pPr marL="514350" indent="-514350">
              <a:buFont typeface="+mj-lt"/>
              <a:buAutoNum type="arabicPeriod"/>
              <a:tabLst>
                <a:tab pos="266700" algn="l"/>
              </a:tabLst>
            </a:pPr>
            <a:r>
              <a:rPr lang="ja-JP" altLang="en-US" dirty="0" smtClean="0">
                <a:solidFill>
                  <a:schemeClr val="tx2"/>
                </a:solidFill>
                <a:latin typeface="+mj-lt"/>
                <a:ea typeface="+mj-ea"/>
                <a:cs typeface="+mj-cs"/>
              </a:rPr>
              <a:t>１回目</a:t>
            </a:r>
            <a:r>
              <a:rPr lang="ja-JP" altLang="en-US" dirty="0">
                <a:solidFill>
                  <a:schemeClr val="tx2"/>
                </a:solidFill>
                <a:latin typeface="+mj-lt"/>
                <a:ea typeface="+mj-ea"/>
                <a:cs typeface="+mj-cs"/>
              </a:rPr>
              <a:t>の</a:t>
            </a:r>
            <a:r>
              <a:rPr lang="ja-JP" altLang="en-US" dirty="0" smtClean="0">
                <a:solidFill>
                  <a:schemeClr val="tx2"/>
                </a:solidFill>
                <a:latin typeface="+mj-lt"/>
                <a:ea typeface="+mj-ea"/>
                <a:cs typeface="+mj-cs"/>
              </a:rPr>
              <a:t>分析</a:t>
            </a:r>
            <a:endParaRPr lang="en-US" altLang="ja-JP" dirty="0" smtClean="0">
              <a:solidFill>
                <a:schemeClr val="tx2"/>
              </a:solidFill>
              <a:latin typeface="+mj-lt"/>
              <a:ea typeface="+mj-ea"/>
              <a:cs typeface="+mj-cs"/>
            </a:endParaRPr>
          </a:p>
          <a:p>
            <a:pPr marL="514350" indent="-514350">
              <a:buFont typeface="+mj-lt"/>
              <a:buAutoNum type="arabicPeriod"/>
              <a:tabLst>
                <a:tab pos="266700" algn="l"/>
              </a:tabLst>
            </a:pPr>
            <a:r>
              <a:rPr lang="ja-JP" altLang="en-US" dirty="0">
                <a:solidFill>
                  <a:schemeClr val="tx2"/>
                </a:solidFill>
                <a:latin typeface="+mj-lt"/>
                <a:ea typeface="+mj-ea"/>
                <a:cs typeface="+mj-cs"/>
              </a:rPr>
              <a:t>２回目の</a:t>
            </a:r>
            <a:r>
              <a:rPr lang="ja-JP" altLang="en-US" dirty="0" smtClean="0">
                <a:solidFill>
                  <a:schemeClr val="tx2"/>
                </a:solidFill>
                <a:latin typeface="+mj-lt"/>
                <a:ea typeface="+mj-ea"/>
                <a:cs typeface="+mj-cs"/>
              </a:rPr>
              <a:t>分析</a:t>
            </a:r>
            <a:endParaRPr lang="en-US" altLang="ja-JP" dirty="0" smtClean="0">
              <a:solidFill>
                <a:schemeClr val="tx2"/>
              </a:solidFill>
              <a:latin typeface="+mj-lt"/>
              <a:ea typeface="+mj-ea"/>
              <a:cs typeface="+mj-cs"/>
            </a:endParaRPr>
          </a:p>
          <a:p>
            <a:pPr marL="514350" indent="-514350">
              <a:buFont typeface="+mj-lt"/>
              <a:buAutoNum type="arabicPeriod"/>
              <a:tabLst>
                <a:tab pos="266700" algn="l"/>
              </a:tabLst>
            </a:pPr>
            <a:r>
              <a:rPr lang="ja-JP" altLang="en-US" dirty="0">
                <a:solidFill>
                  <a:schemeClr val="tx2"/>
                </a:solidFill>
                <a:latin typeface="+mj-lt"/>
                <a:ea typeface="+mj-ea"/>
                <a:cs typeface="+mj-cs"/>
              </a:rPr>
              <a:t>本アイデアの課題と</a:t>
            </a:r>
            <a:r>
              <a:rPr lang="ja-JP" altLang="en-US" dirty="0" smtClean="0">
                <a:solidFill>
                  <a:schemeClr val="tx2"/>
                </a:solidFill>
                <a:latin typeface="+mj-lt"/>
                <a:ea typeface="+mj-ea"/>
                <a:cs typeface="+mj-cs"/>
              </a:rPr>
              <a:t>感想</a:t>
            </a:r>
            <a:endParaRPr lang="en-US" altLang="ja-JP" dirty="0" smtClean="0">
              <a:solidFill>
                <a:schemeClr val="tx2"/>
              </a:solidFill>
              <a:latin typeface="+mj-lt"/>
              <a:ea typeface="+mj-ea"/>
              <a:cs typeface="+mj-cs"/>
            </a:endParaRPr>
          </a:p>
          <a:p>
            <a:pPr marL="514350" indent="-514350">
              <a:buFont typeface="+mj-lt"/>
              <a:buAutoNum type="arabicPeriod"/>
              <a:tabLst>
                <a:tab pos="266700" algn="l"/>
              </a:tabLst>
            </a:pPr>
            <a:r>
              <a:rPr lang="ja-JP" altLang="en-US" dirty="0">
                <a:solidFill>
                  <a:schemeClr val="tx2"/>
                </a:solidFill>
                <a:latin typeface="+mj-lt"/>
                <a:ea typeface="+mj-ea"/>
                <a:cs typeface="+mj-cs"/>
              </a:rPr>
              <a:t>参考文献等</a:t>
            </a:r>
            <a:endParaRPr lang="en-US" altLang="ja-JP" dirty="0" smtClean="0">
              <a:solidFill>
                <a:schemeClr val="tx2"/>
              </a:solidFill>
              <a:latin typeface="+mj-lt"/>
              <a:ea typeface="+mj-ea"/>
              <a:cs typeface="+mj-cs"/>
            </a:endParaRPr>
          </a:p>
          <a:p>
            <a:pPr marL="514350" indent="-514350">
              <a:buFont typeface="+mj-lt"/>
              <a:buAutoNum type="arabicPeriod"/>
              <a:tabLst>
                <a:tab pos="266700" algn="l"/>
              </a:tabLst>
            </a:pPr>
            <a:endParaRPr lang="en-US" altLang="ja-JP" dirty="0" smtClean="0">
              <a:solidFill>
                <a:schemeClr val="tx2"/>
              </a:solidFill>
              <a:latin typeface="+mj-lt"/>
              <a:ea typeface="+mj-ea"/>
              <a:cs typeface="+mj-cs"/>
            </a:endParaRPr>
          </a:p>
          <a:p>
            <a:pPr marL="514350" indent="-514350">
              <a:buFont typeface="+mj-lt"/>
              <a:buAutoNum type="arabicPeriod"/>
              <a:tabLst>
                <a:tab pos="266700" algn="l"/>
              </a:tabLst>
            </a:pPr>
            <a:endParaRPr lang="en-US" altLang="ja-JP" dirty="0" smtClean="0">
              <a:solidFill>
                <a:schemeClr val="tx2"/>
              </a:solidFill>
              <a:latin typeface="+mj-lt"/>
              <a:ea typeface="+mj-ea"/>
              <a:cs typeface="+mj-cs"/>
            </a:endParaRPr>
          </a:p>
          <a:p>
            <a:pPr marL="514350" indent="-514350">
              <a:buFont typeface="+mj-lt"/>
              <a:buAutoNum type="arabicPeriod"/>
              <a:tabLst>
                <a:tab pos="266700" algn="l"/>
              </a:tabLst>
            </a:pPr>
            <a:endParaRPr lang="en-US" altLang="ja-JP" dirty="0" smtClean="0">
              <a:solidFill>
                <a:schemeClr val="tx2"/>
              </a:solidFill>
              <a:latin typeface="+mj-lt"/>
              <a:ea typeface="+mj-ea"/>
              <a:cs typeface="+mj-cs"/>
            </a:endParaRPr>
          </a:p>
          <a:p>
            <a:pPr marL="514350" indent="-514350">
              <a:buFont typeface="+mj-lt"/>
              <a:buAutoNum type="arabicPeriod"/>
              <a:tabLst>
                <a:tab pos="266700" algn="l"/>
              </a:tabLst>
            </a:pPr>
            <a:endParaRPr lang="ja-JP" altLang="en-US" dirty="0" smtClean="0">
              <a:solidFill>
                <a:schemeClr val="tx2"/>
              </a:solidFill>
              <a:latin typeface="+mj-lt"/>
              <a:ea typeface="+mj-ea"/>
              <a:cs typeface="+mj-cs"/>
            </a:endParaRPr>
          </a:p>
        </p:txBody>
      </p:sp>
    </p:spTree>
    <p:extLst>
      <p:ext uri="{BB962C8B-B14F-4D97-AF65-F5344CB8AC3E}">
        <p14:creationId xmlns:p14="http://schemas.microsoft.com/office/powerpoint/2010/main" val="32537879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lang="ja-JP" altLang="en-US" dirty="0"/>
              <a:t>９</a:t>
            </a:r>
            <a:r>
              <a:rPr kumimoji="1" lang="ja-JP" altLang="en-US" dirty="0" smtClean="0"/>
              <a:t>．参考文献等</a:t>
            </a:r>
            <a:endParaRPr kumimoji="1" lang="ja-JP" altLang="en-US" dirty="0"/>
          </a:p>
        </p:txBody>
      </p:sp>
      <p:sp>
        <p:nvSpPr>
          <p:cNvPr id="4" name="コンテンツ プレースホルダ 2"/>
          <p:cNvSpPr txBox="1">
            <a:spLocks/>
          </p:cNvSpPr>
          <p:nvPr/>
        </p:nvSpPr>
        <p:spPr>
          <a:xfrm>
            <a:off x="457200" y="1196752"/>
            <a:ext cx="8229600" cy="5377784"/>
          </a:xfrm>
          <a:prstGeom prst="rect">
            <a:avLst/>
          </a:prstGeom>
        </p:spPr>
        <p:txBody>
          <a:bodyPr vert="horz">
            <a:normAutofit/>
          </a:bodyPr>
          <a:lstStyle/>
          <a:p>
            <a:pPr marL="365760" indent="-256032">
              <a:spcBef>
                <a:spcPct val="0"/>
              </a:spcBef>
              <a:buClr>
                <a:schemeClr val="accent3"/>
              </a:buClr>
              <a:buFont typeface="Arial" pitchFamily="34" charset="0"/>
              <a:buChar char="•"/>
              <a:defRPr/>
            </a:pPr>
            <a:r>
              <a:rPr lang="ja-JP" altLang="en-US" sz="2800" dirty="0" smtClean="0">
                <a:solidFill>
                  <a:schemeClr val="tx2"/>
                </a:solidFill>
                <a:latin typeface="+mj-lt"/>
                <a:ea typeface="+mj-ea"/>
                <a:cs typeface="+mj-cs"/>
              </a:rPr>
              <a:t>「</a:t>
            </a:r>
            <a:r>
              <a:rPr lang="en-US" altLang="ja-JP" sz="2800" dirty="0" smtClean="0">
                <a:solidFill>
                  <a:schemeClr val="tx2"/>
                </a:solidFill>
                <a:latin typeface="+mj-lt"/>
                <a:ea typeface="+mj-ea"/>
                <a:cs typeface="+mj-cs"/>
              </a:rPr>
              <a:t>SDGs(</a:t>
            </a:r>
            <a:r>
              <a:rPr lang="ja-JP" altLang="en-US" sz="2800" dirty="0" smtClean="0">
                <a:solidFill>
                  <a:schemeClr val="tx2"/>
                </a:solidFill>
                <a:latin typeface="+mj-lt"/>
                <a:ea typeface="+mj-ea"/>
                <a:cs typeface="+mj-cs"/>
              </a:rPr>
              <a:t>持続可能な開発目標</a:t>
            </a:r>
            <a:r>
              <a:rPr lang="en-US" altLang="ja-JP" sz="2800" dirty="0" smtClean="0">
                <a:solidFill>
                  <a:schemeClr val="tx2"/>
                </a:solidFill>
                <a:latin typeface="+mj-lt"/>
                <a:ea typeface="+mj-ea"/>
                <a:cs typeface="+mj-cs"/>
              </a:rPr>
              <a:t>)</a:t>
            </a:r>
            <a:r>
              <a:rPr lang="ja-JP" altLang="en-US" sz="2800" dirty="0" smtClean="0">
                <a:solidFill>
                  <a:schemeClr val="tx2"/>
                </a:solidFill>
                <a:latin typeface="+mj-lt"/>
                <a:ea typeface="+mj-ea"/>
                <a:cs typeface="+mj-cs"/>
              </a:rPr>
              <a:t>」が掲げる</a:t>
            </a:r>
            <a:r>
              <a:rPr lang="en-US" altLang="ja-JP" sz="2800" dirty="0" smtClean="0">
                <a:solidFill>
                  <a:schemeClr val="tx2"/>
                </a:solidFill>
                <a:latin typeface="+mj-lt"/>
                <a:ea typeface="+mj-ea"/>
                <a:cs typeface="+mj-cs"/>
              </a:rPr>
              <a:t>17</a:t>
            </a:r>
            <a:r>
              <a:rPr lang="ja-JP" altLang="en-US" sz="2800" dirty="0" smtClean="0">
                <a:solidFill>
                  <a:schemeClr val="tx2"/>
                </a:solidFill>
                <a:latin typeface="+mj-lt"/>
                <a:ea typeface="+mj-ea"/>
                <a:cs typeface="+mj-cs"/>
              </a:rPr>
              <a:t>の解決課題</a:t>
            </a:r>
            <a:endParaRPr lang="en-US" altLang="ja-JP" sz="2800" dirty="0" smtClean="0">
              <a:solidFill>
                <a:schemeClr val="tx2"/>
              </a:solidFill>
              <a:latin typeface="+mj-lt"/>
              <a:ea typeface="+mj-ea"/>
              <a:cs typeface="+mj-cs"/>
              <a:hlinkClick r:id="rId3"/>
            </a:endParaRPr>
          </a:p>
          <a:p>
            <a:pPr marL="822960" lvl="1" indent="-256032">
              <a:spcBef>
                <a:spcPct val="0"/>
              </a:spcBef>
              <a:buClr>
                <a:schemeClr val="accent3"/>
              </a:buClr>
              <a:defRPr/>
            </a:pPr>
            <a:r>
              <a:rPr lang="en-US" altLang="ja-JP" sz="2800" dirty="0" smtClean="0">
                <a:solidFill>
                  <a:schemeClr val="tx2"/>
                </a:solidFill>
                <a:latin typeface="+mj-lt"/>
                <a:ea typeface="+mj-ea"/>
                <a:cs typeface="+mj-cs"/>
                <a:hlinkClick r:id="rId3"/>
              </a:rPr>
              <a:t>http://www.globalgoals.org/ja/</a:t>
            </a:r>
            <a:endParaRPr lang="en-US" altLang="ja-JP" sz="2800" dirty="0" smtClean="0">
              <a:solidFill>
                <a:schemeClr val="tx2"/>
              </a:solidFill>
              <a:latin typeface="+mj-lt"/>
              <a:ea typeface="+mj-ea"/>
              <a:cs typeface="+mj-cs"/>
            </a:endParaRPr>
          </a:p>
          <a:p>
            <a:pPr marL="365760" indent="-256032">
              <a:spcBef>
                <a:spcPct val="0"/>
              </a:spcBef>
              <a:buClr>
                <a:schemeClr val="accent3"/>
              </a:buClr>
              <a:buFont typeface="Arial" pitchFamily="34" charset="0"/>
              <a:buChar char="•"/>
              <a:defRPr/>
            </a:pPr>
            <a:r>
              <a:rPr lang="ja-JP" altLang="en-US" sz="2800" dirty="0" smtClean="0">
                <a:solidFill>
                  <a:schemeClr val="tx2"/>
                </a:solidFill>
                <a:latin typeface="+mj-lt"/>
                <a:ea typeface="+mj-ea"/>
                <a:cs typeface="+mj-cs"/>
              </a:rPr>
              <a:t>利用したデータ</a:t>
            </a:r>
            <a:endParaRPr lang="en-US" altLang="ja-JP" sz="2800" dirty="0" smtClean="0">
              <a:solidFill>
                <a:schemeClr val="tx2"/>
              </a:solidFill>
              <a:latin typeface="+mj-lt"/>
              <a:ea typeface="+mj-ea"/>
              <a:cs typeface="+mj-cs"/>
            </a:endParaRPr>
          </a:p>
          <a:p>
            <a:pPr marL="365760" indent="-256032">
              <a:spcBef>
                <a:spcPct val="0"/>
              </a:spcBef>
              <a:buClr>
                <a:schemeClr val="accent3"/>
              </a:buClr>
              <a:defRPr/>
            </a:pPr>
            <a:r>
              <a:rPr lang="ja-JP" altLang="en-US" sz="2800" dirty="0" smtClean="0">
                <a:solidFill>
                  <a:schemeClr val="tx2"/>
                </a:solidFill>
                <a:latin typeface="+mj-lt"/>
                <a:ea typeface="+mj-ea"/>
                <a:cs typeface="+mj-cs"/>
              </a:rPr>
              <a:t>　</a:t>
            </a:r>
            <a:r>
              <a:rPr lang="en-US" altLang="ja-JP" sz="2800" dirty="0" smtClean="0">
                <a:solidFill>
                  <a:schemeClr val="tx2"/>
                </a:solidFill>
                <a:latin typeface="+mj-lt"/>
                <a:ea typeface="+mj-ea"/>
                <a:cs typeface="+mj-cs"/>
              </a:rPr>
              <a:t>e-Stat</a:t>
            </a:r>
            <a:r>
              <a:rPr lang="ja-JP" altLang="en-US" sz="2800" dirty="0" smtClean="0">
                <a:solidFill>
                  <a:schemeClr val="tx2"/>
                </a:solidFill>
                <a:latin typeface="+mj-lt"/>
                <a:ea typeface="+mj-ea"/>
                <a:cs typeface="+mj-cs"/>
              </a:rPr>
              <a:t>グランプリ参照データ集</a:t>
            </a:r>
            <a:r>
              <a:rPr lang="en-US" altLang="ja-JP" sz="2800" dirty="0" smtClean="0">
                <a:solidFill>
                  <a:schemeClr val="tx2"/>
                </a:solidFill>
                <a:latin typeface="+mj-lt"/>
                <a:ea typeface="+mj-ea"/>
                <a:cs typeface="+mj-cs"/>
              </a:rPr>
              <a:t>.</a:t>
            </a:r>
            <a:r>
              <a:rPr lang="en-US" altLang="ja-JP" sz="2800" dirty="0" err="1" smtClean="0">
                <a:solidFill>
                  <a:schemeClr val="tx2"/>
                </a:solidFill>
                <a:latin typeface="+mj-lt"/>
                <a:ea typeface="+mj-ea"/>
                <a:cs typeface="+mj-cs"/>
              </a:rPr>
              <a:t>xlsx</a:t>
            </a:r>
            <a:endParaRPr lang="en-US" altLang="ja-JP" sz="2800" dirty="0" smtClean="0">
              <a:solidFill>
                <a:schemeClr val="tx2"/>
              </a:solidFill>
              <a:latin typeface="+mj-lt"/>
              <a:ea typeface="+mj-ea"/>
              <a:cs typeface="+mj-cs"/>
            </a:endParaRPr>
          </a:p>
          <a:p>
            <a:pPr marL="365760" indent="-256032">
              <a:spcBef>
                <a:spcPct val="0"/>
              </a:spcBef>
              <a:buClr>
                <a:schemeClr val="accent3"/>
              </a:buClr>
              <a:buFont typeface="Arial" pitchFamily="34" charset="0"/>
              <a:buChar char="•"/>
              <a:defRPr/>
            </a:pPr>
            <a:r>
              <a:rPr lang="ja-JP" altLang="ja-JP" sz="2800" dirty="0">
                <a:solidFill>
                  <a:schemeClr val="tx2"/>
                </a:solidFill>
                <a:latin typeface="+mj-ea"/>
                <a:ea typeface="+mj-ea"/>
              </a:rPr>
              <a:t>地方自治体の行政活動の総合的評価手法に関する研究</a:t>
            </a:r>
            <a:endParaRPr lang="en-US" altLang="ja-JP" sz="2800" dirty="0">
              <a:solidFill>
                <a:schemeClr val="tx2"/>
              </a:solidFill>
              <a:latin typeface="+mj-ea"/>
              <a:ea typeface="+mj-ea"/>
            </a:endParaRPr>
          </a:p>
          <a:p>
            <a:pPr marL="822960" lvl="1" indent="-256032">
              <a:spcBef>
                <a:spcPct val="0"/>
              </a:spcBef>
              <a:buClr>
                <a:schemeClr val="accent3"/>
              </a:buClr>
              <a:defRPr/>
            </a:pPr>
            <a:r>
              <a:rPr lang="ja-JP" altLang="en-US" sz="2800" dirty="0">
                <a:solidFill>
                  <a:schemeClr val="tx2"/>
                </a:solidFill>
                <a:latin typeface="+mj-ea"/>
                <a:ea typeface="+mj-ea"/>
              </a:rPr>
              <a:t>土木計画学研究 ・論文集</a:t>
            </a:r>
            <a:r>
              <a:rPr lang="en-US" altLang="ja-JP" sz="2800" dirty="0" smtClean="0">
                <a:solidFill>
                  <a:schemeClr val="tx2"/>
                </a:solidFill>
                <a:latin typeface="+mj-ea"/>
                <a:ea typeface="+mj-ea"/>
              </a:rPr>
              <a:t>No.17</a:t>
            </a:r>
            <a:r>
              <a:rPr lang="ja-JP" altLang="en-US" sz="2800" dirty="0" smtClean="0">
                <a:solidFill>
                  <a:schemeClr val="tx2"/>
                </a:solidFill>
                <a:latin typeface="+mj-ea"/>
                <a:ea typeface="+mj-ea"/>
              </a:rPr>
              <a:t> </a:t>
            </a:r>
            <a:r>
              <a:rPr lang="en-US" altLang="ja-JP" sz="2800" dirty="0" smtClean="0">
                <a:solidFill>
                  <a:schemeClr val="tx2"/>
                </a:solidFill>
                <a:latin typeface="+mj-ea"/>
                <a:ea typeface="+mj-ea"/>
              </a:rPr>
              <a:t>2000</a:t>
            </a:r>
            <a:r>
              <a:rPr lang="ja-JP" altLang="en-US" sz="2800" dirty="0">
                <a:solidFill>
                  <a:schemeClr val="tx2"/>
                </a:solidFill>
                <a:latin typeface="+mj-ea"/>
                <a:ea typeface="+mj-ea"/>
              </a:rPr>
              <a:t>年</a:t>
            </a:r>
            <a:r>
              <a:rPr lang="en-US" altLang="ja-JP" sz="2800" dirty="0">
                <a:solidFill>
                  <a:schemeClr val="tx2"/>
                </a:solidFill>
                <a:latin typeface="+mj-ea"/>
                <a:ea typeface="+mj-ea"/>
              </a:rPr>
              <a:t>9</a:t>
            </a:r>
            <a:r>
              <a:rPr lang="ja-JP" altLang="en-US" sz="2800" dirty="0">
                <a:solidFill>
                  <a:schemeClr val="tx2"/>
                </a:solidFill>
                <a:latin typeface="+mj-ea"/>
                <a:ea typeface="+mj-ea"/>
              </a:rPr>
              <a:t>月</a:t>
            </a:r>
            <a:endParaRPr lang="en-US" altLang="ja-JP" sz="2800" dirty="0">
              <a:solidFill>
                <a:schemeClr val="tx2"/>
              </a:solidFill>
              <a:latin typeface="+mj-ea"/>
              <a:ea typeface="+mj-ea"/>
            </a:endParaRPr>
          </a:p>
          <a:p>
            <a:pPr marL="365760" indent="-256032">
              <a:spcBef>
                <a:spcPct val="0"/>
              </a:spcBef>
              <a:buClr>
                <a:schemeClr val="accent3"/>
              </a:buClr>
              <a:defRPr/>
            </a:pPr>
            <a:endParaRPr lang="ja-JP" altLang="ja-JP" sz="2800" dirty="0">
              <a:solidFill>
                <a:schemeClr val="tx2"/>
              </a:solidFill>
              <a:latin typeface="+mj-ea"/>
              <a:ea typeface="+mj-ea"/>
              <a:cs typeface="+mj-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 2"/>
          <p:cNvSpPr txBox="1">
            <a:spLocks/>
          </p:cNvSpPr>
          <p:nvPr/>
        </p:nvSpPr>
        <p:spPr>
          <a:xfrm>
            <a:off x="457200" y="715512"/>
            <a:ext cx="8229600" cy="5377784"/>
          </a:xfrm>
          <a:prstGeom prst="rect">
            <a:avLst/>
          </a:prstGeom>
        </p:spPr>
        <p:txBody>
          <a:bodyPr vert="horz" anchor="ctr" anchorCtr="0">
            <a:normAutofit/>
          </a:bodyPr>
          <a:lstStyle/>
          <a:p>
            <a:pPr marL="109728">
              <a:spcBef>
                <a:spcPct val="0"/>
              </a:spcBef>
              <a:buClr>
                <a:schemeClr val="accent3"/>
              </a:buClr>
              <a:defRPr/>
            </a:pPr>
            <a:r>
              <a:rPr lang="ja-JP" altLang="en-US" sz="4400" dirty="0">
                <a:solidFill>
                  <a:schemeClr val="tx2"/>
                </a:solidFill>
                <a:latin typeface="+mj-lt"/>
                <a:ea typeface="+mj-ea"/>
                <a:cs typeface="+mj-cs"/>
              </a:rPr>
              <a:t>ご清聴ありがとう</a:t>
            </a:r>
            <a:r>
              <a:rPr lang="ja-JP" altLang="en-US" sz="4400" dirty="0" smtClean="0">
                <a:solidFill>
                  <a:schemeClr val="tx2"/>
                </a:solidFill>
                <a:latin typeface="+mj-lt"/>
                <a:ea typeface="+mj-ea"/>
                <a:cs typeface="+mj-cs"/>
              </a:rPr>
              <a:t>ございました。</a:t>
            </a:r>
            <a:endParaRPr lang="en-US" altLang="ja-JP" sz="4400" dirty="0" smtClean="0">
              <a:solidFill>
                <a:schemeClr val="tx2"/>
              </a:solidFill>
              <a:latin typeface="+mj-lt"/>
              <a:ea typeface="+mj-ea"/>
              <a:cs typeface="+mj-cs"/>
            </a:endParaRPr>
          </a:p>
        </p:txBody>
      </p:sp>
    </p:spTree>
    <p:extLst>
      <p:ext uri="{BB962C8B-B14F-4D97-AF65-F5344CB8AC3E}">
        <p14:creationId xmlns:p14="http://schemas.microsoft.com/office/powerpoint/2010/main" val="532723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lang="en-US" altLang="ja-JP" dirty="0" smtClean="0">
                <a:latin typeface="+mj-ea"/>
              </a:rPr>
              <a:t>Appendix</a:t>
            </a:r>
            <a:r>
              <a:rPr lang="ja-JP" altLang="en-US" dirty="0" smtClean="0">
                <a:latin typeface="+mj-ea"/>
              </a:rPr>
              <a:t>① ウェイト最適化法</a:t>
            </a:r>
            <a:endParaRPr kumimoji="1" lang="ja-JP" altLang="en-US" dirty="0">
              <a:latin typeface="+mj-ea"/>
            </a:endParaRPr>
          </a:p>
        </p:txBody>
      </p:sp>
      <p:sp>
        <p:nvSpPr>
          <p:cNvPr id="4" name="コンテンツ プレースホルダ 2"/>
          <p:cNvSpPr txBox="1">
            <a:spLocks/>
          </p:cNvSpPr>
          <p:nvPr/>
        </p:nvSpPr>
        <p:spPr>
          <a:xfrm>
            <a:off x="179512" y="1268760"/>
            <a:ext cx="8229600" cy="5377784"/>
          </a:xfrm>
          <a:prstGeom prst="rect">
            <a:avLst/>
          </a:prstGeom>
        </p:spPr>
        <p:txBody>
          <a:bodyPr vert="horz">
            <a:normAutofit/>
          </a:bodyPr>
          <a:lstStyle/>
          <a:p>
            <a:pPr>
              <a:spcBef>
                <a:spcPct val="0"/>
              </a:spcBef>
              <a:buClr>
                <a:schemeClr val="accent3"/>
              </a:buClr>
              <a:defRPr/>
            </a:pPr>
            <a:r>
              <a:rPr lang="en-US" altLang="ja-JP" dirty="0" smtClean="0">
                <a:solidFill>
                  <a:srgbClr val="424456"/>
                </a:solidFill>
                <a:latin typeface="Trebuchet MS"/>
                <a:ea typeface="HGｺﾞｼｯｸM"/>
              </a:rPr>
              <a:t>s</a:t>
            </a:r>
            <a:r>
              <a:rPr lang="ja-JP" altLang="en-US" dirty="0" smtClean="0">
                <a:solidFill>
                  <a:srgbClr val="424456"/>
                </a:solidFill>
                <a:latin typeface="Trebuchet MS"/>
                <a:ea typeface="HGｺﾞｼｯｸM"/>
              </a:rPr>
              <a:t>種類の出力指標で表される</a:t>
            </a:r>
            <a:r>
              <a:rPr lang="en-US" altLang="ja-JP" dirty="0" smtClean="0">
                <a:solidFill>
                  <a:srgbClr val="424456"/>
                </a:solidFill>
                <a:latin typeface="Trebuchet MS"/>
                <a:ea typeface="HGｺﾞｼｯｸM"/>
              </a:rPr>
              <a:t>n</a:t>
            </a:r>
            <a:r>
              <a:rPr lang="ja-JP" altLang="en-US" dirty="0" smtClean="0">
                <a:solidFill>
                  <a:srgbClr val="424456"/>
                </a:solidFill>
                <a:latin typeface="Trebuchet MS"/>
                <a:ea typeface="HGｺﾞｼｯｸM"/>
              </a:rPr>
              <a:t>個の活動主体</a:t>
            </a:r>
            <a:r>
              <a:rPr lang="en-US" altLang="ja-JP" dirty="0" smtClean="0">
                <a:solidFill>
                  <a:srgbClr val="424456"/>
                </a:solidFill>
                <a:latin typeface="Trebuchet MS"/>
                <a:ea typeface="HGｺﾞｼｯｸM"/>
              </a:rPr>
              <a:t>DMU</a:t>
            </a:r>
            <a:r>
              <a:rPr lang="ja-JP" altLang="en-US" dirty="0" smtClean="0">
                <a:solidFill>
                  <a:srgbClr val="424456"/>
                </a:solidFill>
                <a:latin typeface="Trebuchet MS"/>
                <a:ea typeface="HGｺﾞｼｯｸM"/>
              </a:rPr>
              <a:t>による活動の集合に対して、対象とする</a:t>
            </a:r>
            <a:r>
              <a:rPr lang="en-US" altLang="ja-JP" dirty="0" err="1" smtClean="0">
                <a:solidFill>
                  <a:srgbClr val="424456"/>
                </a:solidFill>
                <a:latin typeface="Trebuchet MS"/>
                <a:ea typeface="HGｺﾞｼｯｸM"/>
              </a:rPr>
              <a:t>DMUo</a:t>
            </a:r>
            <a:r>
              <a:rPr lang="ja-JP" altLang="en-US" dirty="0" smtClean="0">
                <a:solidFill>
                  <a:srgbClr val="424456"/>
                </a:solidFill>
                <a:latin typeface="Trebuchet MS"/>
                <a:ea typeface="HGｺﾞｼｯｸM"/>
              </a:rPr>
              <a:t>の活動を表す指標の総合化指標値は、以下の最大化問題を解くことにより求められる。</a:t>
            </a:r>
            <a:endParaRPr lang="en-US" altLang="ja-JP" dirty="0" smtClean="0">
              <a:solidFill>
                <a:srgbClr val="424456"/>
              </a:solidFill>
              <a:latin typeface="Trebuchet MS"/>
              <a:ea typeface="HGｺﾞｼｯｸM"/>
            </a:endParaRPr>
          </a:p>
        </p:txBody>
      </p:sp>
      <p:sp>
        <p:nvSpPr>
          <p:cNvPr id="30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30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30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8" name="テキスト ボックス 7"/>
          <p:cNvSpPr txBox="1"/>
          <p:nvPr/>
        </p:nvSpPr>
        <p:spPr>
          <a:xfrm>
            <a:off x="611560" y="2304817"/>
            <a:ext cx="1107996" cy="369332"/>
          </a:xfrm>
          <a:prstGeom prst="rect">
            <a:avLst/>
          </a:prstGeom>
          <a:noFill/>
        </p:spPr>
        <p:txBody>
          <a:bodyPr wrap="none" rtlCol="0">
            <a:spAutoFit/>
          </a:bodyPr>
          <a:lstStyle/>
          <a:p>
            <a:r>
              <a:rPr lang="ja-JP" altLang="en-US" dirty="0" smtClean="0">
                <a:solidFill>
                  <a:schemeClr val="tx2"/>
                </a:solidFill>
                <a:latin typeface="+mj-lt"/>
                <a:ea typeface="+mj-ea"/>
                <a:cs typeface="+mj-cs"/>
              </a:rPr>
              <a:t>目的関数</a:t>
            </a:r>
          </a:p>
        </p:txBody>
      </p:sp>
      <p:sp>
        <p:nvSpPr>
          <p:cNvPr id="9" name="テキスト ボックス 8"/>
          <p:cNvSpPr txBox="1"/>
          <p:nvPr/>
        </p:nvSpPr>
        <p:spPr>
          <a:xfrm>
            <a:off x="4211960" y="2304817"/>
            <a:ext cx="877163" cy="369332"/>
          </a:xfrm>
          <a:prstGeom prst="rect">
            <a:avLst/>
          </a:prstGeom>
          <a:noFill/>
        </p:spPr>
        <p:txBody>
          <a:bodyPr wrap="none" rtlCol="0">
            <a:spAutoFit/>
          </a:bodyPr>
          <a:lstStyle/>
          <a:p>
            <a:r>
              <a:rPr lang="ja-JP" altLang="en-US" dirty="0" smtClean="0">
                <a:solidFill>
                  <a:schemeClr val="tx2"/>
                </a:solidFill>
                <a:latin typeface="+mj-lt"/>
                <a:ea typeface="+mj-ea"/>
                <a:cs typeface="+mj-cs"/>
              </a:rPr>
              <a:t>制約式</a:t>
            </a:r>
          </a:p>
        </p:txBody>
      </p:sp>
      <p:graphicFrame>
        <p:nvGraphicFramePr>
          <p:cNvPr id="3077" name="Object 5"/>
          <p:cNvGraphicFramePr>
            <a:graphicFrameLocks noChangeAspect="1"/>
          </p:cNvGraphicFramePr>
          <p:nvPr/>
        </p:nvGraphicFramePr>
        <p:xfrm>
          <a:off x="6848380" y="2360857"/>
          <a:ext cx="864096" cy="257939"/>
        </p:xfrm>
        <a:graphic>
          <a:graphicData uri="http://schemas.openxmlformats.org/presentationml/2006/ole">
            <mc:AlternateContent xmlns:mc="http://schemas.openxmlformats.org/markup-compatibility/2006">
              <mc:Choice xmlns:v="urn:schemas-microsoft-com:vml" Requires="v">
                <p:oleObj spid="_x0000_s61741" name="数式" r:id="rId4" imgW="634725" imgH="190417" progId="Equation.3">
                  <p:embed/>
                </p:oleObj>
              </mc:Choice>
              <mc:Fallback>
                <p:oleObj name="数式" r:id="rId4" imgW="634725" imgH="190417" progId="Equation.3">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48380" y="2360857"/>
                        <a:ext cx="864096" cy="25793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17" name="Rectangle 4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3119" name="Rectangle 4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3121" name="Rectangle 4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3123" name="Rectangle 5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3125" name="Rectangle 5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3127" name="Rectangle 5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3129" name="Rectangle 5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128" name="Object 56"/>
          <p:cNvGraphicFramePr>
            <a:graphicFrameLocks noChangeAspect="1"/>
          </p:cNvGraphicFramePr>
          <p:nvPr/>
        </p:nvGraphicFramePr>
        <p:xfrm>
          <a:off x="1094555" y="3253046"/>
          <a:ext cx="288032" cy="288032"/>
        </p:xfrm>
        <a:graphic>
          <a:graphicData uri="http://schemas.openxmlformats.org/presentationml/2006/ole">
            <mc:AlternateContent xmlns:mc="http://schemas.openxmlformats.org/markup-compatibility/2006">
              <mc:Choice xmlns:v="urn:schemas-microsoft-com:vml" Requires="v">
                <p:oleObj spid="_x0000_s61742" name="数式" r:id="rId6" imgW="190417" imgH="190417" progId="Equation.3">
                  <p:embed/>
                </p:oleObj>
              </mc:Choice>
              <mc:Fallback>
                <p:oleObj name="数式" r:id="rId6" imgW="190417" imgH="190417" progId="Equation.3">
                  <p:embed/>
                  <p:pic>
                    <p:nvPicPr>
                      <p:cNvPr id="0" name="Picture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94555" y="3253046"/>
                        <a:ext cx="288032" cy="2880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31" name="Rectangle 5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118" name="Object 46"/>
          <p:cNvGraphicFramePr>
            <a:graphicFrameLocks noChangeAspect="1"/>
          </p:cNvGraphicFramePr>
          <p:nvPr/>
        </p:nvGraphicFramePr>
        <p:xfrm>
          <a:off x="3491880" y="2636912"/>
          <a:ext cx="333682" cy="368806"/>
        </p:xfrm>
        <a:graphic>
          <a:graphicData uri="http://schemas.openxmlformats.org/presentationml/2006/ole">
            <mc:AlternateContent xmlns:mc="http://schemas.openxmlformats.org/markup-compatibility/2006">
              <mc:Choice xmlns:v="urn:schemas-microsoft-com:vml" Requires="v">
                <p:oleObj spid="_x0000_s61743" name="数式" r:id="rId8" imgW="177569" imgH="202936" progId="Equation.3">
                  <p:embed/>
                </p:oleObj>
              </mc:Choice>
              <mc:Fallback>
                <p:oleObj name="数式" r:id="rId8" imgW="177569" imgH="202936" progId="Equation.3">
                  <p:embed/>
                  <p:pic>
                    <p:nvPicPr>
                      <p:cNvPr id="0" name="Picture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91880" y="2636912"/>
                        <a:ext cx="333682" cy="3688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22" name="Object 50"/>
          <p:cNvGraphicFramePr>
            <a:graphicFrameLocks noChangeAspect="1"/>
          </p:cNvGraphicFramePr>
          <p:nvPr/>
        </p:nvGraphicFramePr>
        <p:xfrm>
          <a:off x="3851920" y="2667231"/>
          <a:ext cx="333682" cy="351244"/>
        </p:xfrm>
        <a:graphic>
          <a:graphicData uri="http://schemas.openxmlformats.org/presentationml/2006/ole">
            <mc:AlternateContent xmlns:mc="http://schemas.openxmlformats.org/markup-compatibility/2006">
              <mc:Choice xmlns:v="urn:schemas-microsoft-com:vml" Requires="v">
                <p:oleObj spid="_x0000_s61744" name="数式" r:id="rId10" imgW="177646" imgH="190335" progId="Equation.3">
                  <p:embed/>
                </p:oleObj>
              </mc:Choice>
              <mc:Fallback>
                <p:oleObj name="数式" r:id="rId10" imgW="177646" imgH="190335" progId="Equation.3">
                  <p:embed/>
                  <p:pic>
                    <p:nvPicPr>
                      <p:cNvPr id="0" name="Picture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851920" y="2667231"/>
                        <a:ext cx="333682" cy="3512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 name="テキスト ボックス 62"/>
          <p:cNvSpPr txBox="1"/>
          <p:nvPr/>
        </p:nvSpPr>
        <p:spPr>
          <a:xfrm>
            <a:off x="3211648" y="2636912"/>
            <a:ext cx="1710725" cy="369332"/>
          </a:xfrm>
          <a:prstGeom prst="rect">
            <a:avLst/>
          </a:prstGeom>
          <a:noFill/>
        </p:spPr>
        <p:txBody>
          <a:bodyPr wrap="none" rtlCol="0">
            <a:spAutoFit/>
          </a:bodyPr>
          <a:lstStyle/>
          <a:p>
            <a:r>
              <a:rPr lang="ja-JP" altLang="en-US" dirty="0" smtClean="0">
                <a:latin typeface="+mj-lt"/>
                <a:ea typeface="+mj-ea"/>
                <a:cs typeface="+mj-cs"/>
              </a:rPr>
              <a:t>（　</a:t>
            </a:r>
            <a:r>
              <a:rPr lang="en-US" altLang="ja-JP" dirty="0" smtClean="0">
                <a:latin typeface="+mj-lt"/>
                <a:ea typeface="+mj-ea"/>
                <a:cs typeface="+mj-cs"/>
              </a:rPr>
              <a:t>,</a:t>
            </a:r>
            <a:r>
              <a:rPr lang="ja-JP" altLang="en-US" dirty="0" smtClean="0"/>
              <a:t> 　　　）</a:t>
            </a:r>
            <a:endParaRPr lang="ja-JP" altLang="en-US" dirty="0" smtClean="0">
              <a:latin typeface="+mj-lt"/>
              <a:ea typeface="+mj-ea"/>
              <a:cs typeface="+mj-cs"/>
            </a:endParaRPr>
          </a:p>
        </p:txBody>
      </p:sp>
      <p:graphicFrame>
        <p:nvGraphicFramePr>
          <p:cNvPr id="3130" name="Object 58"/>
          <p:cNvGraphicFramePr>
            <a:graphicFrameLocks noChangeAspect="1"/>
          </p:cNvGraphicFramePr>
          <p:nvPr/>
        </p:nvGraphicFramePr>
        <p:xfrm>
          <a:off x="4139952" y="2667231"/>
          <a:ext cx="473976" cy="329722"/>
        </p:xfrm>
        <a:graphic>
          <a:graphicData uri="http://schemas.openxmlformats.org/presentationml/2006/ole">
            <mc:AlternateContent xmlns:mc="http://schemas.openxmlformats.org/markup-compatibility/2006">
              <mc:Choice xmlns:v="urn:schemas-microsoft-com:vml" Requires="v">
                <p:oleObj spid="_x0000_s61745" name="数式" r:id="rId12" imgW="215713" imgH="152268" progId="Equation.3">
                  <p:embed/>
                </p:oleObj>
              </mc:Choice>
              <mc:Fallback>
                <p:oleObj name="数式" r:id="rId12" imgW="215713" imgH="152268" progId="Equation.3">
                  <p:embed/>
                  <p:pic>
                    <p:nvPicPr>
                      <p:cNvPr id="0" name="Picture 1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139952" y="2667231"/>
                        <a:ext cx="473976" cy="3297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33" name="Rectangle 6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73" name="テキスト ボックス 72"/>
          <p:cNvSpPr txBox="1"/>
          <p:nvPr/>
        </p:nvSpPr>
        <p:spPr>
          <a:xfrm>
            <a:off x="1220569" y="3212976"/>
            <a:ext cx="5705408" cy="369332"/>
          </a:xfrm>
          <a:prstGeom prst="rect">
            <a:avLst/>
          </a:prstGeom>
          <a:noFill/>
        </p:spPr>
        <p:txBody>
          <a:bodyPr wrap="none" rtlCol="0">
            <a:spAutoFit/>
          </a:bodyPr>
          <a:lstStyle/>
          <a:p>
            <a:r>
              <a:rPr lang="ja-JP" altLang="en-US" dirty="0" smtClean="0">
                <a:solidFill>
                  <a:schemeClr val="tx2"/>
                </a:solidFill>
                <a:latin typeface="+mj-lt"/>
                <a:ea typeface="+mj-ea"/>
                <a:cs typeface="+mj-cs"/>
              </a:rPr>
              <a:t>：対象とする活動主体</a:t>
            </a:r>
            <a:r>
              <a:rPr lang="en-US" altLang="ja-JP" dirty="0" err="1" smtClean="0">
                <a:solidFill>
                  <a:schemeClr val="tx2"/>
                </a:solidFill>
                <a:latin typeface="+mj-lt"/>
                <a:ea typeface="+mj-ea"/>
                <a:cs typeface="+mj-cs"/>
              </a:rPr>
              <a:t>DMUo</a:t>
            </a:r>
            <a:r>
              <a:rPr lang="ja-JP" altLang="en-US" dirty="0" smtClean="0">
                <a:solidFill>
                  <a:schemeClr val="tx2"/>
                </a:solidFill>
                <a:latin typeface="+mj-lt"/>
                <a:ea typeface="+mj-ea"/>
                <a:cs typeface="+mj-cs"/>
              </a:rPr>
              <a:t>の出力指標</a:t>
            </a:r>
            <a:r>
              <a:rPr lang="en-US" altLang="ja-JP" dirty="0" smtClean="0">
                <a:solidFill>
                  <a:schemeClr val="tx2"/>
                </a:solidFill>
                <a:latin typeface="+mj-lt"/>
                <a:ea typeface="+mj-ea"/>
                <a:cs typeface="+mj-cs"/>
              </a:rPr>
              <a:t>r </a:t>
            </a:r>
            <a:r>
              <a:rPr lang="ja-JP" altLang="ja-JP" dirty="0" smtClean="0"/>
              <a:t>（</a:t>
            </a:r>
            <a:r>
              <a:rPr lang="ja-JP" altLang="en-US" dirty="0" smtClean="0"/>
              <a:t>  　　</a:t>
            </a:r>
            <a:r>
              <a:rPr lang="en-US" altLang="ja-JP" dirty="0" smtClean="0"/>
              <a:t> </a:t>
            </a:r>
            <a:r>
              <a:rPr lang="ja-JP" altLang="en-US" dirty="0" smtClean="0"/>
              <a:t>　</a:t>
            </a:r>
            <a:r>
              <a:rPr lang="ja-JP" altLang="ja-JP" dirty="0" smtClean="0"/>
              <a:t>）</a:t>
            </a:r>
            <a:endParaRPr lang="ja-JP" altLang="en-US" dirty="0" smtClean="0">
              <a:solidFill>
                <a:schemeClr val="tx2"/>
              </a:solidFill>
              <a:latin typeface="+mj-lt"/>
              <a:ea typeface="+mj-ea"/>
              <a:cs typeface="+mj-cs"/>
            </a:endParaRPr>
          </a:p>
        </p:txBody>
      </p:sp>
      <p:sp>
        <p:nvSpPr>
          <p:cNvPr id="3136" name="Rectangle 6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135" name="Object 63"/>
          <p:cNvGraphicFramePr>
            <a:graphicFrameLocks noChangeAspect="1"/>
          </p:cNvGraphicFramePr>
          <p:nvPr/>
        </p:nvGraphicFramePr>
        <p:xfrm>
          <a:off x="5631059" y="3284984"/>
          <a:ext cx="965754" cy="288032"/>
        </p:xfrm>
        <a:graphic>
          <a:graphicData uri="http://schemas.openxmlformats.org/presentationml/2006/ole">
            <mc:AlternateContent xmlns:mc="http://schemas.openxmlformats.org/markup-compatibility/2006">
              <mc:Choice xmlns:v="urn:schemas-microsoft-com:vml" Requires="v">
                <p:oleObj spid="_x0000_s61746" name="数式" r:id="rId14" imgW="545626" imgH="164957" progId="Equation.3">
                  <p:embed/>
                </p:oleObj>
              </mc:Choice>
              <mc:Fallback>
                <p:oleObj name="数式" r:id="rId14" imgW="545626" imgH="164957" progId="Equation.3">
                  <p:embed/>
                  <p:pic>
                    <p:nvPicPr>
                      <p:cNvPr id="0" name="Picture 1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631059" y="3284984"/>
                        <a:ext cx="965754" cy="2880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6" name="テキスト ボックス 75"/>
          <p:cNvSpPr txBox="1"/>
          <p:nvPr/>
        </p:nvSpPr>
        <p:spPr>
          <a:xfrm>
            <a:off x="1220569" y="3501008"/>
            <a:ext cx="3520516" cy="369332"/>
          </a:xfrm>
          <a:prstGeom prst="rect">
            <a:avLst/>
          </a:prstGeom>
          <a:noFill/>
        </p:spPr>
        <p:txBody>
          <a:bodyPr wrap="none" rtlCol="0">
            <a:spAutoFit/>
          </a:bodyPr>
          <a:lstStyle/>
          <a:p>
            <a:r>
              <a:rPr lang="ja-JP" altLang="en-US" dirty="0" smtClean="0">
                <a:solidFill>
                  <a:schemeClr val="tx2"/>
                </a:solidFill>
                <a:latin typeface="+mj-lt"/>
                <a:ea typeface="+mj-ea"/>
                <a:cs typeface="+mj-cs"/>
              </a:rPr>
              <a:t>：</a:t>
            </a:r>
            <a:r>
              <a:rPr lang="en-US" altLang="ja-JP" dirty="0" err="1" smtClean="0">
                <a:solidFill>
                  <a:schemeClr val="tx2"/>
                </a:solidFill>
                <a:latin typeface="+mj-lt"/>
                <a:ea typeface="+mj-ea"/>
                <a:cs typeface="+mj-cs"/>
              </a:rPr>
              <a:t>DMUj</a:t>
            </a:r>
            <a:r>
              <a:rPr lang="ja-JP" altLang="en-US" dirty="0" smtClean="0">
                <a:solidFill>
                  <a:schemeClr val="tx2"/>
                </a:solidFill>
                <a:latin typeface="+mj-lt"/>
                <a:ea typeface="+mj-ea"/>
                <a:cs typeface="+mj-cs"/>
              </a:rPr>
              <a:t>の出力指標</a:t>
            </a:r>
            <a:r>
              <a:rPr lang="en-US" altLang="ja-JP" dirty="0" smtClean="0">
                <a:solidFill>
                  <a:schemeClr val="tx2"/>
                </a:solidFill>
                <a:latin typeface="+mj-lt"/>
                <a:ea typeface="+mj-ea"/>
                <a:cs typeface="+mj-cs"/>
              </a:rPr>
              <a:t>r</a:t>
            </a:r>
            <a:r>
              <a:rPr lang="ja-JP" altLang="ja-JP" dirty="0" smtClean="0"/>
              <a:t>（</a:t>
            </a:r>
            <a:r>
              <a:rPr lang="ja-JP" altLang="en-US" dirty="0" smtClean="0"/>
              <a:t>  　　</a:t>
            </a:r>
            <a:r>
              <a:rPr lang="en-US" altLang="ja-JP" dirty="0" smtClean="0"/>
              <a:t> </a:t>
            </a:r>
            <a:r>
              <a:rPr lang="ja-JP" altLang="en-US" dirty="0" smtClean="0"/>
              <a:t>　</a:t>
            </a:r>
            <a:r>
              <a:rPr lang="ja-JP" altLang="ja-JP" dirty="0" smtClean="0"/>
              <a:t>）</a:t>
            </a:r>
            <a:endParaRPr lang="ja-JP" altLang="en-US" dirty="0" smtClean="0">
              <a:solidFill>
                <a:schemeClr val="tx2"/>
              </a:solidFill>
              <a:latin typeface="+mj-lt"/>
              <a:ea typeface="+mj-ea"/>
              <a:cs typeface="+mj-cs"/>
            </a:endParaRPr>
          </a:p>
        </p:txBody>
      </p:sp>
      <p:sp>
        <p:nvSpPr>
          <p:cNvPr id="3138"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137" name="Object 65"/>
          <p:cNvGraphicFramePr>
            <a:graphicFrameLocks noChangeAspect="1"/>
          </p:cNvGraphicFramePr>
          <p:nvPr/>
        </p:nvGraphicFramePr>
        <p:xfrm>
          <a:off x="1094555" y="3573016"/>
          <a:ext cx="288032" cy="318351"/>
        </p:xfrm>
        <a:graphic>
          <a:graphicData uri="http://schemas.openxmlformats.org/presentationml/2006/ole">
            <mc:AlternateContent xmlns:mc="http://schemas.openxmlformats.org/markup-compatibility/2006">
              <mc:Choice xmlns:v="urn:schemas-microsoft-com:vml" Requires="v">
                <p:oleObj spid="_x0000_s61747" name="数式" r:id="rId16" imgW="177569" imgH="202936" progId="Equation.3">
                  <p:embed/>
                </p:oleObj>
              </mc:Choice>
              <mc:Fallback>
                <p:oleObj name="数式" r:id="rId16" imgW="177569" imgH="202936" progId="Equation.3">
                  <p:embed/>
                  <p:pic>
                    <p:nvPicPr>
                      <p:cNvPr id="0" name="Picture 1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094555" y="3573016"/>
                        <a:ext cx="288032" cy="3183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41" name="Object 69"/>
          <p:cNvGraphicFramePr>
            <a:graphicFrameLocks noChangeAspect="1"/>
          </p:cNvGraphicFramePr>
          <p:nvPr/>
        </p:nvGraphicFramePr>
        <p:xfrm>
          <a:off x="3513731" y="3572123"/>
          <a:ext cx="965200" cy="288925"/>
        </p:xfrm>
        <a:graphic>
          <a:graphicData uri="http://schemas.openxmlformats.org/presentationml/2006/ole">
            <mc:AlternateContent xmlns:mc="http://schemas.openxmlformats.org/markup-compatibility/2006">
              <mc:Choice xmlns:v="urn:schemas-microsoft-com:vml" Requires="v">
                <p:oleObj spid="_x0000_s61748" name="数式" r:id="rId18" imgW="545626" imgH="164957" progId="Equation.3">
                  <p:embed/>
                </p:oleObj>
              </mc:Choice>
              <mc:Fallback>
                <p:oleObj name="数式" r:id="rId18" imgW="545626" imgH="164957" progId="Equation.3">
                  <p:embed/>
                  <p:pic>
                    <p:nvPicPr>
                      <p:cNvPr id="0" name="Picture 1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513731" y="3572123"/>
                        <a:ext cx="965200" cy="28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43" name="Rectangle 7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3146" name="Rectangle 7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145" name="Object 73"/>
          <p:cNvGraphicFramePr>
            <a:graphicFrameLocks noChangeAspect="1"/>
          </p:cNvGraphicFramePr>
          <p:nvPr/>
        </p:nvGraphicFramePr>
        <p:xfrm>
          <a:off x="1094555" y="3861048"/>
          <a:ext cx="288032" cy="303192"/>
        </p:xfrm>
        <a:graphic>
          <a:graphicData uri="http://schemas.openxmlformats.org/presentationml/2006/ole">
            <mc:AlternateContent xmlns:mc="http://schemas.openxmlformats.org/markup-compatibility/2006">
              <mc:Choice xmlns:v="urn:schemas-microsoft-com:vml" Requires="v">
                <p:oleObj spid="_x0000_s61749" name="数式" r:id="rId19" imgW="177646" imgH="190335" progId="Equation.3">
                  <p:embed/>
                </p:oleObj>
              </mc:Choice>
              <mc:Fallback>
                <p:oleObj name="数式" r:id="rId19" imgW="177646" imgH="190335" progId="Equation.3">
                  <p:embed/>
                  <p:pic>
                    <p:nvPicPr>
                      <p:cNvPr id="0" name="Picture 2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094555" y="3861048"/>
                        <a:ext cx="288032" cy="3031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8" name="テキスト ボックス 87"/>
          <p:cNvSpPr txBox="1"/>
          <p:nvPr/>
        </p:nvSpPr>
        <p:spPr>
          <a:xfrm>
            <a:off x="1220569" y="3862789"/>
            <a:ext cx="7527895" cy="646331"/>
          </a:xfrm>
          <a:prstGeom prst="rect">
            <a:avLst/>
          </a:prstGeom>
          <a:noFill/>
        </p:spPr>
        <p:txBody>
          <a:bodyPr wrap="square" rtlCol="0">
            <a:spAutoFit/>
          </a:bodyPr>
          <a:lstStyle/>
          <a:p>
            <a:r>
              <a:rPr lang="ja-JP" altLang="en-US" dirty="0" smtClean="0">
                <a:solidFill>
                  <a:schemeClr val="tx2"/>
                </a:solidFill>
                <a:latin typeface="+mj-lt"/>
                <a:ea typeface="+mj-ea"/>
                <a:cs typeface="+mj-cs"/>
              </a:rPr>
              <a:t>：</a:t>
            </a:r>
            <a:r>
              <a:rPr lang="ja-JP" altLang="en-US" dirty="0" smtClean="0">
                <a:solidFill>
                  <a:srgbClr val="424456"/>
                </a:solidFill>
                <a:latin typeface="Trebuchet MS"/>
                <a:ea typeface="HGｺﾞｼｯｸM"/>
              </a:rPr>
              <a:t>対象とする活動主体</a:t>
            </a:r>
            <a:r>
              <a:rPr lang="en-US" altLang="ja-JP" dirty="0" err="1" smtClean="0">
                <a:solidFill>
                  <a:srgbClr val="424456"/>
                </a:solidFill>
                <a:latin typeface="Trebuchet MS"/>
                <a:ea typeface="HGｺﾞｼｯｸM"/>
              </a:rPr>
              <a:t>DMUo</a:t>
            </a:r>
            <a:r>
              <a:rPr lang="ja-JP" altLang="en-US" dirty="0" smtClean="0">
                <a:solidFill>
                  <a:srgbClr val="424456"/>
                </a:solidFill>
                <a:latin typeface="Trebuchet MS"/>
                <a:ea typeface="HGｺﾞｼｯｸM"/>
              </a:rPr>
              <a:t>の相対的効率性を計測する際の出力指標</a:t>
            </a:r>
            <a:r>
              <a:rPr lang="en-US" altLang="ja-JP" dirty="0" smtClean="0">
                <a:solidFill>
                  <a:srgbClr val="424456"/>
                </a:solidFill>
                <a:latin typeface="Trebuchet MS"/>
                <a:ea typeface="HGｺﾞｼｯｸM"/>
              </a:rPr>
              <a:t>r </a:t>
            </a:r>
          </a:p>
          <a:p>
            <a:r>
              <a:rPr lang="ja-JP" altLang="en-US" dirty="0" smtClean="0">
                <a:solidFill>
                  <a:srgbClr val="424456"/>
                </a:solidFill>
                <a:latin typeface="Trebuchet MS"/>
                <a:ea typeface="HGｺﾞｼｯｸM"/>
              </a:rPr>
              <a:t>（　　</a:t>
            </a:r>
            <a:r>
              <a:rPr lang="en-US" altLang="ja-JP" dirty="0" smtClean="0">
                <a:solidFill>
                  <a:srgbClr val="424456"/>
                </a:solidFill>
                <a:latin typeface="Trebuchet MS"/>
                <a:ea typeface="HGｺﾞｼｯｸM"/>
              </a:rPr>
              <a:t> </a:t>
            </a:r>
            <a:r>
              <a:rPr lang="ja-JP" altLang="en-US" dirty="0" smtClean="0">
                <a:solidFill>
                  <a:srgbClr val="424456"/>
                </a:solidFill>
                <a:latin typeface="Trebuchet MS"/>
                <a:ea typeface="HGｺﾞｼｯｸM"/>
              </a:rPr>
              <a:t>　　）に用いる未知ウェイト</a:t>
            </a:r>
          </a:p>
        </p:txBody>
      </p:sp>
      <p:graphicFrame>
        <p:nvGraphicFramePr>
          <p:cNvPr id="3147" name="Object 75"/>
          <p:cNvGraphicFramePr>
            <a:graphicFrameLocks noChangeAspect="1"/>
          </p:cNvGraphicFramePr>
          <p:nvPr/>
        </p:nvGraphicFramePr>
        <p:xfrm>
          <a:off x="1526603" y="4149080"/>
          <a:ext cx="965200" cy="288925"/>
        </p:xfrm>
        <a:graphic>
          <a:graphicData uri="http://schemas.openxmlformats.org/presentationml/2006/ole">
            <mc:AlternateContent xmlns:mc="http://schemas.openxmlformats.org/markup-compatibility/2006">
              <mc:Choice xmlns:v="urn:schemas-microsoft-com:vml" Requires="v">
                <p:oleObj spid="_x0000_s61750" name="数式" r:id="rId21" imgW="545626" imgH="164957" progId="Equation.3">
                  <p:embed/>
                </p:oleObj>
              </mc:Choice>
              <mc:Fallback>
                <p:oleObj name="数式" r:id="rId21" imgW="545626" imgH="164957" progId="Equation.3">
                  <p:embed/>
                  <p:pic>
                    <p:nvPicPr>
                      <p:cNvPr id="0" name="Picture 2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26603" y="4149080"/>
                        <a:ext cx="965200" cy="28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463" name="Rectangle 2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61462" name="Object 22"/>
          <p:cNvGraphicFramePr>
            <a:graphicFrameLocks noChangeAspect="1"/>
          </p:cNvGraphicFramePr>
          <p:nvPr/>
        </p:nvGraphicFramePr>
        <p:xfrm>
          <a:off x="1691680" y="2348880"/>
          <a:ext cx="2361862" cy="288032"/>
        </p:xfrm>
        <a:graphic>
          <a:graphicData uri="http://schemas.openxmlformats.org/presentationml/2006/ole">
            <mc:AlternateContent xmlns:mc="http://schemas.openxmlformats.org/markup-compatibility/2006">
              <mc:Choice xmlns:v="urn:schemas-microsoft-com:vml" Requires="v">
                <p:oleObj spid="_x0000_s61751" name="数式" r:id="rId22" imgW="1562100" imgH="190500" progId="Equation.3">
                  <p:embed/>
                </p:oleObj>
              </mc:Choice>
              <mc:Fallback>
                <p:oleObj name="数式" r:id="rId22" imgW="1562100" imgH="190500" progId="Equation.3">
                  <p:embed/>
                  <p:pic>
                    <p:nvPicPr>
                      <p:cNvPr id="0" name="Picture 2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691680" y="2348880"/>
                        <a:ext cx="2361862" cy="2880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465" name="Rectangle 2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61464" name="Object 24"/>
          <p:cNvGraphicFramePr>
            <a:graphicFrameLocks noChangeAspect="1"/>
          </p:cNvGraphicFramePr>
          <p:nvPr/>
        </p:nvGraphicFramePr>
        <p:xfrm>
          <a:off x="5120187" y="2348880"/>
          <a:ext cx="1656185" cy="297596"/>
        </p:xfrm>
        <a:graphic>
          <a:graphicData uri="http://schemas.openxmlformats.org/presentationml/2006/ole">
            <mc:AlternateContent xmlns:mc="http://schemas.openxmlformats.org/markup-compatibility/2006">
              <mc:Choice xmlns:v="urn:schemas-microsoft-com:vml" Requires="v">
                <p:oleObj spid="_x0000_s61752" name="数式" r:id="rId24" imgW="1218671" imgH="215806" progId="Equation.3">
                  <p:embed/>
                </p:oleObj>
              </mc:Choice>
              <mc:Fallback>
                <p:oleObj name="数式" r:id="rId24" imgW="1218671" imgH="215806" progId="Equation.3">
                  <p:embed/>
                  <p:pic>
                    <p:nvPicPr>
                      <p:cNvPr id="0" name="Picture 24"/>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5120187" y="2348880"/>
                        <a:ext cx="1656185" cy="2975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lang="en-US" altLang="ja-JP" dirty="0" smtClean="0">
                <a:latin typeface="+mj-ea"/>
              </a:rPr>
              <a:t>Appendix</a:t>
            </a:r>
            <a:r>
              <a:rPr lang="ja-JP" altLang="en-US" dirty="0" smtClean="0">
                <a:latin typeface="+mj-ea"/>
              </a:rPr>
              <a:t>② </a:t>
            </a:r>
            <a:r>
              <a:rPr lang="en-US" altLang="ja-JP" dirty="0" smtClean="0">
                <a:latin typeface="+mj-ea"/>
              </a:rPr>
              <a:t>DEA</a:t>
            </a:r>
            <a:r>
              <a:rPr lang="ja-JP" altLang="en-US" dirty="0" smtClean="0">
                <a:latin typeface="+mj-ea"/>
              </a:rPr>
              <a:t>（包絡分析法）</a:t>
            </a:r>
            <a:endParaRPr kumimoji="1" lang="ja-JP" altLang="en-US" dirty="0">
              <a:latin typeface="+mj-ea"/>
            </a:endParaRPr>
          </a:p>
        </p:txBody>
      </p:sp>
      <p:sp>
        <p:nvSpPr>
          <p:cNvPr id="4" name="コンテンツ プレースホルダ 2"/>
          <p:cNvSpPr txBox="1">
            <a:spLocks/>
          </p:cNvSpPr>
          <p:nvPr/>
        </p:nvSpPr>
        <p:spPr>
          <a:xfrm>
            <a:off x="179512" y="1268760"/>
            <a:ext cx="8229600" cy="5377784"/>
          </a:xfrm>
          <a:prstGeom prst="rect">
            <a:avLst/>
          </a:prstGeom>
        </p:spPr>
        <p:txBody>
          <a:bodyPr vert="horz">
            <a:normAutofit/>
          </a:bodyPr>
          <a:lstStyle/>
          <a:p>
            <a:pPr>
              <a:spcBef>
                <a:spcPct val="0"/>
              </a:spcBef>
              <a:buClr>
                <a:schemeClr val="accent3"/>
              </a:buClr>
              <a:defRPr/>
            </a:pPr>
            <a:r>
              <a:rPr lang="ja-JP" altLang="en-US" dirty="0" smtClean="0">
                <a:solidFill>
                  <a:srgbClr val="424456"/>
                </a:solidFill>
                <a:latin typeface="Trebuchet MS"/>
                <a:ea typeface="HGｺﾞｼｯｸM"/>
              </a:rPr>
              <a:t>包絡分析法は、</a:t>
            </a:r>
            <a:r>
              <a:rPr lang="en-US" altLang="ja-JP" dirty="0" err="1" smtClean="0">
                <a:solidFill>
                  <a:srgbClr val="424456"/>
                </a:solidFill>
                <a:latin typeface="Trebuchet MS"/>
                <a:ea typeface="HGｺﾞｼｯｸM"/>
              </a:rPr>
              <a:t>Charnes</a:t>
            </a:r>
            <a:r>
              <a:rPr lang="en-US" altLang="ja-JP" dirty="0" smtClean="0">
                <a:solidFill>
                  <a:srgbClr val="424456"/>
                </a:solidFill>
                <a:latin typeface="Trebuchet MS"/>
                <a:ea typeface="HGｺﾞｼｯｸM"/>
              </a:rPr>
              <a:t>. A., </a:t>
            </a:r>
            <a:r>
              <a:rPr lang="en-US" altLang="ja-JP" dirty="0" err="1" smtClean="0">
                <a:solidFill>
                  <a:srgbClr val="424456"/>
                </a:solidFill>
                <a:latin typeface="Trebuchet MS"/>
                <a:ea typeface="HGｺﾞｼｯｸM"/>
              </a:rPr>
              <a:t>W.W.Cooper</a:t>
            </a:r>
            <a:r>
              <a:rPr lang="en-US" altLang="ja-JP" dirty="0" smtClean="0">
                <a:solidFill>
                  <a:srgbClr val="424456"/>
                </a:solidFill>
                <a:latin typeface="Trebuchet MS"/>
                <a:ea typeface="HGｺﾞｼｯｸM"/>
              </a:rPr>
              <a:t> , </a:t>
            </a:r>
            <a:r>
              <a:rPr lang="en-US" altLang="ja-JP" dirty="0" err="1" smtClean="0">
                <a:solidFill>
                  <a:srgbClr val="424456"/>
                </a:solidFill>
                <a:latin typeface="Trebuchet MS"/>
                <a:ea typeface="HGｺﾞｼｯｸM"/>
              </a:rPr>
              <a:t>E.Rhodes</a:t>
            </a:r>
            <a:r>
              <a:rPr lang="ja-JP" altLang="en-US" dirty="0" smtClean="0">
                <a:solidFill>
                  <a:srgbClr val="424456"/>
                </a:solidFill>
                <a:latin typeface="Trebuchet MS"/>
                <a:ea typeface="HGｺﾞｼｯｸM"/>
              </a:rPr>
              <a:t>によって</a:t>
            </a:r>
            <a:r>
              <a:rPr lang="en-US" altLang="ja-JP" dirty="0" smtClean="0">
                <a:solidFill>
                  <a:srgbClr val="424456"/>
                </a:solidFill>
                <a:latin typeface="Trebuchet MS"/>
                <a:ea typeface="HGｺﾞｼｯｸM"/>
              </a:rPr>
              <a:t>1978</a:t>
            </a:r>
            <a:r>
              <a:rPr lang="ja-JP" altLang="en-US" dirty="0" smtClean="0">
                <a:solidFill>
                  <a:srgbClr val="424456"/>
                </a:solidFill>
                <a:latin typeface="Trebuchet MS"/>
                <a:ea typeface="HGｺﾞｼｯｸM"/>
              </a:rPr>
              <a:t>年に構築された多入力多出力系の活動の相対的効率性を計測する手法。</a:t>
            </a:r>
            <a:endParaRPr lang="en-US" altLang="ja-JP" dirty="0" smtClean="0">
              <a:solidFill>
                <a:srgbClr val="424456"/>
              </a:solidFill>
              <a:latin typeface="Trebuchet MS"/>
              <a:ea typeface="HGｺﾞｼｯｸM"/>
            </a:endParaRPr>
          </a:p>
          <a:p>
            <a:pPr>
              <a:spcBef>
                <a:spcPct val="0"/>
              </a:spcBef>
              <a:buClr>
                <a:schemeClr val="accent3"/>
              </a:buClr>
              <a:defRPr/>
            </a:pPr>
            <a:endParaRPr lang="en-US" altLang="ja-JP" dirty="0" smtClean="0">
              <a:solidFill>
                <a:srgbClr val="424456"/>
              </a:solidFill>
              <a:latin typeface="Trebuchet MS"/>
              <a:ea typeface="HGｺﾞｼｯｸM"/>
            </a:endParaRPr>
          </a:p>
          <a:p>
            <a:pPr>
              <a:spcBef>
                <a:spcPct val="0"/>
              </a:spcBef>
              <a:buClr>
                <a:schemeClr val="accent3"/>
              </a:buClr>
              <a:buFont typeface="Arial" pitchFamily="34" charset="0"/>
              <a:buChar char="•"/>
              <a:defRPr/>
            </a:pPr>
            <a:r>
              <a:rPr lang="en-US" altLang="ja-JP" dirty="0" smtClean="0">
                <a:solidFill>
                  <a:srgbClr val="424456"/>
                </a:solidFill>
                <a:latin typeface="Trebuchet MS"/>
                <a:ea typeface="HGｺﾞｼｯｸM"/>
              </a:rPr>
              <a:t>CCR</a:t>
            </a:r>
            <a:r>
              <a:rPr lang="ja-JP" altLang="en-US" dirty="0" smtClean="0">
                <a:solidFill>
                  <a:srgbClr val="424456"/>
                </a:solidFill>
                <a:latin typeface="Trebuchet MS"/>
                <a:ea typeface="HGｺﾞｼｯｸM"/>
              </a:rPr>
              <a:t>モデルの効率性計測と改善案の算出方法</a:t>
            </a:r>
            <a:endParaRPr lang="en-US" altLang="ja-JP" dirty="0" smtClean="0">
              <a:solidFill>
                <a:srgbClr val="424456"/>
              </a:solidFill>
              <a:latin typeface="Trebuchet MS"/>
              <a:ea typeface="HGｺﾞｼｯｸM"/>
            </a:endParaRPr>
          </a:p>
          <a:p>
            <a:pPr>
              <a:spcBef>
                <a:spcPct val="0"/>
              </a:spcBef>
              <a:buClr>
                <a:schemeClr val="accent3"/>
              </a:buClr>
              <a:defRPr/>
            </a:pPr>
            <a:r>
              <a:rPr lang="en-US" altLang="ja-JP" dirty="0" smtClean="0">
                <a:solidFill>
                  <a:schemeClr val="tx2"/>
                </a:solidFill>
                <a:latin typeface="+mj-lt"/>
                <a:ea typeface="+mj-ea"/>
                <a:cs typeface="+mj-cs"/>
              </a:rPr>
              <a:t>m</a:t>
            </a:r>
            <a:r>
              <a:rPr lang="ja-JP" altLang="en-US" dirty="0" smtClean="0">
                <a:solidFill>
                  <a:schemeClr val="tx2"/>
                </a:solidFill>
                <a:latin typeface="+mj-lt"/>
                <a:ea typeface="+mj-ea"/>
                <a:cs typeface="+mj-cs"/>
              </a:rPr>
              <a:t>種類の入力指標と、</a:t>
            </a:r>
            <a:r>
              <a:rPr lang="en-US" altLang="ja-JP" dirty="0" smtClean="0">
                <a:solidFill>
                  <a:schemeClr val="tx2"/>
                </a:solidFill>
                <a:latin typeface="+mj-lt"/>
                <a:ea typeface="+mj-ea"/>
                <a:cs typeface="+mj-cs"/>
              </a:rPr>
              <a:t>s</a:t>
            </a:r>
            <a:r>
              <a:rPr lang="ja-JP" altLang="en-US" dirty="0" smtClean="0">
                <a:solidFill>
                  <a:schemeClr val="tx2"/>
                </a:solidFill>
                <a:latin typeface="+mj-lt"/>
                <a:ea typeface="+mj-ea"/>
                <a:cs typeface="+mj-cs"/>
              </a:rPr>
              <a:t>種類の出力指標を有する</a:t>
            </a:r>
            <a:r>
              <a:rPr lang="en-US" altLang="ja-JP" dirty="0" smtClean="0">
                <a:solidFill>
                  <a:schemeClr val="tx2"/>
                </a:solidFill>
                <a:latin typeface="+mj-lt"/>
                <a:ea typeface="+mj-ea"/>
                <a:cs typeface="+mj-cs"/>
              </a:rPr>
              <a:t>n</a:t>
            </a:r>
            <a:r>
              <a:rPr lang="ja-JP" altLang="en-US" dirty="0" smtClean="0">
                <a:solidFill>
                  <a:schemeClr val="tx2"/>
                </a:solidFill>
                <a:latin typeface="+mj-lt"/>
                <a:ea typeface="+mj-ea"/>
                <a:cs typeface="+mj-cs"/>
              </a:rPr>
              <a:t>個の活動主体</a:t>
            </a:r>
            <a:r>
              <a:rPr lang="en-US" altLang="ja-JP" dirty="0" smtClean="0">
                <a:solidFill>
                  <a:schemeClr val="tx2"/>
                </a:solidFill>
                <a:latin typeface="+mj-lt"/>
                <a:ea typeface="+mj-ea"/>
                <a:cs typeface="+mj-cs"/>
              </a:rPr>
              <a:t>DMU</a:t>
            </a:r>
            <a:r>
              <a:rPr lang="ja-JP" altLang="en-US" dirty="0" smtClean="0">
                <a:solidFill>
                  <a:schemeClr val="tx2"/>
                </a:solidFill>
                <a:latin typeface="+mj-lt"/>
                <a:ea typeface="+mj-ea"/>
                <a:cs typeface="+mj-cs"/>
              </a:rPr>
              <a:t>（</a:t>
            </a:r>
            <a:r>
              <a:rPr lang="en-US" altLang="ja-JP" dirty="0" smtClean="0">
                <a:solidFill>
                  <a:schemeClr val="tx2"/>
                </a:solidFill>
                <a:latin typeface="+mj-lt"/>
                <a:ea typeface="+mj-ea"/>
                <a:cs typeface="+mj-cs"/>
              </a:rPr>
              <a:t>Decision Making Unit</a:t>
            </a:r>
            <a:r>
              <a:rPr lang="ja-JP" altLang="en-US" dirty="0" smtClean="0">
                <a:solidFill>
                  <a:schemeClr val="tx2"/>
                </a:solidFill>
                <a:latin typeface="+mj-lt"/>
                <a:ea typeface="+mj-ea"/>
                <a:cs typeface="+mj-cs"/>
              </a:rPr>
              <a:t>）による活動の集合に対して、対象とする</a:t>
            </a:r>
            <a:r>
              <a:rPr lang="en-US" altLang="ja-JP" dirty="0" err="1" smtClean="0">
                <a:solidFill>
                  <a:schemeClr val="tx2"/>
                </a:solidFill>
                <a:latin typeface="+mj-lt"/>
                <a:ea typeface="+mj-ea"/>
                <a:cs typeface="+mj-cs"/>
              </a:rPr>
              <a:t>DMUo</a:t>
            </a:r>
            <a:r>
              <a:rPr lang="ja-JP" altLang="en-US" dirty="0" smtClean="0">
                <a:solidFill>
                  <a:schemeClr val="tx2"/>
                </a:solidFill>
                <a:latin typeface="+mj-lt"/>
                <a:ea typeface="+mj-ea"/>
                <a:cs typeface="+mj-cs"/>
              </a:rPr>
              <a:t>の活動の効率性は以下の最大化問題を解くことにより求められる。</a:t>
            </a:r>
            <a:endParaRPr lang="en-US" altLang="ja-JP" dirty="0" smtClean="0">
              <a:solidFill>
                <a:schemeClr val="tx2"/>
              </a:solidFill>
              <a:latin typeface="+mj-lt"/>
              <a:ea typeface="+mj-ea"/>
              <a:cs typeface="+mj-cs"/>
            </a:endParaRPr>
          </a:p>
        </p:txBody>
      </p:sp>
      <p:sp>
        <p:nvSpPr>
          <p:cNvPr id="30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30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075" name="Object 3"/>
          <p:cNvGraphicFramePr>
            <a:graphicFrameLocks noChangeAspect="1"/>
          </p:cNvGraphicFramePr>
          <p:nvPr/>
        </p:nvGraphicFramePr>
        <p:xfrm>
          <a:off x="5436096" y="3212976"/>
          <a:ext cx="1944216" cy="658278"/>
        </p:xfrm>
        <a:graphic>
          <a:graphicData uri="http://schemas.openxmlformats.org/presentationml/2006/ole">
            <mc:AlternateContent xmlns:mc="http://schemas.openxmlformats.org/markup-compatibility/2006">
              <mc:Choice xmlns:v="urn:schemas-microsoft-com:vml" Requires="v">
                <p:oleObj spid="_x0000_s3608" name="数式" r:id="rId4" imgW="1205977" imgH="406224" progId="Equation.3">
                  <p:embed/>
                </p:oleObj>
              </mc:Choice>
              <mc:Fallback>
                <p:oleObj name="数式" r:id="rId4" imgW="1205977" imgH="406224" progId="Equation.3">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6096" y="3212976"/>
                        <a:ext cx="1944216" cy="65827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pSp>
        <p:nvGrpSpPr>
          <p:cNvPr id="67" name="グループ化 66"/>
          <p:cNvGrpSpPr/>
          <p:nvPr/>
        </p:nvGrpSpPr>
        <p:grpSpPr>
          <a:xfrm>
            <a:off x="655692" y="3273006"/>
            <a:ext cx="7804740" cy="600017"/>
            <a:chOff x="655692" y="3633047"/>
            <a:chExt cx="7804740" cy="600017"/>
          </a:xfrm>
        </p:grpSpPr>
        <p:graphicFrame>
          <p:nvGraphicFramePr>
            <p:cNvPr id="3073" name="Object 1"/>
            <p:cNvGraphicFramePr>
              <a:graphicFrameLocks noChangeAspect="1"/>
            </p:cNvGraphicFramePr>
            <p:nvPr/>
          </p:nvGraphicFramePr>
          <p:xfrm>
            <a:off x="1763688" y="3633047"/>
            <a:ext cx="2580283" cy="600017"/>
          </p:xfrm>
          <a:graphic>
            <a:graphicData uri="http://schemas.openxmlformats.org/presentationml/2006/ole">
              <mc:AlternateContent xmlns:mc="http://schemas.openxmlformats.org/markup-compatibility/2006">
                <mc:Choice xmlns:v="urn:schemas-microsoft-com:vml" Requires="v">
                  <p:oleObj spid="_x0000_s3609" name="数式" r:id="rId6" imgW="1752480" imgH="431640" progId="Equation.3">
                    <p:embed/>
                  </p:oleObj>
                </mc:Choice>
                <mc:Fallback>
                  <p:oleObj name="数式" r:id="rId6" imgW="1752480" imgH="431640" progId="Equation.3">
                    <p:embed/>
                    <p:pic>
                      <p:nvPicPr>
                        <p:cNvPr id="0" name="Picture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63688" y="3633047"/>
                          <a:ext cx="2580283" cy="60001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テキスト ボックス 7"/>
            <p:cNvSpPr txBox="1"/>
            <p:nvPr/>
          </p:nvSpPr>
          <p:spPr>
            <a:xfrm>
              <a:off x="655692" y="3733000"/>
              <a:ext cx="1107996" cy="369332"/>
            </a:xfrm>
            <a:prstGeom prst="rect">
              <a:avLst/>
            </a:prstGeom>
            <a:noFill/>
          </p:spPr>
          <p:txBody>
            <a:bodyPr wrap="none" rtlCol="0">
              <a:spAutoFit/>
            </a:bodyPr>
            <a:lstStyle/>
            <a:p>
              <a:r>
                <a:rPr lang="ja-JP" altLang="en-US" dirty="0" smtClean="0">
                  <a:solidFill>
                    <a:schemeClr val="tx2"/>
                  </a:solidFill>
                  <a:latin typeface="+mj-lt"/>
                  <a:ea typeface="+mj-ea"/>
                  <a:cs typeface="+mj-cs"/>
                </a:rPr>
                <a:t>目的関数</a:t>
              </a:r>
            </a:p>
          </p:txBody>
        </p:sp>
        <p:sp>
          <p:nvSpPr>
            <p:cNvPr id="9" name="テキスト ボックス 8"/>
            <p:cNvSpPr txBox="1"/>
            <p:nvPr/>
          </p:nvSpPr>
          <p:spPr>
            <a:xfrm>
              <a:off x="4572000" y="3733000"/>
              <a:ext cx="877163" cy="369332"/>
            </a:xfrm>
            <a:prstGeom prst="rect">
              <a:avLst/>
            </a:prstGeom>
            <a:noFill/>
          </p:spPr>
          <p:txBody>
            <a:bodyPr wrap="none" rtlCol="0">
              <a:spAutoFit/>
            </a:bodyPr>
            <a:lstStyle/>
            <a:p>
              <a:r>
                <a:rPr lang="ja-JP" altLang="en-US" dirty="0" smtClean="0">
                  <a:solidFill>
                    <a:schemeClr val="tx2"/>
                  </a:solidFill>
                  <a:latin typeface="+mj-lt"/>
                  <a:ea typeface="+mj-ea"/>
                  <a:cs typeface="+mj-cs"/>
                </a:rPr>
                <a:t>制約式</a:t>
              </a:r>
            </a:p>
          </p:txBody>
        </p:sp>
        <p:graphicFrame>
          <p:nvGraphicFramePr>
            <p:cNvPr id="3077" name="Object 5"/>
            <p:cNvGraphicFramePr>
              <a:graphicFrameLocks noChangeAspect="1"/>
            </p:cNvGraphicFramePr>
            <p:nvPr/>
          </p:nvGraphicFramePr>
          <p:xfrm>
            <a:off x="7596336" y="3789040"/>
            <a:ext cx="864096" cy="257939"/>
          </p:xfrm>
          <a:graphic>
            <a:graphicData uri="http://schemas.openxmlformats.org/presentationml/2006/ole">
              <mc:AlternateContent xmlns:mc="http://schemas.openxmlformats.org/markup-compatibility/2006">
                <mc:Choice xmlns:v="urn:schemas-microsoft-com:vml" Requires="v">
                  <p:oleObj spid="_x0000_s3610" name="数式" r:id="rId8" imgW="634725" imgH="190417" progId="Equation.3">
                    <p:embed/>
                  </p:oleObj>
                </mc:Choice>
                <mc:Fallback>
                  <p:oleObj name="数式" r:id="rId8" imgW="634725" imgH="190417" progId="Equation.3">
                    <p:embed/>
                    <p:pic>
                      <p:nvPicPr>
                        <p:cNvPr id="0"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596336" y="3789040"/>
                          <a:ext cx="864096" cy="25793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3117" name="Rectangle 4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3119" name="Rectangle 4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3121" name="Rectangle 4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3123" name="Rectangle 5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3125" name="Rectangle 5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124" name="Object 52"/>
          <p:cNvGraphicFramePr>
            <a:graphicFrameLocks noChangeAspect="1"/>
          </p:cNvGraphicFramePr>
          <p:nvPr/>
        </p:nvGraphicFramePr>
        <p:xfrm>
          <a:off x="395536" y="4293096"/>
          <a:ext cx="273630" cy="288032"/>
        </p:xfrm>
        <a:graphic>
          <a:graphicData uri="http://schemas.openxmlformats.org/presentationml/2006/ole">
            <mc:AlternateContent xmlns:mc="http://schemas.openxmlformats.org/markup-compatibility/2006">
              <mc:Choice xmlns:v="urn:schemas-microsoft-com:vml" Requires="v">
                <p:oleObj spid="_x0000_s3611" name="数式" r:id="rId10" imgW="177646" imgH="190335" progId="Equation.3">
                  <p:embed/>
                </p:oleObj>
              </mc:Choice>
              <mc:Fallback>
                <p:oleObj name="数式" r:id="rId10" imgW="177646" imgH="190335" progId="Equation.3">
                  <p:embed/>
                  <p:pic>
                    <p:nvPicPr>
                      <p:cNvPr id="0" name="Picture 5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95536" y="4293096"/>
                        <a:ext cx="273630" cy="2880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27" name="Rectangle 5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126" name="Object 54"/>
          <p:cNvGraphicFramePr>
            <a:graphicFrameLocks noChangeAspect="1"/>
          </p:cNvGraphicFramePr>
          <p:nvPr/>
        </p:nvGraphicFramePr>
        <p:xfrm>
          <a:off x="395536" y="4581128"/>
          <a:ext cx="273630" cy="360040"/>
        </p:xfrm>
        <a:graphic>
          <a:graphicData uri="http://schemas.openxmlformats.org/presentationml/2006/ole">
            <mc:AlternateContent xmlns:mc="http://schemas.openxmlformats.org/markup-compatibility/2006">
              <mc:Choice xmlns:v="urn:schemas-microsoft-com:vml" Requires="v">
                <p:oleObj spid="_x0000_s3612" name="数式" r:id="rId12" imgW="177646" imgH="241091" progId="Equation.3">
                  <p:embed/>
                </p:oleObj>
              </mc:Choice>
              <mc:Fallback>
                <p:oleObj name="数式" r:id="rId12" imgW="177646" imgH="241091" progId="Equation.3">
                  <p:embed/>
                  <p:pic>
                    <p:nvPicPr>
                      <p:cNvPr id="0" name="Picture 5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5536" y="4581128"/>
                        <a:ext cx="273630" cy="3600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29" name="Rectangle 5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128" name="Object 56"/>
          <p:cNvGraphicFramePr>
            <a:graphicFrameLocks noChangeAspect="1"/>
          </p:cNvGraphicFramePr>
          <p:nvPr/>
        </p:nvGraphicFramePr>
        <p:xfrm>
          <a:off x="395536" y="4909230"/>
          <a:ext cx="288032" cy="288032"/>
        </p:xfrm>
        <a:graphic>
          <a:graphicData uri="http://schemas.openxmlformats.org/presentationml/2006/ole">
            <mc:AlternateContent xmlns:mc="http://schemas.openxmlformats.org/markup-compatibility/2006">
              <mc:Choice xmlns:v="urn:schemas-microsoft-com:vml" Requires="v">
                <p:oleObj spid="_x0000_s3613" name="数式" r:id="rId14" imgW="190417" imgH="190417" progId="Equation.3">
                  <p:embed/>
                </p:oleObj>
              </mc:Choice>
              <mc:Fallback>
                <p:oleObj name="数式" r:id="rId14" imgW="190417" imgH="190417" progId="Equation.3">
                  <p:embed/>
                  <p:pic>
                    <p:nvPicPr>
                      <p:cNvPr id="0" name="Picture 5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95536" y="4909230"/>
                        <a:ext cx="288032" cy="2880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31" name="Rectangle 5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116" name="Object 44"/>
          <p:cNvGraphicFramePr>
            <a:graphicFrameLocks noChangeAspect="1"/>
          </p:cNvGraphicFramePr>
          <p:nvPr/>
        </p:nvGraphicFramePr>
        <p:xfrm>
          <a:off x="3491879" y="3861048"/>
          <a:ext cx="298557" cy="368806"/>
        </p:xfrm>
        <a:graphic>
          <a:graphicData uri="http://schemas.openxmlformats.org/presentationml/2006/ole">
            <mc:AlternateContent xmlns:mc="http://schemas.openxmlformats.org/markup-compatibility/2006">
              <mc:Choice xmlns:v="urn:schemas-microsoft-com:vml" Requires="v">
                <p:oleObj spid="_x0000_s3614" name="数式" r:id="rId16" imgW="164957" imgH="203024" progId="Equation.3">
                  <p:embed/>
                </p:oleObj>
              </mc:Choice>
              <mc:Fallback>
                <p:oleObj name="数式" r:id="rId16" imgW="164957" imgH="203024" progId="Equation.3">
                  <p:embed/>
                  <p:pic>
                    <p:nvPicPr>
                      <p:cNvPr id="0" name="Picture 4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491879" y="3861048"/>
                        <a:ext cx="298557" cy="3688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18" name="Object 46"/>
          <p:cNvGraphicFramePr>
            <a:graphicFrameLocks noChangeAspect="1"/>
          </p:cNvGraphicFramePr>
          <p:nvPr/>
        </p:nvGraphicFramePr>
        <p:xfrm>
          <a:off x="3851920" y="3861048"/>
          <a:ext cx="333682" cy="368806"/>
        </p:xfrm>
        <a:graphic>
          <a:graphicData uri="http://schemas.openxmlformats.org/presentationml/2006/ole">
            <mc:AlternateContent xmlns:mc="http://schemas.openxmlformats.org/markup-compatibility/2006">
              <mc:Choice xmlns:v="urn:schemas-microsoft-com:vml" Requires="v">
                <p:oleObj spid="_x0000_s3615" name="数式" r:id="rId18" imgW="177569" imgH="202936" progId="Equation.3">
                  <p:embed/>
                </p:oleObj>
              </mc:Choice>
              <mc:Fallback>
                <p:oleObj name="数式" r:id="rId18" imgW="177569" imgH="202936" progId="Equation.3">
                  <p:embed/>
                  <p:pic>
                    <p:nvPicPr>
                      <p:cNvPr id="0" name="Picture 46"/>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851920" y="3861048"/>
                        <a:ext cx="333682" cy="3688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20" name="Object 48"/>
          <p:cNvGraphicFramePr>
            <a:graphicFrameLocks noChangeAspect="1"/>
          </p:cNvGraphicFramePr>
          <p:nvPr/>
        </p:nvGraphicFramePr>
        <p:xfrm>
          <a:off x="4200350" y="3891367"/>
          <a:ext cx="298557" cy="351244"/>
        </p:xfrm>
        <a:graphic>
          <a:graphicData uri="http://schemas.openxmlformats.org/presentationml/2006/ole">
            <mc:AlternateContent xmlns:mc="http://schemas.openxmlformats.org/markup-compatibility/2006">
              <mc:Choice xmlns:v="urn:schemas-microsoft-com:vml" Requires="v">
                <p:oleObj spid="_x0000_s3616" name="数式" r:id="rId20" imgW="164957" imgH="190335" progId="Equation.3">
                  <p:embed/>
                </p:oleObj>
              </mc:Choice>
              <mc:Fallback>
                <p:oleObj name="数式" r:id="rId20" imgW="164957" imgH="190335" progId="Equation.3">
                  <p:embed/>
                  <p:pic>
                    <p:nvPicPr>
                      <p:cNvPr id="0" name="Picture 48"/>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200350" y="3891367"/>
                        <a:ext cx="298557" cy="3512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22" name="Object 50"/>
          <p:cNvGraphicFramePr>
            <a:graphicFrameLocks noChangeAspect="1"/>
          </p:cNvGraphicFramePr>
          <p:nvPr/>
        </p:nvGraphicFramePr>
        <p:xfrm>
          <a:off x="4602080" y="3891367"/>
          <a:ext cx="333682" cy="351244"/>
        </p:xfrm>
        <a:graphic>
          <a:graphicData uri="http://schemas.openxmlformats.org/presentationml/2006/ole">
            <mc:AlternateContent xmlns:mc="http://schemas.openxmlformats.org/markup-compatibility/2006">
              <mc:Choice xmlns:v="urn:schemas-microsoft-com:vml" Requires="v">
                <p:oleObj spid="_x0000_s3617" name="数式" r:id="rId22" imgW="177646" imgH="190335" progId="Equation.3">
                  <p:embed/>
                </p:oleObj>
              </mc:Choice>
              <mc:Fallback>
                <p:oleObj name="数式" r:id="rId22" imgW="177646" imgH="190335" progId="Equation.3">
                  <p:embed/>
                  <p:pic>
                    <p:nvPicPr>
                      <p:cNvPr id="0" name="Picture 50"/>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4602080" y="3891367"/>
                        <a:ext cx="333682" cy="3512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3" name="テキスト ボックス 62"/>
          <p:cNvSpPr txBox="1"/>
          <p:nvPr/>
        </p:nvSpPr>
        <p:spPr>
          <a:xfrm>
            <a:off x="3211648" y="3861048"/>
            <a:ext cx="2409634" cy="369332"/>
          </a:xfrm>
          <a:prstGeom prst="rect">
            <a:avLst/>
          </a:prstGeom>
          <a:noFill/>
        </p:spPr>
        <p:txBody>
          <a:bodyPr wrap="none" rtlCol="0">
            <a:spAutoFit/>
          </a:bodyPr>
          <a:lstStyle/>
          <a:p>
            <a:r>
              <a:rPr lang="ja-JP" altLang="en-US" dirty="0" smtClean="0">
                <a:latin typeface="+mj-lt"/>
                <a:ea typeface="+mj-ea"/>
                <a:cs typeface="+mj-cs"/>
              </a:rPr>
              <a:t>（　</a:t>
            </a:r>
            <a:r>
              <a:rPr lang="en-US" altLang="ja-JP" dirty="0" smtClean="0">
                <a:latin typeface="+mj-lt"/>
                <a:ea typeface="+mj-ea"/>
                <a:cs typeface="+mj-cs"/>
              </a:rPr>
              <a:t>,</a:t>
            </a:r>
            <a:r>
              <a:rPr lang="ja-JP" altLang="en-US" dirty="0" smtClean="0"/>
              <a:t> 　</a:t>
            </a:r>
            <a:r>
              <a:rPr lang="en-US" altLang="ja-JP" dirty="0" smtClean="0"/>
              <a:t>,</a:t>
            </a:r>
            <a:r>
              <a:rPr lang="ja-JP" altLang="en-US" dirty="0" smtClean="0"/>
              <a:t> 　</a:t>
            </a:r>
            <a:r>
              <a:rPr lang="en-US" altLang="ja-JP" dirty="0" smtClean="0"/>
              <a:t>,</a:t>
            </a:r>
            <a:r>
              <a:rPr lang="ja-JP" altLang="en-US" dirty="0" smtClean="0"/>
              <a:t> 　　　）</a:t>
            </a:r>
            <a:endParaRPr lang="ja-JP" altLang="en-US" dirty="0" smtClean="0">
              <a:latin typeface="+mj-lt"/>
              <a:ea typeface="+mj-ea"/>
              <a:cs typeface="+mj-cs"/>
            </a:endParaRPr>
          </a:p>
        </p:txBody>
      </p:sp>
      <p:graphicFrame>
        <p:nvGraphicFramePr>
          <p:cNvPr id="3130" name="Object 58"/>
          <p:cNvGraphicFramePr>
            <a:graphicFrameLocks noChangeAspect="1"/>
          </p:cNvGraphicFramePr>
          <p:nvPr/>
        </p:nvGraphicFramePr>
        <p:xfrm>
          <a:off x="4890112" y="3891367"/>
          <a:ext cx="473976" cy="329722"/>
        </p:xfrm>
        <a:graphic>
          <a:graphicData uri="http://schemas.openxmlformats.org/presentationml/2006/ole">
            <mc:AlternateContent xmlns:mc="http://schemas.openxmlformats.org/markup-compatibility/2006">
              <mc:Choice xmlns:v="urn:schemas-microsoft-com:vml" Requires="v">
                <p:oleObj spid="_x0000_s3618" name="数式" r:id="rId24" imgW="215713" imgH="152268" progId="Equation.3">
                  <p:embed/>
                </p:oleObj>
              </mc:Choice>
              <mc:Fallback>
                <p:oleObj name="数式" r:id="rId24" imgW="215713" imgH="152268" progId="Equation.3">
                  <p:embed/>
                  <p:pic>
                    <p:nvPicPr>
                      <p:cNvPr id="0" name="Picture 58"/>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4890112" y="3891367"/>
                        <a:ext cx="473976" cy="3297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8" name="テキスト ボックス 67"/>
          <p:cNvSpPr txBox="1"/>
          <p:nvPr/>
        </p:nvSpPr>
        <p:spPr>
          <a:xfrm>
            <a:off x="521550" y="4221088"/>
            <a:ext cx="5843266" cy="369332"/>
          </a:xfrm>
          <a:prstGeom prst="rect">
            <a:avLst/>
          </a:prstGeom>
          <a:noFill/>
        </p:spPr>
        <p:txBody>
          <a:bodyPr wrap="none" rtlCol="0">
            <a:spAutoFit/>
          </a:bodyPr>
          <a:lstStyle/>
          <a:p>
            <a:r>
              <a:rPr lang="ja-JP" altLang="en-US" dirty="0" smtClean="0">
                <a:solidFill>
                  <a:schemeClr val="tx2"/>
                </a:solidFill>
                <a:latin typeface="+mj-lt"/>
                <a:ea typeface="+mj-ea"/>
                <a:cs typeface="+mj-cs"/>
              </a:rPr>
              <a:t>：対象とする活動主体</a:t>
            </a:r>
            <a:r>
              <a:rPr lang="en-US" altLang="ja-JP" dirty="0" err="1" smtClean="0">
                <a:solidFill>
                  <a:schemeClr val="tx2"/>
                </a:solidFill>
                <a:latin typeface="+mj-lt"/>
                <a:ea typeface="+mj-ea"/>
                <a:cs typeface="+mj-cs"/>
              </a:rPr>
              <a:t>DMUo</a:t>
            </a:r>
            <a:r>
              <a:rPr lang="ja-JP" altLang="en-US" dirty="0" smtClean="0">
                <a:solidFill>
                  <a:schemeClr val="tx2"/>
                </a:solidFill>
                <a:latin typeface="+mj-lt"/>
                <a:ea typeface="+mj-ea"/>
                <a:cs typeface="+mj-cs"/>
              </a:rPr>
              <a:t>の入力指標</a:t>
            </a:r>
            <a:r>
              <a:rPr lang="en-US" altLang="ja-JP" dirty="0" err="1" smtClean="0">
                <a:solidFill>
                  <a:schemeClr val="tx2"/>
                </a:solidFill>
                <a:latin typeface="+mj-lt"/>
                <a:ea typeface="+mj-ea"/>
                <a:cs typeface="+mj-cs"/>
              </a:rPr>
              <a:t>i</a:t>
            </a:r>
            <a:r>
              <a:rPr lang="ja-JP" altLang="ja-JP" dirty="0" smtClean="0"/>
              <a:t> （</a:t>
            </a:r>
            <a:r>
              <a:rPr lang="ja-JP" altLang="en-US" dirty="0" smtClean="0"/>
              <a:t>　　</a:t>
            </a:r>
            <a:r>
              <a:rPr lang="en-US" altLang="ja-JP" dirty="0" smtClean="0"/>
              <a:t> </a:t>
            </a:r>
            <a:r>
              <a:rPr lang="ja-JP" altLang="en-US" dirty="0" smtClean="0"/>
              <a:t>　</a:t>
            </a:r>
            <a:r>
              <a:rPr lang="ja-JP" altLang="ja-JP" dirty="0" smtClean="0"/>
              <a:t>） </a:t>
            </a:r>
            <a:r>
              <a:rPr lang="ja-JP" altLang="en-US" dirty="0" smtClean="0">
                <a:solidFill>
                  <a:schemeClr val="tx2"/>
                </a:solidFill>
                <a:latin typeface="+mj-lt"/>
                <a:ea typeface="+mj-ea"/>
                <a:cs typeface="+mj-cs"/>
              </a:rPr>
              <a:t>　</a:t>
            </a:r>
          </a:p>
        </p:txBody>
      </p:sp>
      <p:sp>
        <p:nvSpPr>
          <p:cNvPr id="69" name="テキスト ボックス 68"/>
          <p:cNvSpPr txBox="1"/>
          <p:nvPr/>
        </p:nvSpPr>
        <p:spPr>
          <a:xfrm>
            <a:off x="521550" y="4541058"/>
            <a:ext cx="3565400" cy="369332"/>
          </a:xfrm>
          <a:prstGeom prst="rect">
            <a:avLst/>
          </a:prstGeom>
          <a:noFill/>
        </p:spPr>
        <p:txBody>
          <a:bodyPr wrap="none" rtlCol="0">
            <a:spAutoFit/>
          </a:bodyPr>
          <a:lstStyle/>
          <a:p>
            <a:r>
              <a:rPr lang="ja-JP" altLang="en-US" dirty="0" smtClean="0">
                <a:solidFill>
                  <a:schemeClr val="tx2"/>
                </a:solidFill>
                <a:latin typeface="+mj-lt"/>
                <a:ea typeface="+mj-ea"/>
                <a:cs typeface="+mj-cs"/>
              </a:rPr>
              <a:t>： </a:t>
            </a:r>
            <a:r>
              <a:rPr lang="en-US" altLang="ja-JP" dirty="0" err="1" smtClean="0">
                <a:solidFill>
                  <a:schemeClr val="tx2"/>
                </a:solidFill>
                <a:latin typeface="+mj-lt"/>
                <a:ea typeface="+mj-ea"/>
                <a:cs typeface="+mj-cs"/>
              </a:rPr>
              <a:t>DMUj</a:t>
            </a:r>
            <a:r>
              <a:rPr lang="ja-JP" altLang="en-US" dirty="0" smtClean="0">
                <a:solidFill>
                  <a:schemeClr val="tx2"/>
                </a:solidFill>
                <a:latin typeface="+mj-lt"/>
                <a:ea typeface="+mj-ea"/>
                <a:cs typeface="+mj-cs"/>
              </a:rPr>
              <a:t>の入力指標</a:t>
            </a:r>
            <a:r>
              <a:rPr lang="en-US" altLang="ja-JP" dirty="0" err="1" smtClean="0">
                <a:solidFill>
                  <a:schemeClr val="tx2"/>
                </a:solidFill>
                <a:latin typeface="+mj-lt"/>
                <a:ea typeface="+mj-ea"/>
                <a:cs typeface="+mj-cs"/>
              </a:rPr>
              <a:t>i</a:t>
            </a:r>
            <a:r>
              <a:rPr lang="ja-JP" altLang="ja-JP" dirty="0" smtClean="0"/>
              <a:t> （</a:t>
            </a:r>
            <a:r>
              <a:rPr lang="ja-JP" altLang="en-US" dirty="0" smtClean="0"/>
              <a:t> 　　</a:t>
            </a:r>
            <a:r>
              <a:rPr lang="en-US" altLang="ja-JP" dirty="0" smtClean="0"/>
              <a:t> </a:t>
            </a:r>
            <a:r>
              <a:rPr lang="ja-JP" altLang="en-US" dirty="0" smtClean="0"/>
              <a:t>　</a:t>
            </a:r>
            <a:r>
              <a:rPr lang="ja-JP" altLang="ja-JP" dirty="0" smtClean="0"/>
              <a:t>）</a:t>
            </a:r>
            <a:endParaRPr lang="ja-JP" altLang="en-US" dirty="0" smtClean="0">
              <a:solidFill>
                <a:schemeClr val="tx2"/>
              </a:solidFill>
              <a:latin typeface="+mj-lt"/>
              <a:ea typeface="+mj-ea"/>
              <a:cs typeface="+mj-cs"/>
            </a:endParaRPr>
          </a:p>
        </p:txBody>
      </p:sp>
      <p:sp>
        <p:nvSpPr>
          <p:cNvPr id="3133" name="Rectangle 6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132" name="Object 60"/>
          <p:cNvGraphicFramePr>
            <a:graphicFrameLocks noChangeAspect="1"/>
          </p:cNvGraphicFramePr>
          <p:nvPr/>
        </p:nvGraphicFramePr>
        <p:xfrm>
          <a:off x="4932040" y="4293096"/>
          <a:ext cx="864096" cy="248977"/>
        </p:xfrm>
        <a:graphic>
          <a:graphicData uri="http://schemas.openxmlformats.org/presentationml/2006/ole">
            <mc:AlternateContent xmlns:mc="http://schemas.openxmlformats.org/markup-compatibility/2006">
              <mc:Choice xmlns:v="urn:schemas-microsoft-com:vml" Requires="v">
                <p:oleObj spid="_x0000_s3619" name="数式" r:id="rId26" imgW="558558" imgH="165028" progId="Equation.3">
                  <p:embed/>
                </p:oleObj>
              </mc:Choice>
              <mc:Fallback>
                <p:oleObj name="数式" r:id="rId26" imgW="558558" imgH="165028" progId="Equation.3">
                  <p:embed/>
                  <p:pic>
                    <p:nvPicPr>
                      <p:cNvPr id="0" name="Picture 60"/>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4932040" y="4293096"/>
                        <a:ext cx="864096" cy="24897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34" name="Object 62"/>
          <p:cNvGraphicFramePr>
            <a:graphicFrameLocks noChangeAspect="1"/>
          </p:cNvGraphicFramePr>
          <p:nvPr/>
        </p:nvGraphicFramePr>
        <p:xfrm>
          <a:off x="2986732" y="4613066"/>
          <a:ext cx="865188" cy="249238"/>
        </p:xfrm>
        <a:graphic>
          <a:graphicData uri="http://schemas.openxmlformats.org/presentationml/2006/ole">
            <mc:AlternateContent xmlns:mc="http://schemas.openxmlformats.org/markup-compatibility/2006">
              <mc:Choice xmlns:v="urn:schemas-microsoft-com:vml" Requires="v">
                <p:oleObj spid="_x0000_s3620" name="数式" r:id="rId28" imgW="558558" imgH="165028" progId="Equation.3">
                  <p:embed/>
                </p:oleObj>
              </mc:Choice>
              <mc:Fallback>
                <p:oleObj name="数式" r:id="rId28" imgW="558558" imgH="165028" progId="Equation.3">
                  <p:embed/>
                  <p:pic>
                    <p:nvPicPr>
                      <p:cNvPr id="0" name="Picture 62"/>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986732" y="4613066"/>
                        <a:ext cx="865188" cy="249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3" name="テキスト ボックス 72"/>
          <p:cNvSpPr txBox="1"/>
          <p:nvPr/>
        </p:nvSpPr>
        <p:spPr>
          <a:xfrm>
            <a:off x="521550" y="4869160"/>
            <a:ext cx="5705408" cy="369332"/>
          </a:xfrm>
          <a:prstGeom prst="rect">
            <a:avLst/>
          </a:prstGeom>
          <a:noFill/>
        </p:spPr>
        <p:txBody>
          <a:bodyPr wrap="none" rtlCol="0">
            <a:spAutoFit/>
          </a:bodyPr>
          <a:lstStyle/>
          <a:p>
            <a:r>
              <a:rPr lang="ja-JP" altLang="en-US" dirty="0" smtClean="0">
                <a:solidFill>
                  <a:schemeClr val="tx2"/>
                </a:solidFill>
                <a:latin typeface="+mj-lt"/>
                <a:ea typeface="+mj-ea"/>
                <a:cs typeface="+mj-cs"/>
              </a:rPr>
              <a:t>：対象とする活動主体</a:t>
            </a:r>
            <a:r>
              <a:rPr lang="en-US" altLang="ja-JP" dirty="0" err="1" smtClean="0">
                <a:solidFill>
                  <a:schemeClr val="tx2"/>
                </a:solidFill>
                <a:latin typeface="+mj-lt"/>
                <a:ea typeface="+mj-ea"/>
                <a:cs typeface="+mj-cs"/>
              </a:rPr>
              <a:t>DMUo</a:t>
            </a:r>
            <a:r>
              <a:rPr lang="ja-JP" altLang="en-US" dirty="0" smtClean="0">
                <a:solidFill>
                  <a:schemeClr val="tx2"/>
                </a:solidFill>
                <a:latin typeface="+mj-lt"/>
                <a:ea typeface="+mj-ea"/>
                <a:cs typeface="+mj-cs"/>
              </a:rPr>
              <a:t>の出力指標</a:t>
            </a:r>
            <a:r>
              <a:rPr lang="en-US" altLang="ja-JP" dirty="0" smtClean="0">
                <a:solidFill>
                  <a:schemeClr val="tx2"/>
                </a:solidFill>
                <a:latin typeface="+mj-lt"/>
                <a:ea typeface="+mj-ea"/>
                <a:cs typeface="+mj-cs"/>
              </a:rPr>
              <a:t>r </a:t>
            </a:r>
            <a:r>
              <a:rPr lang="ja-JP" altLang="ja-JP" dirty="0" smtClean="0"/>
              <a:t>（</a:t>
            </a:r>
            <a:r>
              <a:rPr lang="ja-JP" altLang="en-US" dirty="0" smtClean="0"/>
              <a:t>  　　</a:t>
            </a:r>
            <a:r>
              <a:rPr lang="en-US" altLang="ja-JP" dirty="0" smtClean="0"/>
              <a:t> </a:t>
            </a:r>
            <a:r>
              <a:rPr lang="ja-JP" altLang="en-US" dirty="0" smtClean="0"/>
              <a:t>　</a:t>
            </a:r>
            <a:r>
              <a:rPr lang="ja-JP" altLang="ja-JP" dirty="0" smtClean="0"/>
              <a:t>）</a:t>
            </a:r>
            <a:endParaRPr lang="ja-JP" altLang="en-US" dirty="0" smtClean="0">
              <a:solidFill>
                <a:schemeClr val="tx2"/>
              </a:solidFill>
              <a:latin typeface="+mj-lt"/>
              <a:ea typeface="+mj-ea"/>
              <a:cs typeface="+mj-cs"/>
            </a:endParaRPr>
          </a:p>
        </p:txBody>
      </p:sp>
      <p:sp>
        <p:nvSpPr>
          <p:cNvPr id="3136" name="Rectangle 6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135" name="Object 63"/>
          <p:cNvGraphicFramePr>
            <a:graphicFrameLocks noChangeAspect="1"/>
          </p:cNvGraphicFramePr>
          <p:nvPr/>
        </p:nvGraphicFramePr>
        <p:xfrm>
          <a:off x="4932040" y="4941168"/>
          <a:ext cx="965754" cy="288032"/>
        </p:xfrm>
        <a:graphic>
          <a:graphicData uri="http://schemas.openxmlformats.org/presentationml/2006/ole">
            <mc:AlternateContent xmlns:mc="http://schemas.openxmlformats.org/markup-compatibility/2006">
              <mc:Choice xmlns:v="urn:schemas-microsoft-com:vml" Requires="v">
                <p:oleObj spid="_x0000_s3621" name="数式" r:id="rId29" imgW="545626" imgH="164957" progId="Equation.3">
                  <p:embed/>
                </p:oleObj>
              </mc:Choice>
              <mc:Fallback>
                <p:oleObj name="数式" r:id="rId29" imgW="545626" imgH="164957" progId="Equation.3">
                  <p:embed/>
                  <p:pic>
                    <p:nvPicPr>
                      <p:cNvPr id="0" name="Picture 63"/>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4932040" y="4941168"/>
                        <a:ext cx="965754" cy="2880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6" name="テキスト ボックス 75"/>
          <p:cNvSpPr txBox="1"/>
          <p:nvPr/>
        </p:nvSpPr>
        <p:spPr>
          <a:xfrm>
            <a:off x="521550" y="5157192"/>
            <a:ext cx="3520516" cy="369332"/>
          </a:xfrm>
          <a:prstGeom prst="rect">
            <a:avLst/>
          </a:prstGeom>
          <a:noFill/>
        </p:spPr>
        <p:txBody>
          <a:bodyPr wrap="none" rtlCol="0">
            <a:spAutoFit/>
          </a:bodyPr>
          <a:lstStyle/>
          <a:p>
            <a:r>
              <a:rPr lang="ja-JP" altLang="en-US" dirty="0" smtClean="0">
                <a:solidFill>
                  <a:schemeClr val="tx2"/>
                </a:solidFill>
                <a:latin typeface="+mj-lt"/>
                <a:ea typeface="+mj-ea"/>
                <a:cs typeface="+mj-cs"/>
              </a:rPr>
              <a:t>：</a:t>
            </a:r>
            <a:r>
              <a:rPr lang="en-US" altLang="ja-JP" dirty="0" err="1" smtClean="0">
                <a:solidFill>
                  <a:schemeClr val="tx2"/>
                </a:solidFill>
                <a:latin typeface="+mj-lt"/>
                <a:ea typeface="+mj-ea"/>
                <a:cs typeface="+mj-cs"/>
              </a:rPr>
              <a:t>DMUj</a:t>
            </a:r>
            <a:r>
              <a:rPr lang="ja-JP" altLang="en-US" dirty="0" smtClean="0">
                <a:solidFill>
                  <a:schemeClr val="tx2"/>
                </a:solidFill>
                <a:latin typeface="+mj-lt"/>
                <a:ea typeface="+mj-ea"/>
                <a:cs typeface="+mj-cs"/>
              </a:rPr>
              <a:t>の出力指標</a:t>
            </a:r>
            <a:r>
              <a:rPr lang="en-US" altLang="ja-JP" dirty="0" smtClean="0">
                <a:solidFill>
                  <a:schemeClr val="tx2"/>
                </a:solidFill>
                <a:latin typeface="+mj-lt"/>
                <a:ea typeface="+mj-ea"/>
                <a:cs typeface="+mj-cs"/>
              </a:rPr>
              <a:t>r</a:t>
            </a:r>
            <a:r>
              <a:rPr lang="ja-JP" altLang="ja-JP" dirty="0" smtClean="0"/>
              <a:t>（</a:t>
            </a:r>
            <a:r>
              <a:rPr lang="ja-JP" altLang="en-US" dirty="0" smtClean="0"/>
              <a:t>  　　</a:t>
            </a:r>
            <a:r>
              <a:rPr lang="en-US" altLang="ja-JP" dirty="0" smtClean="0"/>
              <a:t> </a:t>
            </a:r>
            <a:r>
              <a:rPr lang="ja-JP" altLang="en-US" dirty="0" smtClean="0"/>
              <a:t>　</a:t>
            </a:r>
            <a:r>
              <a:rPr lang="ja-JP" altLang="ja-JP" dirty="0" smtClean="0"/>
              <a:t>）</a:t>
            </a:r>
            <a:endParaRPr lang="ja-JP" altLang="en-US" dirty="0" smtClean="0">
              <a:solidFill>
                <a:schemeClr val="tx2"/>
              </a:solidFill>
              <a:latin typeface="+mj-lt"/>
              <a:ea typeface="+mj-ea"/>
              <a:cs typeface="+mj-cs"/>
            </a:endParaRPr>
          </a:p>
        </p:txBody>
      </p:sp>
      <p:sp>
        <p:nvSpPr>
          <p:cNvPr id="3138"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137" name="Object 65"/>
          <p:cNvGraphicFramePr>
            <a:graphicFrameLocks noChangeAspect="1"/>
          </p:cNvGraphicFramePr>
          <p:nvPr/>
        </p:nvGraphicFramePr>
        <p:xfrm>
          <a:off x="395536" y="5229200"/>
          <a:ext cx="288032" cy="318351"/>
        </p:xfrm>
        <a:graphic>
          <a:graphicData uri="http://schemas.openxmlformats.org/presentationml/2006/ole">
            <mc:AlternateContent xmlns:mc="http://schemas.openxmlformats.org/markup-compatibility/2006">
              <mc:Choice xmlns:v="urn:schemas-microsoft-com:vml" Requires="v">
                <p:oleObj spid="_x0000_s3622" name="数式" r:id="rId31" imgW="177569" imgH="202936" progId="Equation.3">
                  <p:embed/>
                </p:oleObj>
              </mc:Choice>
              <mc:Fallback>
                <p:oleObj name="数式" r:id="rId31" imgW="177569" imgH="202936" progId="Equation.3">
                  <p:embed/>
                  <p:pic>
                    <p:nvPicPr>
                      <p:cNvPr id="0" name="Picture 65"/>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395536" y="5229200"/>
                        <a:ext cx="288032" cy="3183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41" name="Object 69"/>
          <p:cNvGraphicFramePr>
            <a:graphicFrameLocks noChangeAspect="1"/>
          </p:cNvGraphicFramePr>
          <p:nvPr/>
        </p:nvGraphicFramePr>
        <p:xfrm>
          <a:off x="2814712" y="5228307"/>
          <a:ext cx="965200" cy="288925"/>
        </p:xfrm>
        <a:graphic>
          <a:graphicData uri="http://schemas.openxmlformats.org/presentationml/2006/ole">
            <mc:AlternateContent xmlns:mc="http://schemas.openxmlformats.org/markup-compatibility/2006">
              <mc:Choice xmlns:v="urn:schemas-microsoft-com:vml" Requires="v">
                <p:oleObj spid="_x0000_s3623" name="数式" r:id="rId33" imgW="545626" imgH="164957" progId="Equation.3">
                  <p:embed/>
                </p:oleObj>
              </mc:Choice>
              <mc:Fallback>
                <p:oleObj name="数式" r:id="rId33" imgW="545626" imgH="164957" progId="Equation.3">
                  <p:embed/>
                  <p:pic>
                    <p:nvPicPr>
                      <p:cNvPr id="0" name="Picture 69"/>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2814712" y="5228307"/>
                        <a:ext cx="965200" cy="28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43" name="Rectangle 7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142" name="Object 70"/>
          <p:cNvGraphicFramePr>
            <a:graphicFrameLocks noChangeAspect="1"/>
          </p:cNvGraphicFramePr>
          <p:nvPr/>
        </p:nvGraphicFramePr>
        <p:xfrm>
          <a:off x="395536" y="5589240"/>
          <a:ext cx="244827" cy="288032"/>
        </p:xfrm>
        <a:graphic>
          <a:graphicData uri="http://schemas.openxmlformats.org/presentationml/2006/ole">
            <mc:AlternateContent xmlns:mc="http://schemas.openxmlformats.org/markup-compatibility/2006">
              <mc:Choice xmlns:v="urn:schemas-microsoft-com:vml" Requires="v">
                <p:oleObj spid="_x0000_s3624" name="数式" r:id="rId34" imgW="164957" imgH="190335" progId="Equation.3">
                  <p:embed/>
                </p:oleObj>
              </mc:Choice>
              <mc:Fallback>
                <p:oleObj name="数式" r:id="rId34" imgW="164957" imgH="190335" progId="Equation.3">
                  <p:embed/>
                  <p:pic>
                    <p:nvPicPr>
                      <p:cNvPr id="0" name="Picture 70"/>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395536" y="5589240"/>
                        <a:ext cx="244827" cy="2880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4" name="テキスト ボックス 83"/>
          <p:cNvSpPr txBox="1"/>
          <p:nvPr/>
        </p:nvSpPr>
        <p:spPr>
          <a:xfrm>
            <a:off x="521550" y="5517232"/>
            <a:ext cx="7455887" cy="646331"/>
          </a:xfrm>
          <a:prstGeom prst="rect">
            <a:avLst/>
          </a:prstGeom>
          <a:noFill/>
        </p:spPr>
        <p:txBody>
          <a:bodyPr wrap="none" rtlCol="0">
            <a:spAutoFit/>
          </a:bodyPr>
          <a:lstStyle/>
          <a:p>
            <a:r>
              <a:rPr lang="ja-JP" altLang="en-US" dirty="0" smtClean="0">
                <a:solidFill>
                  <a:schemeClr val="tx2"/>
                </a:solidFill>
                <a:latin typeface="+mj-lt"/>
                <a:ea typeface="+mj-ea"/>
                <a:cs typeface="+mj-cs"/>
              </a:rPr>
              <a:t>：</a:t>
            </a:r>
            <a:r>
              <a:rPr lang="ja-JP" altLang="en-US" dirty="0" smtClean="0">
                <a:solidFill>
                  <a:srgbClr val="424456"/>
                </a:solidFill>
                <a:latin typeface="Trebuchet MS"/>
                <a:ea typeface="HGｺﾞｼｯｸM"/>
              </a:rPr>
              <a:t>対象とする活動主体</a:t>
            </a:r>
            <a:r>
              <a:rPr lang="en-US" altLang="ja-JP" dirty="0" err="1" smtClean="0">
                <a:solidFill>
                  <a:srgbClr val="424456"/>
                </a:solidFill>
                <a:latin typeface="Trebuchet MS"/>
                <a:ea typeface="HGｺﾞｼｯｸM"/>
              </a:rPr>
              <a:t>DMUo</a:t>
            </a:r>
            <a:r>
              <a:rPr lang="ja-JP" altLang="en-US" dirty="0" smtClean="0">
                <a:solidFill>
                  <a:srgbClr val="424456"/>
                </a:solidFill>
                <a:latin typeface="Trebuchet MS"/>
                <a:ea typeface="HGｺﾞｼｯｸM"/>
              </a:rPr>
              <a:t>の相対的効率性を計測する際の入力指標</a:t>
            </a:r>
            <a:r>
              <a:rPr lang="en-US" altLang="ja-JP" dirty="0" smtClean="0">
                <a:solidFill>
                  <a:srgbClr val="424456"/>
                </a:solidFill>
                <a:latin typeface="Trebuchet MS"/>
                <a:ea typeface="HGｺﾞｼｯｸM"/>
              </a:rPr>
              <a:t>i</a:t>
            </a:r>
          </a:p>
          <a:p>
            <a:r>
              <a:rPr lang="ja-JP" altLang="en-US" dirty="0" smtClean="0">
                <a:solidFill>
                  <a:srgbClr val="424456"/>
                </a:solidFill>
                <a:latin typeface="Trebuchet MS"/>
                <a:ea typeface="HGｺﾞｼｯｸM"/>
              </a:rPr>
              <a:t>（　　</a:t>
            </a:r>
            <a:r>
              <a:rPr lang="en-US" altLang="ja-JP" dirty="0" smtClean="0">
                <a:solidFill>
                  <a:srgbClr val="424456"/>
                </a:solidFill>
                <a:latin typeface="Trebuchet MS"/>
                <a:ea typeface="HGｺﾞｼｯｸM"/>
              </a:rPr>
              <a:t> </a:t>
            </a:r>
            <a:r>
              <a:rPr lang="ja-JP" altLang="en-US" dirty="0" smtClean="0">
                <a:solidFill>
                  <a:srgbClr val="424456"/>
                </a:solidFill>
                <a:latin typeface="Trebuchet MS"/>
                <a:ea typeface="HGｺﾞｼｯｸM"/>
              </a:rPr>
              <a:t>　　）に用いる未知ウェイト</a:t>
            </a:r>
          </a:p>
        </p:txBody>
      </p:sp>
      <p:graphicFrame>
        <p:nvGraphicFramePr>
          <p:cNvPr id="3144" name="Object 72"/>
          <p:cNvGraphicFramePr>
            <a:graphicFrameLocks noChangeAspect="1"/>
          </p:cNvGraphicFramePr>
          <p:nvPr/>
        </p:nvGraphicFramePr>
        <p:xfrm>
          <a:off x="900088" y="5844058"/>
          <a:ext cx="863600" cy="249238"/>
        </p:xfrm>
        <a:graphic>
          <a:graphicData uri="http://schemas.openxmlformats.org/presentationml/2006/ole">
            <mc:AlternateContent xmlns:mc="http://schemas.openxmlformats.org/markup-compatibility/2006">
              <mc:Choice xmlns:v="urn:schemas-microsoft-com:vml" Requires="v">
                <p:oleObj spid="_x0000_s3625" name="数式" r:id="rId36" imgW="558558" imgH="165028" progId="Equation.3">
                  <p:embed/>
                </p:oleObj>
              </mc:Choice>
              <mc:Fallback>
                <p:oleObj name="数式" r:id="rId36" imgW="558558" imgH="165028" progId="Equation.3">
                  <p:embed/>
                  <p:pic>
                    <p:nvPicPr>
                      <p:cNvPr id="0" name="Picture 72"/>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900088" y="5844058"/>
                        <a:ext cx="863600" cy="249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46" name="Rectangle 7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aphicFrame>
        <p:nvGraphicFramePr>
          <p:cNvPr id="3145" name="Object 73"/>
          <p:cNvGraphicFramePr>
            <a:graphicFrameLocks noChangeAspect="1"/>
          </p:cNvGraphicFramePr>
          <p:nvPr/>
        </p:nvGraphicFramePr>
        <p:xfrm>
          <a:off x="395536" y="6093296"/>
          <a:ext cx="288032" cy="303192"/>
        </p:xfrm>
        <a:graphic>
          <a:graphicData uri="http://schemas.openxmlformats.org/presentationml/2006/ole">
            <mc:AlternateContent xmlns:mc="http://schemas.openxmlformats.org/markup-compatibility/2006">
              <mc:Choice xmlns:v="urn:schemas-microsoft-com:vml" Requires="v">
                <p:oleObj spid="_x0000_s3626" name="数式" r:id="rId37" imgW="177646" imgH="190335" progId="Equation.3">
                  <p:embed/>
                </p:oleObj>
              </mc:Choice>
              <mc:Fallback>
                <p:oleObj name="数式" r:id="rId37" imgW="177646" imgH="190335" progId="Equation.3">
                  <p:embed/>
                  <p:pic>
                    <p:nvPicPr>
                      <p:cNvPr id="0" name="Picture 73"/>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395536" y="6093296"/>
                        <a:ext cx="288032" cy="3031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8" name="テキスト ボックス 87"/>
          <p:cNvSpPr txBox="1"/>
          <p:nvPr/>
        </p:nvSpPr>
        <p:spPr>
          <a:xfrm>
            <a:off x="521550" y="6095037"/>
            <a:ext cx="7527895" cy="646331"/>
          </a:xfrm>
          <a:prstGeom prst="rect">
            <a:avLst/>
          </a:prstGeom>
          <a:noFill/>
        </p:spPr>
        <p:txBody>
          <a:bodyPr wrap="square" rtlCol="0">
            <a:spAutoFit/>
          </a:bodyPr>
          <a:lstStyle/>
          <a:p>
            <a:r>
              <a:rPr lang="ja-JP" altLang="en-US" dirty="0" smtClean="0">
                <a:solidFill>
                  <a:schemeClr val="tx2"/>
                </a:solidFill>
                <a:latin typeface="+mj-lt"/>
                <a:ea typeface="+mj-ea"/>
                <a:cs typeface="+mj-cs"/>
              </a:rPr>
              <a:t>：</a:t>
            </a:r>
            <a:r>
              <a:rPr lang="ja-JP" altLang="en-US" dirty="0" smtClean="0">
                <a:solidFill>
                  <a:srgbClr val="424456"/>
                </a:solidFill>
                <a:latin typeface="Trebuchet MS"/>
                <a:ea typeface="HGｺﾞｼｯｸM"/>
              </a:rPr>
              <a:t>対象とする活動主体</a:t>
            </a:r>
            <a:r>
              <a:rPr lang="en-US" altLang="ja-JP" dirty="0" err="1" smtClean="0">
                <a:solidFill>
                  <a:srgbClr val="424456"/>
                </a:solidFill>
                <a:latin typeface="Trebuchet MS"/>
                <a:ea typeface="HGｺﾞｼｯｸM"/>
              </a:rPr>
              <a:t>DMUo</a:t>
            </a:r>
            <a:r>
              <a:rPr lang="ja-JP" altLang="en-US" dirty="0" smtClean="0">
                <a:solidFill>
                  <a:srgbClr val="424456"/>
                </a:solidFill>
                <a:latin typeface="Trebuchet MS"/>
                <a:ea typeface="HGｺﾞｼｯｸM"/>
              </a:rPr>
              <a:t>の相対的効率性を計測する際の出力指標</a:t>
            </a:r>
            <a:r>
              <a:rPr lang="en-US" altLang="ja-JP" dirty="0" smtClean="0">
                <a:solidFill>
                  <a:schemeClr val="tx2"/>
                </a:solidFill>
              </a:rPr>
              <a:t>r</a:t>
            </a:r>
            <a:endParaRPr lang="en-US" altLang="ja-JP" dirty="0" smtClean="0">
              <a:solidFill>
                <a:srgbClr val="424456"/>
              </a:solidFill>
              <a:latin typeface="Trebuchet MS"/>
              <a:ea typeface="HGｺﾞｼｯｸM"/>
            </a:endParaRPr>
          </a:p>
          <a:p>
            <a:r>
              <a:rPr lang="ja-JP" altLang="en-US" dirty="0" smtClean="0">
                <a:solidFill>
                  <a:srgbClr val="424456"/>
                </a:solidFill>
                <a:latin typeface="Trebuchet MS"/>
                <a:ea typeface="HGｺﾞｼｯｸM"/>
              </a:rPr>
              <a:t>（　　</a:t>
            </a:r>
            <a:r>
              <a:rPr lang="en-US" altLang="ja-JP" dirty="0" smtClean="0">
                <a:solidFill>
                  <a:srgbClr val="424456"/>
                </a:solidFill>
                <a:latin typeface="Trebuchet MS"/>
                <a:ea typeface="HGｺﾞｼｯｸM"/>
              </a:rPr>
              <a:t> </a:t>
            </a:r>
            <a:r>
              <a:rPr lang="ja-JP" altLang="en-US" dirty="0" smtClean="0">
                <a:solidFill>
                  <a:srgbClr val="424456"/>
                </a:solidFill>
                <a:latin typeface="Trebuchet MS"/>
                <a:ea typeface="HGｺﾞｼｯｸM"/>
              </a:rPr>
              <a:t>　　）に用いる未知ウェイト</a:t>
            </a:r>
          </a:p>
        </p:txBody>
      </p:sp>
      <p:graphicFrame>
        <p:nvGraphicFramePr>
          <p:cNvPr id="3147" name="Object 75"/>
          <p:cNvGraphicFramePr>
            <a:graphicFrameLocks noChangeAspect="1"/>
          </p:cNvGraphicFramePr>
          <p:nvPr/>
        </p:nvGraphicFramePr>
        <p:xfrm>
          <a:off x="827584" y="6381328"/>
          <a:ext cx="965200" cy="288925"/>
        </p:xfrm>
        <a:graphic>
          <a:graphicData uri="http://schemas.openxmlformats.org/presentationml/2006/ole">
            <mc:AlternateContent xmlns:mc="http://schemas.openxmlformats.org/markup-compatibility/2006">
              <mc:Choice xmlns:v="urn:schemas-microsoft-com:vml" Requires="v">
                <p:oleObj spid="_x0000_s3627" name="数式" r:id="rId39" imgW="545626" imgH="164957" progId="Equation.3">
                  <p:embed/>
                </p:oleObj>
              </mc:Choice>
              <mc:Fallback>
                <p:oleObj name="数式" r:id="rId39" imgW="545626" imgH="164957" progId="Equation.3">
                  <p:embed/>
                  <p:pic>
                    <p:nvPicPr>
                      <p:cNvPr id="0" name="Picture 7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827584" y="6381328"/>
                        <a:ext cx="965200" cy="28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lang="en-US" altLang="ja-JP" dirty="0" smtClean="0">
                <a:latin typeface="+mj-ea"/>
              </a:rPr>
              <a:t>Appendix</a:t>
            </a:r>
            <a:r>
              <a:rPr lang="ja-JP" altLang="en-US" dirty="0" smtClean="0">
                <a:latin typeface="+mj-ea"/>
              </a:rPr>
              <a:t>③ </a:t>
            </a:r>
            <a:r>
              <a:rPr lang="ja-JP" altLang="en-US" dirty="0" smtClean="0"/>
              <a:t>３回目の分析</a:t>
            </a:r>
            <a:endParaRPr kumimoji="1" lang="ja-JP" altLang="en-US" dirty="0"/>
          </a:p>
        </p:txBody>
      </p:sp>
      <p:sp>
        <p:nvSpPr>
          <p:cNvPr id="4" name="コンテンツ プレースホルダ 2"/>
          <p:cNvSpPr txBox="1">
            <a:spLocks/>
          </p:cNvSpPr>
          <p:nvPr/>
        </p:nvSpPr>
        <p:spPr>
          <a:xfrm>
            <a:off x="457200" y="1196752"/>
            <a:ext cx="8229600" cy="5377784"/>
          </a:xfrm>
          <a:prstGeom prst="rect">
            <a:avLst/>
          </a:prstGeom>
        </p:spPr>
        <p:txBody>
          <a:bodyPr vert="horz">
            <a:normAutofit/>
          </a:bodyPr>
          <a:lstStyle/>
          <a:p>
            <a:pPr>
              <a:spcBef>
                <a:spcPct val="0"/>
              </a:spcBef>
              <a:buClr>
                <a:schemeClr val="accent3"/>
              </a:buClr>
              <a:defRPr/>
            </a:pPr>
            <a:r>
              <a:rPr lang="ja-JP" altLang="en-US" sz="2800" dirty="0" smtClean="0">
                <a:solidFill>
                  <a:srgbClr val="424456"/>
                </a:solidFill>
                <a:latin typeface="Trebuchet MS"/>
                <a:ea typeface="HGｺﾞｼｯｸM"/>
              </a:rPr>
              <a:t>３回目の分析として、</a:t>
            </a:r>
            <a:r>
              <a:rPr lang="ja-JP" altLang="en-US" sz="2800" dirty="0" smtClean="0">
                <a:solidFill>
                  <a:schemeClr val="tx2"/>
                </a:solidFill>
                <a:latin typeface="+mj-lt"/>
                <a:ea typeface="+mj-ea"/>
                <a:cs typeface="+mj-cs"/>
              </a:rPr>
              <a:t>母体死亡率、乳幼児死亡率を評価指標から除き再実施を試みる。</a:t>
            </a:r>
            <a:r>
              <a:rPr lang="en-US" altLang="ja-JP" sz="2800" dirty="0" smtClean="0">
                <a:solidFill>
                  <a:schemeClr val="tx2"/>
                </a:solidFill>
                <a:latin typeface="+mj-lt"/>
                <a:ea typeface="+mj-ea"/>
                <a:cs typeface="+mj-cs"/>
              </a:rPr>
              <a:t/>
            </a:r>
            <a:br>
              <a:rPr lang="en-US" altLang="ja-JP" sz="2800" dirty="0" smtClean="0">
                <a:solidFill>
                  <a:schemeClr val="tx2"/>
                </a:solidFill>
                <a:latin typeface="+mj-lt"/>
                <a:ea typeface="+mj-ea"/>
                <a:cs typeface="+mj-cs"/>
              </a:rPr>
            </a:br>
            <a:r>
              <a:rPr lang="ja-JP" altLang="en-US" sz="2800" dirty="0" smtClean="0">
                <a:solidFill>
                  <a:schemeClr val="tx2"/>
                </a:solidFill>
                <a:latin typeface="+mj-lt"/>
                <a:ea typeface="+mj-ea"/>
                <a:cs typeface="+mj-cs"/>
              </a:rPr>
              <a:t>しかし、分析ロジック中に無限ループになり、結果を得られず。</a:t>
            </a:r>
            <a:r>
              <a:rPr lang="en-US" altLang="ja-JP" sz="2800" dirty="0" smtClean="0">
                <a:solidFill>
                  <a:schemeClr val="tx2"/>
                </a:solidFill>
                <a:latin typeface="+mj-lt"/>
                <a:ea typeface="+mj-ea"/>
                <a:cs typeface="+mj-cs"/>
              </a:rPr>
              <a:t/>
            </a:r>
            <a:br>
              <a:rPr lang="en-US" altLang="ja-JP" sz="2800" dirty="0" smtClean="0">
                <a:solidFill>
                  <a:schemeClr val="tx2"/>
                </a:solidFill>
                <a:latin typeface="+mj-lt"/>
                <a:ea typeface="+mj-ea"/>
                <a:cs typeface="+mj-cs"/>
              </a:rPr>
            </a:br>
            <a:endParaRPr lang="en-US" altLang="ja-JP" sz="2800" dirty="0" smtClean="0">
              <a:solidFill>
                <a:schemeClr val="tx2"/>
              </a:solidFill>
              <a:latin typeface="+mj-lt"/>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kumimoji="1" lang="ja-JP" altLang="en-US" dirty="0" smtClean="0"/>
              <a:t>１．アイデアの目的</a:t>
            </a:r>
            <a:endParaRPr kumimoji="1" lang="ja-JP" altLang="en-US" dirty="0"/>
          </a:p>
        </p:txBody>
      </p:sp>
      <p:sp>
        <p:nvSpPr>
          <p:cNvPr id="3" name="コンテンツ プレースホルダ 2"/>
          <p:cNvSpPr>
            <a:spLocks noGrp="1"/>
          </p:cNvSpPr>
          <p:nvPr>
            <p:ph idx="1"/>
          </p:nvPr>
        </p:nvSpPr>
        <p:spPr>
          <a:xfrm>
            <a:off x="457200" y="1124744"/>
            <a:ext cx="8229600" cy="5377784"/>
          </a:xfrm>
        </p:spPr>
        <p:txBody>
          <a:bodyPr rIns="144000">
            <a:noAutofit/>
          </a:bodyPr>
          <a:lstStyle/>
          <a:p>
            <a:pPr marL="88900" indent="-88900">
              <a:tabLst>
                <a:tab pos="266700" algn="l"/>
              </a:tabLst>
            </a:pPr>
            <a:r>
              <a:rPr lang="ja-JP" altLang="en-US" dirty="0">
                <a:solidFill>
                  <a:schemeClr val="tx2"/>
                </a:solidFill>
                <a:latin typeface="+mj-lt"/>
                <a:ea typeface="+mj-ea"/>
                <a:cs typeface="+mj-cs"/>
              </a:rPr>
              <a:t>背景</a:t>
            </a:r>
            <a:endParaRPr lang="en-US" altLang="ja-JP" dirty="0">
              <a:solidFill>
                <a:schemeClr val="tx2"/>
              </a:solidFill>
              <a:latin typeface="+mj-lt"/>
              <a:ea typeface="+mj-ea"/>
              <a:cs typeface="+mj-cs"/>
            </a:endParaRPr>
          </a:p>
          <a:p>
            <a:pPr marL="0" indent="265113">
              <a:buNone/>
              <a:tabLst>
                <a:tab pos="266700" algn="l"/>
              </a:tabLst>
            </a:pPr>
            <a:r>
              <a:rPr lang="ja-JP" altLang="ja-JP" sz="2600" dirty="0" smtClean="0">
                <a:solidFill>
                  <a:schemeClr val="tx2"/>
                </a:solidFill>
                <a:latin typeface="+mj-lt"/>
                <a:ea typeface="+mj-ea"/>
                <a:cs typeface="+mj-cs"/>
              </a:rPr>
              <a:t>自治体</a:t>
            </a:r>
            <a:r>
              <a:rPr lang="ja-JP" altLang="ja-JP" sz="2600" dirty="0">
                <a:solidFill>
                  <a:schemeClr val="tx2"/>
                </a:solidFill>
                <a:latin typeface="+mj-lt"/>
                <a:ea typeface="+mj-ea"/>
                <a:cs typeface="+mj-cs"/>
              </a:rPr>
              <a:t>のパフォーマンス分析について、各自治体の</a:t>
            </a:r>
            <a:r>
              <a:rPr lang="en-US" altLang="ja-JP" sz="2600" dirty="0">
                <a:solidFill>
                  <a:schemeClr val="tx2"/>
                </a:solidFill>
                <a:latin typeface="+mj-lt"/>
                <a:ea typeface="+mj-ea"/>
                <a:cs typeface="+mj-cs"/>
              </a:rPr>
              <a:t>GDP</a:t>
            </a:r>
            <a:r>
              <a:rPr lang="ja-JP" altLang="ja-JP" sz="2600" dirty="0">
                <a:solidFill>
                  <a:schemeClr val="tx2"/>
                </a:solidFill>
                <a:latin typeface="+mj-lt"/>
                <a:ea typeface="+mj-ea"/>
                <a:cs typeface="+mj-cs"/>
              </a:rPr>
              <a:t>比較等、様々な分析が</a:t>
            </a:r>
            <a:r>
              <a:rPr lang="ja-JP" altLang="ja-JP" sz="2600" dirty="0" smtClean="0">
                <a:solidFill>
                  <a:schemeClr val="tx2"/>
                </a:solidFill>
                <a:latin typeface="+mj-lt"/>
                <a:ea typeface="+mj-ea"/>
                <a:cs typeface="+mj-cs"/>
              </a:rPr>
              <a:t>行われて</a:t>
            </a:r>
            <a:r>
              <a:rPr lang="ja-JP" altLang="en-US" sz="2600" dirty="0" smtClean="0">
                <a:solidFill>
                  <a:schemeClr val="tx2"/>
                </a:solidFill>
                <a:latin typeface="+mj-lt"/>
                <a:ea typeface="+mj-ea"/>
                <a:cs typeface="+mj-cs"/>
              </a:rPr>
              <a:t>いる。</a:t>
            </a:r>
            <a:r>
              <a:rPr lang="ja-JP" altLang="ja-JP" sz="2600" dirty="0" smtClean="0">
                <a:solidFill>
                  <a:schemeClr val="tx2"/>
                </a:solidFill>
                <a:latin typeface="+mj-lt"/>
                <a:ea typeface="+mj-ea"/>
                <a:cs typeface="+mj-cs"/>
              </a:rPr>
              <a:t>人々</a:t>
            </a:r>
            <a:r>
              <a:rPr lang="ja-JP" altLang="ja-JP" sz="2600" dirty="0">
                <a:solidFill>
                  <a:schemeClr val="tx2"/>
                </a:solidFill>
                <a:latin typeface="+mj-lt"/>
                <a:ea typeface="+mj-ea"/>
                <a:cs typeface="+mj-cs"/>
              </a:rPr>
              <a:t>の</a:t>
            </a:r>
            <a:r>
              <a:rPr lang="ja-JP" altLang="ja-JP" sz="2600" dirty="0" smtClean="0">
                <a:solidFill>
                  <a:schemeClr val="tx2"/>
                </a:solidFill>
                <a:latin typeface="+mj-lt"/>
                <a:ea typeface="+mj-ea"/>
                <a:cs typeface="+mj-cs"/>
              </a:rPr>
              <a:t>幸福</a:t>
            </a:r>
            <a:r>
              <a:rPr lang="ja-JP" altLang="en-US" sz="2600" dirty="0" smtClean="0">
                <a:solidFill>
                  <a:schemeClr val="tx2"/>
                </a:solidFill>
                <a:latin typeface="+mj-lt"/>
                <a:ea typeface="+mj-ea"/>
                <a:cs typeface="+mj-cs"/>
              </a:rPr>
              <a:t>の</a:t>
            </a:r>
            <a:r>
              <a:rPr lang="ja-JP" altLang="ja-JP" sz="2600" dirty="0" smtClean="0">
                <a:solidFill>
                  <a:schemeClr val="tx2"/>
                </a:solidFill>
                <a:latin typeface="+mj-lt"/>
                <a:ea typeface="+mj-ea"/>
                <a:cs typeface="+mj-cs"/>
              </a:rPr>
              <a:t>考え方</a:t>
            </a:r>
            <a:r>
              <a:rPr lang="ja-JP" altLang="ja-JP" sz="2600" dirty="0">
                <a:solidFill>
                  <a:schemeClr val="tx2"/>
                </a:solidFill>
                <a:latin typeface="+mj-lt"/>
                <a:ea typeface="+mj-ea"/>
                <a:cs typeface="+mj-cs"/>
              </a:rPr>
              <a:t>が多様化し、各自治体</a:t>
            </a:r>
            <a:r>
              <a:rPr lang="ja-JP" altLang="ja-JP" sz="2600" dirty="0" smtClean="0">
                <a:solidFill>
                  <a:schemeClr val="tx2"/>
                </a:solidFill>
                <a:latin typeface="+mj-lt"/>
                <a:ea typeface="+mj-ea"/>
                <a:cs typeface="+mj-cs"/>
              </a:rPr>
              <a:t>は限られた</a:t>
            </a:r>
            <a:r>
              <a:rPr lang="ja-JP" altLang="ja-JP" sz="2600" dirty="0">
                <a:solidFill>
                  <a:schemeClr val="tx2"/>
                </a:solidFill>
                <a:latin typeface="+mj-lt"/>
                <a:ea typeface="+mj-ea"/>
                <a:cs typeface="+mj-cs"/>
              </a:rPr>
              <a:t>予算・人員の中で、総合的な視点から政策・施策の優先順位を明確にすることが求められている</a:t>
            </a:r>
            <a:r>
              <a:rPr lang="ja-JP" altLang="ja-JP" sz="2600" dirty="0" smtClean="0">
                <a:solidFill>
                  <a:schemeClr val="tx2"/>
                </a:solidFill>
                <a:latin typeface="+mj-lt"/>
                <a:ea typeface="+mj-ea"/>
                <a:cs typeface="+mj-cs"/>
              </a:rPr>
              <a:t>。</a:t>
            </a:r>
            <a:endParaRPr lang="en-US" altLang="ja-JP" sz="2600" dirty="0">
              <a:solidFill>
                <a:schemeClr val="tx2"/>
              </a:solidFill>
              <a:latin typeface="+mj-lt"/>
              <a:ea typeface="+mj-ea"/>
              <a:cs typeface="+mj-cs"/>
            </a:endParaRPr>
          </a:p>
          <a:p>
            <a:pPr marL="0" indent="265113">
              <a:buNone/>
              <a:tabLst>
                <a:tab pos="266700" algn="l"/>
              </a:tabLst>
            </a:pPr>
            <a:r>
              <a:rPr lang="ja-JP" altLang="en-US" sz="2600" dirty="0" smtClean="0">
                <a:solidFill>
                  <a:schemeClr val="tx2"/>
                </a:solidFill>
                <a:latin typeface="+mj-lt"/>
                <a:ea typeface="+mj-ea"/>
                <a:cs typeface="+mj-cs"/>
              </a:rPr>
              <a:t>総合的なパフォーマンス分析では</a:t>
            </a:r>
            <a:r>
              <a:rPr lang="ja-JP" altLang="en-US" sz="2600" dirty="0">
                <a:solidFill>
                  <a:schemeClr val="tx2"/>
                </a:solidFill>
                <a:latin typeface="+mj-lt"/>
                <a:ea typeface="+mj-ea"/>
                <a:cs typeface="+mj-cs"/>
              </a:rPr>
              <a:t>、各指標の重みづけ（ウェイト）によって、分析結果が</a:t>
            </a:r>
            <a:r>
              <a:rPr lang="ja-JP" altLang="en-US" sz="2600" dirty="0" smtClean="0">
                <a:solidFill>
                  <a:schemeClr val="tx2"/>
                </a:solidFill>
                <a:latin typeface="+mj-lt"/>
                <a:ea typeface="+mj-ea"/>
                <a:cs typeface="+mj-cs"/>
              </a:rPr>
              <a:t>左右され、</a:t>
            </a:r>
            <a:r>
              <a:rPr lang="ja-JP" altLang="en-US" sz="2600" dirty="0">
                <a:solidFill>
                  <a:schemeClr val="tx2"/>
                </a:solidFill>
                <a:latin typeface="+mj-lt"/>
                <a:ea typeface="+mj-ea"/>
                <a:cs typeface="+mj-cs"/>
              </a:rPr>
              <a:t>ウェイトの妥当性・恣意性等が議論の対象と</a:t>
            </a:r>
            <a:r>
              <a:rPr lang="ja-JP" altLang="en-US" sz="2600" dirty="0" smtClean="0">
                <a:solidFill>
                  <a:schemeClr val="tx2"/>
                </a:solidFill>
                <a:latin typeface="+mj-lt"/>
                <a:ea typeface="+mj-ea"/>
                <a:cs typeface="+mj-cs"/>
              </a:rPr>
              <a:t>なる。</a:t>
            </a:r>
            <a:endParaRPr lang="en-US" altLang="ja-JP" sz="2600" dirty="0">
              <a:solidFill>
                <a:schemeClr val="tx2"/>
              </a:solidFill>
              <a:latin typeface="+mj-lt"/>
              <a:ea typeface="+mj-ea"/>
              <a:cs typeface="+mj-cs"/>
            </a:endParaRPr>
          </a:p>
          <a:p>
            <a:pPr marL="0" indent="265113">
              <a:buNone/>
              <a:tabLst>
                <a:tab pos="266700" algn="l"/>
              </a:tabLst>
            </a:pPr>
            <a:r>
              <a:rPr lang="ja-JP" altLang="en-US" sz="2600" dirty="0" smtClean="0">
                <a:solidFill>
                  <a:schemeClr val="tx2"/>
                </a:solidFill>
                <a:latin typeface="+mj-lt"/>
                <a:ea typeface="+mj-ea"/>
                <a:cs typeface="+mj-cs"/>
              </a:rPr>
              <a:t>また、各自治体の市民への幸福度調査では、市民へのインタビュー等や結果の集計・分析の労力・コストは相当なものと推測する。</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kumimoji="1" lang="ja-JP" altLang="en-US" dirty="0" smtClean="0"/>
              <a:t>１．アイデアの目的</a:t>
            </a:r>
            <a:endParaRPr kumimoji="1" lang="ja-JP" altLang="en-US" dirty="0"/>
          </a:p>
        </p:txBody>
      </p:sp>
      <p:sp>
        <p:nvSpPr>
          <p:cNvPr id="3" name="コンテンツ プレースホルダ 2"/>
          <p:cNvSpPr>
            <a:spLocks noGrp="1"/>
          </p:cNvSpPr>
          <p:nvPr>
            <p:ph idx="1"/>
          </p:nvPr>
        </p:nvSpPr>
        <p:spPr>
          <a:xfrm>
            <a:off x="457200" y="1196752"/>
            <a:ext cx="8435280" cy="5377784"/>
          </a:xfrm>
        </p:spPr>
        <p:txBody>
          <a:bodyPr>
            <a:noAutofit/>
          </a:bodyPr>
          <a:lstStyle/>
          <a:p>
            <a:pPr marL="88900" indent="-88900"/>
            <a:r>
              <a:rPr lang="ja-JP" altLang="en-US" dirty="0">
                <a:solidFill>
                  <a:schemeClr val="tx2"/>
                </a:solidFill>
                <a:latin typeface="+mj-lt"/>
                <a:ea typeface="+mj-ea"/>
                <a:cs typeface="+mj-cs"/>
              </a:rPr>
              <a:t>本アイデアの提案</a:t>
            </a:r>
            <a:endParaRPr lang="en-US" altLang="ja-JP" dirty="0">
              <a:solidFill>
                <a:schemeClr val="tx2"/>
              </a:solidFill>
              <a:latin typeface="+mj-lt"/>
              <a:ea typeface="+mj-ea"/>
              <a:cs typeface="+mj-cs"/>
            </a:endParaRPr>
          </a:p>
          <a:p>
            <a:pPr marL="0" indent="0">
              <a:buNone/>
            </a:pPr>
            <a:r>
              <a:rPr lang="ja-JP" altLang="en-US" sz="2600" dirty="0">
                <a:solidFill>
                  <a:schemeClr val="tx2"/>
                </a:solidFill>
                <a:latin typeface="+mj-lt"/>
                <a:ea typeface="+mj-ea"/>
                <a:cs typeface="+mj-cs"/>
              </a:rPr>
              <a:t>アプリケーション</a:t>
            </a:r>
            <a:r>
              <a:rPr lang="ja-JP" altLang="en-US" sz="2600" dirty="0" smtClean="0">
                <a:solidFill>
                  <a:schemeClr val="tx2"/>
                </a:solidFill>
                <a:latin typeface="+mj-lt"/>
                <a:ea typeface="+mj-ea"/>
                <a:cs typeface="+mj-cs"/>
              </a:rPr>
              <a:t>のコンセプト</a:t>
            </a:r>
            <a:r>
              <a:rPr lang="ja-JP" altLang="en-US" sz="2600" dirty="0">
                <a:solidFill>
                  <a:schemeClr val="tx2"/>
                </a:solidFill>
                <a:latin typeface="+mj-lt"/>
                <a:ea typeface="+mj-ea"/>
                <a:cs typeface="+mj-cs"/>
              </a:rPr>
              <a:t>の特徴は下記である。</a:t>
            </a:r>
            <a:endParaRPr lang="en-US" altLang="ja-JP" sz="2600" dirty="0">
              <a:solidFill>
                <a:schemeClr val="tx2"/>
              </a:solidFill>
              <a:latin typeface="+mj-lt"/>
              <a:ea typeface="+mj-ea"/>
              <a:cs typeface="+mj-cs"/>
            </a:endParaRPr>
          </a:p>
          <a:p>
            <a:pPr marL="514350" indent="-514350">
              <a:buClr>
                <a:srgbClr val="424456"/>
              </a:buClr>
              <a:buFont typeface="+mj-ea"/>
              <a:buAutoNum type="circleNumDbPlain"/>
            </a:pPr>
            <a:r>
              <a:rPr lang="ja-JP" altLang="ja-JP" sz="2600" dirty="0" smtClean="0">
                <a:solidFill>
                  <a:schemeClr val="tx2"/>
                </a:solidFill>
                <a:latin typeface="+mj-lt"/>
                <a:ea typeface="+mj-ea"/>
                <a:cs typeface="+mj-cs"/>
              </a:rPr>
              <a:t>自治体</a:t>
            </a:r>
            <a:r>
              <a:rPr lang="ja-JP" altLang="ja-JP" sz="2600" dirty="0">
                <a:solidFill>
                  <a:schemeClr val="tx2"/>
                </a:solidFill>
                <a:latin typeface="+mj-lt"/>
                <a:ea typeface="+mj-ea"/>
                <a:cs typeface="+mj-cs"/>
              </a:rPr>
              <a:t>が直面している課題を総合的な視点から明確にし、課題に対する具体的な目標を作成支援する</a:t>
            </a:r>
            <a:r>
              <a:rPr lang="ja-JP" altLang="en-US" sz="2600" dirty="0">
                <a:solidFill>
                  <a:schemeClr val="tx2"/>
                </a:solidFill>
                <a:latin typeface="+mj-lt"/>
                <a:ea typeface="+mj-ea"/>
                <a:cs typeface="+mj-cs"/>
              </a:rPr>
              <a:t>。</a:t>
            </a:r>
            <a:endParaRPr lang="ja-JP" altLang="ja-JP" sz="2600" dirty="0">
              <a:solidFill>
                <a:schemeClr val="tx2"/>
              </a:solidFill>
              <a:latin typeface="+mj-lt"/>
              <a:ea typeface="+mj-ea"/>
              <a:cs typeface="+mj-cs"/>
            </a:endParaRPr>
          </a:p>
          <a:p>
            <a:pPr marL="514350" indent="-514350">
              <a:buClr>
                <a:srgbClr val="424456"/>
              </a:buClr>
              <a:buFont typeface="+mj-ea"/>
              <a:buAutoNum type="circleNumDbPlain"/>
            </a:pPr>
            <a:r>
              <a:rPr lang="en-US" altLang="ja-JP" sz="2600" dirty="0" smtClean="0">
                <a:solidFill>
                  <a:schemeClr val="tx2"/>
                </a:solidFill>
                <a:latin typeface="+mj-lt"/>
                <a:ea typeface="+mj-ea"/>
                <a:cs typeface="+mj-cs"/>
              </a:rPr>
              <a:t>e-Stat</a:t>
            </a:r>
            <a:r>
              <a:rPr lang="ja-JP" altLang="ja-JP" sz="2600" dirty="0" smtClean="0">
                <a:solidFill>
                  <a:schemeClr val="tx2"/>
                </a:solidFill>
                <a:latin typeface="+mj-lt"/>
                <a:ea typeface="+mj-ea"/>
                <a:cs typeface="+mj-cs"/>
              </a:rPr>
              <a:t>および</a:t>
            </a:r>
            <a:r>
              <a:rPr lang="ja-JP" altLang="ja-JP" sz="2600" dirty="0">
                <a:solidFill>
                  <a:schemeClr val="tx2"/>
                </a:solidFill>
                <a:latin typeface="+mj-lt"/>
                <a:ea typeface="+mj-ea"/>
                <a:cs typeface="+mj-cs"/>
              </a:rPr>
              <a:t>関係団体のデータを用い、調査</a:t>
            </a:r>
            <a:r>
              <a:rPr lang="ja-JP" altLang="en-US" sz="2600" dirty="0">
                <a:solidFill>
                  <a:schemeClr val="tx2"/>
                </a:solidFill>
                <a:latin typeface="+mj-lt"/>
                <a:ea typeface="+mj-ea"/>
                <a:cs typeface="+mj-cs"/>
              </a:rPr>
              <a:t>・</a:t>
            </a:r>
            <a:r>
              <a:rPr lang="ja-JP" altLang="ja-JP" sz="2600" dirty="0">
                <a:solidFill>
                  <a:schemeClr val="tx2"/>
                </a:solidFill>
                <a:latin typeface="+mj-lt"/>
                <a:ea typeface="+mj-ea"/>
                <a:cs typeface="+mj-cs"/>
              </a:rPr>
              <a:t>分析に要する労力・コストを</a:t>
            </a:r>
            <a:r>
              <a:rPr lang="ja-JP" altLang="ja-JP" sz="2600" dirty="0" smtClean="0">
                <a:solidFill>
                  <a:schemeClr val="tx2"/>
                </a:solidFill>
                <a:latin typeface="+mj-lt"/>
                <a:ea typeface="+mj-ea"/>
                <a:cs typeface="+mj-cs"/>
              </a:rPr>
              <a:t>抑える</a:t>
            </a:r>
            <a:r>
              <a:rPr lang="ja-JP" altLang="en-US" sz="2600" dirty="0" smtClean="0">
                <a:solidFill>
                  <a:schemeClr val="tx2"/>
                </a:solidFill>
                <a:latin typeface="+mj-lt"/>
                <a:ea typeface="+mj-ea"/>
                <a:cs typeface="+mj-cs"/>
              </a:rPr>
              <a:t>。</a:t>
            </a:r>
            <a:endParaRPr lang="en-US" altLang="ja-JP" sz="2600" dirty="0">
              <a:solidFill>
                <a:schemeClr val="tx2"/>
              </a:solidFill>
              <a:latin typeface="+mj-lt"/>
              <a:ea typeface="+mj-ea"/>
              <a:cs typeface="+mj-cs"/>
            </a:endParaRPr>
          </a:p>
          <a:p>
            <a:pPr marL="514350" indent="-514350">
              <a:buClr>
                <a:srgbClr val="424456"/>
              </a:buClr>
              <a:buFont typeface="+mj-ea"/>
              <a:buAutoNum type="circleNumDbPlain"/>
            </a:pPr>
            <a:r>
              <a:rPr lang="ja-JP" altLang="en-US" sz="2600" dirty="0" smtClean="0">
                <a:solidFill>
                  <a:schemeClr val="tx2"/>
                </a:solidFill>
                <a:latin typeface="+mj-lt"/>
                <a:ea typeface="+mj-ea"/>
                <a:cs typeface="+mj-cs"/>
              </a:rPr>
              <a:t>分析</a:t>
            </a:r>
            <a:r>
              <a:rPr lang="ja-JP" altLang="en-US" sz="2600" dirty="0">
                <a:solidFill>
                  <a:schemeClr val="tx2"/>
                </a:solidFill>
                <a:latin typeface="+mj-lt"/>
                <a:ea typeface="+mj-ea"/>
                <a:cs typeface="+mj-cs"/>
              </a:rPr>
              <a:t>に用いる各指標に対して、</a:t>
            </a:r>
            <a:r>
              <a:rPr lang="ja-JP" altLang="ja-JP" sz="2600" dirty="0">
                <a:solidFill>
                  <a:schemeClr val="tx2"/>
                </a:solidFill>
                <a:latin typeface="+mj-lt"/>
                <a:ea typeface="+mj-ea"/>
                <a:cs typeface="+mj-cs"/>
              </a:rPr>
              <a:t>各自治体にとって最も有利なパフォーマンスとなるよう、各指標のウェイトの組み合わせを自由に設定し、自治体の総合的なパフォーマンス比較分析を行う。</a:t>
            </a:r>
            <a:endParaRPr lang="ja-JP" altLang="en-US" sz="2600" dirty="0">
              <a:solidFill>
                <a:schemeClr val="tx2"/>
              </a:solidFill>
              <a:latin typeface="+mj-lt"/>
              <a:ea typeface="+mj-ea"/>
              <a:cs typeface="+mj-cs"/>
            </a:endParaRPr>
          </a:p>
        </p:txBody>
      </p:sp>
    </p:spTree>
    <p:extLst>
      <p:ext uri="{BB962C8B-B14F-4D97-AF65-F5344CB8AC3E}">
        <p14:creationId xmlns:p14="http://schemas.microsoft.com/office/powerpoint/2010/main" val="65088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lang="ja-JP" altLang="en-US" dirty="0" smtClean="0"/>
              <a:t>２</a:t>
            </a:r>
            <a:r>
              <a:rPr kumimoji="1" lang="ja-JP" altLang="en-US" dirty="0" smtClean="0"/>
              <a:t>．アイデアの概要</a:t>
            </a:r>
            <a:endParaRPr kumimoji="1" lang="ja-JP" altLang="en-US" dirty="0"/>
          </a:p>
        </p:txBody>
      </p:sp>
      <p:sp>
        <p:nvSpPr>
          <p:cNvPr id="4" name="コンテンツ プレースホルダ 2"/>
          <p:cNvSpPr>
            <a:spLocks noGrp="1"/>
          </p:cNvSpPr>
          <p:nvPr>
            <p:ph idx="1"/>
          </p:nvPr>
        </p:nvSpPr>
        <p:spPr>
          <a:xfrm>
            <a:off x="457200" y="1196752"/>
            <a:ext cx="8229600" cy="5377784"/>
          </a:xfrm>
        </p:spPr>
        <p:txBody>
          <a:bodyPr>
            <a:noAutofit/>
          </a:bodyPr>
          <a:lstStyle/>
          <a:p>
            <a:pPr marL="0" indent="0">
              <a:buNone/>
            </a:pPr>
            <a:r>
              <a:rPr lang="ja-JP" altLang="en-US" sz="2600" dirty="0">
                <a:solidFill>
                  <a:schemeClr val="tx2"/>
                </a:solidFill>
                <a:latin typeface="+mj-lt"/>
                <a:ea typeface="+mj-ea"/>
                <a:cs typeface="+mj-cs"/>
              </a:rPr>
              <a:t>本アイデアを実施するために以下を実施した。</a:t>
            </a:r>
            <a:endParaRPr lang="en-US" altLang="ja-JP" sz="2600" dirty="0">
              <a:solidFill>
                <a:schemeClr val="tx2"/>
              </a:solidFill>
              <a:latin typeface="+mj-lt"/>
              <a:ea typeface="+mj-ea"/>
              <a:cs typeface="+mj-cs"/>
            </a:endParaRPr>
          </a:p>
          <a:p>
            <a:pPr marL="514350" indent="-514350">
              <a:buClr>
                <a:srgbClr val="424456"/>
              </a:buClr>
              <a:buFont typeface="+mj-ea"/>
              <a:buAutoNum type="circleNumDbPlain"/>
            </a:pPr>
            <a:r>
              <a:rPr lang="ja-JP" altLang="en-US" sz="2600" dirty="0">
                <a:solidFill>
                  <a:schemeClr val="tx2"/>
                </a:solidFill>
                <a:latin typeface="+mj-lt"/>
                <a:ea typeface="+mj-ea"/>
                <a:cs typeface="+mj-cs"/>
              </a:rPr>
              <a:t>指標の</a:t>
            </a:r>
            <a:r>
              <a:rPr lang="ja-JP" altLang="en-US" sz="2600" dirty="0" smtClean="0">
                <a:solidFill>
                  <a:schemeClr val="tx2"/>
                </a:solidFill>
                <a:latin typeface="+mj-lt"/>
                <a:ea typeface="+mj-ea"/>
                <a:cs typeface="+mj-cs"/>
              </a:rPr>
              <a:t>選定</a:t>
            </a:r>
            <a:r>
              <a:rPr lang="ja-JP" altLang="en-US" sz="2600" dirty="0" smtClean="0">
                <a:solidFill>
                  <a:schemeClr val="tx2"/>
                </a:solidFill>
              </a:rPr>
              <a:t>（</a:t>
            </a:r>
            <a:r>
              <a:rPr lang="ja-JP" altLang="en-US" sz="2600" dirty="0" smtClean="0">
                <a:solidFill>
                  <a:schemeClr val="tx2"/>
                </a:solidFill>
                <a:latin typeface="+mj-ea"/>
                <a:ea typeface="+mj-ea"/>
              </a:rPr>
              <a:t>３．指標体系 で説明 </a:t>
            </a:r>
            <a:r>
              <a:rPr lang="ja-JP" altLang="en-US" sz="2600" dirty="0" smtClean="0">
                <a:solidFill>
                  <a:schemeClr val="tx2"/>
                </a:solidFill>
              </a:rPr>
              <a:t>）</a:t>
            </a:r>
            <a:endParaRPr lang="en-US" altLang="ja-JP" sz="2600" dirty="0">
              <a:solidFill>
                <a:schemeClr val="tx2"/>
              </a:solidFill>
              <a:latin typeface="+mj-lt"/>
              <a:ea typeface="+mj-ea"/>
              <a:cs typeface="+mj-cs"/>
            </a:endParaRPr>
          </a:p>
          <a:p>
            <a:pPr marL="292608" lvl="1" indent="0">
              <a:buNone/>
            </a:pPr>
            <a:r>
              <a:rPr lang="ja-JP" altLang="en-US" dirty="0">
                <a:solidFill>
                  <a:schemeClr val="tx2"/>
                </a:solidFill>
                <a:latin typeface="+mj-lt"/>
                <a:ea typeface="+mj-ea"/>
                <a:cs typeface="+mj-cs"/>
              </a:rPr>
              <a:t>国連開発目標「</a:t>
            </a:r>
            <a:r>
              <a:rPr lang="en-US" altLang="ja-JP" dirty="0">
                <a:solidFill>
                  <a:schemeClr val="tx2"/>
                </a:solidFill>
                <a:latin typeface="+mj-lt"/>
                <a:ea typeface="+mj-ea"/>
                <a:cs typeface="+mj-cs"/>
              </a:rPr>
              <a:t>SDGs(</a:t>
            </a:r>
            <a:r>
              <a:rPr lang="ja-JP" altLang="en-US" dirty="0">
                <a:solidFill>
                  <a:schemeClr val="tx2"/>
                </a:solidFill>
                <a:latin typeface="+mj-lt"/>
                <a:ea typeface="+mj-ea"/>
                <a:cs typeface="+mj-cs"/>
              </a:rPr>
              <a:t>持続可能な開発目標</a:t>
            </a:r>
            <a:r>
              <a:rPr lang="en-US" altLang="ja-JP" dirty="0">
                <a:solidFill>
                  <a:schemeClr val="tx2"/>
                </a:solidFill>
                <a:latin typeface="+mj-lt"/>
                <a:ea typeface="+mj-ea"/>
                <a:cs typeface="+mj-cs"/>
              </a:rPr>
              <a:t>)</a:t>
            </a:r>
            <a:r>
              <a:rPr lang="ja-JP" altLang="en-US" dirty="0">
                <a:solidFill>
                  <a:schemeClr val="tx2"/>
                </a:solidFill>
                <a:latin typeface="+mj-lt"/>
                <a:ea typeface="+mj-ea"/>
                <a:cs typeface="+mj-cs"/>
              </a:rPr>
              <a:t>」が掲げた</a:t>
            </a:r>
            <a:r>
              <a:rPr lang="en-US" altLang="ja-JP" dirty="0">
                <a:solidFill>
                  <a:schemeClr val="tx2"/>
                </a:solidFill>
                <a:latin typeface="+mj-lt"/>
                <a:ea typeface="+mj-ea"/>
                <a:cs typeface="+mj-cs"/>
              </a:rPr>
              <a:t>17</a:t>
            </a:r>
            <a:r>
              <a:rPr lang="ja-JP" altLang="en-US" dirty="0">
                <a:solidFill>
                  <a:schemeClr val="tx2"/>
                </a:solidFill>
                <a:latin typeface="+mj-lt"/>
                <a:ea typeface="+mj-ea"/>
                <a:cs typeface="+mj-cs"/>
              </a:rPr>
              <a:t>の解決課題で明示された考え方にもとづき、指標を</a:t>
            </a:r>
            <a:r>
              <a:rPr lang="ja-JP" altLang="en-US" dirty="0" smtClean="0">
                <a:solidFill>
                  <a:schemeClr val="tx2"/>
                </a:solidFill>
                <a:latin typeface="+mj-lt"/>
                <a:ea typeface="+mj-ea"/>
                <a:cs typeface="+mj-cs"/>
              </a:rPr>
              <a:t>選定した</a:t>
            </a:r>
            <a:r>
              <a:rPr lang="ja-JP" altLang="en-US" dirty="0">
                <a:solidFill>
                  <a:schemeClr val="tx2"/>
                </a:solidFill>
                <a:latin typeface="+mj-lt"/>
                <a:ea typeface="+mj-ea"/>
                <a:cs typeface="+mj-cs"/>
              </a:rPr>
              <a:t>。また、指標体系を分類した</a:t>
            </a:r>
            <a:r>
              <a:rPr lang="ja-JP" altLang="en-US" dirty="0" smtClean="0">
                <a:solidFill>
                  <a:schemeClr val="tx2"/>
                </a:solidFill>
                <a:latin typeface="+mj-lt"/>
                <a:ea typeface="+mj-ea"/>
                <a:cs typeface="+mj-cs"/>
              </a:rPr>
              <a:t>。</a:t>
            </a:r>
            <a:endParaRPr lang="en-US" altLang="ja-JP" dirty="0" smtClean="0">
              <a:solidFill>
                <a:schemeClr val="tx2"/>
              </a:solidFill>
              <a:latin typeface="+mj-lt"/>
              <a:ea typeface="+mj-ea"/>
              <a:cs typeface="+mj-cs"/>
            </a:endParaRPr>
          </a:p>
          <a:p>
            <a:pPr marL="0" indent="0">
              <a:buNone/>
            </a:pPr>
            <a:endParaRPr lang="en-US" altLang="ja-JP" sz="2600" dirty="0" smtClean="0">
              <a:solidFill>
                <a:schemeClr val="tx2"/>
              </a:solidFill>
              <a:latin typeface="+mj-lt"/>
              <a:ea typeface="+mj-ea"/>
              <a:cs typeface="+mj-cs"/>
            </a:endParaRPr>
          </a:p>
          <a:p>
            <a:pPr marL="514350" indent="-514350">
              <a:buClr>
                <a:srgbClr val="424456"/>
              </a:buClr>
              <a:buFont typeface="+mj-ea"/>
              <a:buAutoNum type="circleNumDbPlain" startAt="2"/>
            </a:pPr>
            <a:r>
              <a:rPr lang="ja-JP" altLang="en-US" sz="2600" dirty="0" smtClean="0">
                <a:solidFill>
                  <a:schemeClr val="tx2"/>
                </a:solidFill>
                <a:latin typeface="+mj-lt"/>
                <a:ea typeface="+mj-ea"/>
                <a:cs typeface="+mj-cs"/>
              </a:rPr>
              <a:t>データ</a:t>
            </a:r>
            <a:r>
              <a:rPr lang="ja-JP" altLang="en-US" sz="2600" dirty="0">
                <a:solidFill>
                  <a:schemeClr val="tx2"/>
                </a:solidFill>
                <a:latin typeface="+mj-lt"/>
                <a:ea typeface="+mj-ea"/>
                <a:cs typeface="+mj-cs"/>
              </a:rPr>
              <a:t>の選定</a:t>
            </a:r>
            <a:r>
              <a:rPr lang="ja-JP" altLang="en-US" sz="2600" dirty="0" smtClean="0">
                <a:solidFill>
                  <a:schemeClr val="tx2"/>
                </a:solidFill>
                <a:latin typeface="+mj-lt"/>
                <a:ea typeface="+mj-ea"/>
                <a:cs typeface="+mj-cs"/>
              </a:rPr>
              <a:t>（４</a:t>
            </a:r>
            <a:r>
              <a:rPr lang="ja-JP" altLang="en-US" sz="2600" dirty="0">
                <a:solidFill>
                  <a:schemeClr val="tx2"/>
                </a:solidFill>
                <a:latin typeface="+mj-lt"/>
                <a:ea typeface="+mj-ea"/>
                <a:cs typeface="+mj-cs"/>
              </a:rPr>
              <a:t>．分析に用いた</a:t>
            </a:r>
            <a:r>
              <a:rPr lang="ja-JP" altLang="en-US" sz="2600" dirty="0" smtClean="0">
                <a:solidFill>
                  <a:schemeClr val="tx2"/>
                </a:solidFill>
                <a:latin typeface="+mj-lt"/>
                <a:ea typeface="+mj-ea"/>
                <a:cs typeface="+mj-cs"/>
              </a:rPr>
              <a:t>データ</a:t>
            </a:r>
            <a:r>
              <a:rPr lang="ja-JP" altLang="en-US" sz="2600" dirty="0">
                <a:solidFill>
                  <a:schemeClr val="tx2"/>
                </a:solidFill>
                <a:latin typeface="+mj-lt"/>
                <a:ea typeface="+mj-ea"/>
                <a:cs typeface="+mj-cs"/>
              </a:rPr>
              <a:t> </a:t>
            </a:r>
            <a:r>
              <a:rPr lang="ja-JP" altLang="en-US" sz="2600" dirty="0" smtClean="0">
                <a:solidFill>
                  <a:schemeClr val="tx2"/>
                </a:solidFill>
                <a:latin typeface="+mj-lt"/>
                <a:ea typeface="+mj-ea"/>
                <a:cs typeface="+mj-cs"/>
              </a:rPr>
              <a:t>で説明）</a:t>
            </a:r>
            <a:endParaRPr lang="en-US" altLang="ja-JP" sz="2600" dirty="0">
              <a:solidFill>
                <a:schemeClr val="tx2"/>
              </a:solidFill>
              <a:latin typeface="+mj-lt"/>
              <a:ea typeface="+mj-ea"/>
              <a:cs typeface="+mj-cs"/>
            </a:endParaRPr>
          </a:p>
          <a:p>
            <a:pPr marL="292608" lvl="1" indent="0">
              <a:buNone/>
            </a:pPr>
            <a:r>
              <a:rPr lang="ja-JP" altLang="en-US" dirty="0" smtClean="0">
                <a:solidFill>
                  <a:schemeClr val="tx2"/>
                </a:solidFill>
                <a:latin typeface="+mj-lt"/>
                <a:ea typeface="+mj-ea"/>
                <a:cs typeface="+mj-cs"/>
              </a:rPr>
              <a:t>上記①指標の選定の</a:t>
            </a:r>
            <a:r>
              <a:rPr lang="ja-JP" altLang="en-US" dirty="0">
                <a:solidFill>
                  <a:schemeClr val="tx2"/>
                </a:solidFill>
                <a:latin typeface="+mj-lt"/>
                <a:ea typeface="+mj-ea"/>
                <a:cs typeface="+mj-cs"/>
              </a:rPr>
              <a:t>考え方に則り</a:t>
            </a:r>
            <a:r>
              <a:rPr lang="ja-JP" altLang="en-US" dirty="0" smtClean="0">
                <a:solidFill>
                  <a:schemeClr val="tx2"/>
                </a:solidFill>
                <a:latin typeface="+mj-lt"/>
                <a:ea typeface="+mj-ea"/>
                <a:cs typeface="+mj-cs"/>
              </a:rPr>
              <a:t>、</a:t>
            </a:r>
            <a:r>
              <a:rPr lang="en-US" altLang="ja-JP" dirty="0" smtClean="0">
                <a:solidFill>
                  <a:schemeClr val="tx2"/>
                </a:solidFill>
                <a:latin typeface="+mj-lt"/>
                <a:ea typeface="+mj-ea"/>
                <a:cs typeface="+mj-cs"/>
              </a:rPr>
              <a:t>e-Stat</a:t>
            </a:r>
            <a:r>
              <a:rPr lang="ja-JP" altLang="en-US" dirty="0" smtClean="0">
                <a:solidFill>
                  <a:schemeClr val="tx2"/>
                </a:solidFill>
                <a:latin typeface="+mj-lt"/>
                <a:ea typeface="+mj-ea"/>
                <a:cs typeface="+mj-cs"/>
              </a:rPr>
              <a:t>および</a:t>
            </a:r>
            <a:r>
              <a:rPr lang="ja-JP" altLang="en-US" dirty="0">
                <a:solidFill>
                  <a:schemeClr val="tx2"/>
                </a:solidFill>
                <a:latin typeface="+mj-lt"/>
                <a:ea typeface="+mj-ea"/>
                <a:cs typeface="+mj-cs"/>
              </a:rPr>
              <a:t>関係機関が提供するデータを用いた</a:t>
            </a:r>
            <a:r>
              <a:rPr lang="ja-JP" altLang="en-US" dirty="0" smtClean="0">
                <a:solidFill>
                  <a:schemeClr val="tx2"/>
                </a:solidFill>
                <a:latin typeface="+mj-lt"/>
                <a:ea typeface="+mj-ea"/>
                <a:cs typeface="+mj-cs"/>
              </a:rPr>
              <a:t>。</a:t>
            </a:r>
            <a:r>
              <a:rPr lang="ja-JP" altLang="en-US" sz="2400" dirty="0" smtClean="0">
                <a:solidFill>
                  <a:schemeClr val="tx2"/>
                </a:solidFill>
              </a:rPr>
              <a:t> </a:t>
            </a:r>
            <a:endParaRPr lang="en-US" altLang="ja-JP" sz="2400" dirty="0">
              <a:solidFill>
                <a:schemeClr val="tx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lang="ja-JP" altLang="en-US" dirty="0" smtClean="0"/>
              <a:t>２</a:t>
            </a:r>
            <a:r>
              <a:rPr kumimoji="1" lang="ja-JP" altLang="en-US" dirty="0" smtClean="0"/>
              <a:t>．アイデアの概要</a:t>
            </a:r>
            <a:endParaRPr kumimoji="1" lang="ja-JP" altLang="en-US" dirty="0"/>
          </a:p>
        </p:txBody>
      </p:sp>
      <p:sp>
        <p:nvSpPr>
          <p:cNvPr id="4" name="コンテンツ プレースホルダ 2"/>
          <p:cNvSpPr>
            <a:spLocks noGrp="1"/>
          </p:cNvSpPr>
          <p:nvPr>
            <p:ph idx="1"/>
          </p:nvPr>
        </p:nvSpPr>
        <p:spPr>
          <a:xfrm>
            <a:off x="457200" y="1196752"/>
            <a:ext cx="8229600" cy="5377784"/>
          </a:xfrm>
        </p:spPr>
        <p:txBody>
          <a:bodyPr>
            <a:noAutofit/>
          </a:bodyPr>
          <a:lstStyle/>
          <a:p>
            <a:pPr marL="514350" indent="-514350">
              <a:buClr>
                <a:srgbClr val="424456"/>
              </a:buClr>
              <a:buFont typeface="+mj-ea"/>
              <a:buAutoNum type="circleNumDbPlain" startAt="3"/>
            </a:pPr>
            <a:r>
              <a:rPr lang="ja-JP" altLang="en-US" sz="2600" dirty="0" smtClean="0">
                <a:solidFill>
                  <a:schemeClr val="tx2"/>
                </a:solidFill>
                <a:latin typeface="+mj-lt"/>
                <a:ea typeface="+mj-ea"/>
                <a:cs typeface="+mj-cs"/>
              </a:rPr>
              <a:t>分析</a:t>
            </a:r>
            <a:r>
              <a:rPr lang="ja-JP" altLang="en-US" sz="2600" dirty="0">
                <a:solidFill>
                  <a:schemeClr val="tx2"/>
                </a:solidFill>
                <a:latin typeface="+mj-lt"/>
                <a:ea typeface="+mj-ea"/>
                <a:cs typeface="+mj-cs"/>
              </a:rPr>
              <a:t>方法（５．パフォーマンス分析</a:t>
            </a:r>
            <a:r>
              <a:rPr lang="ja-JP" altLang="en-US" sz="2600" dirty="0" smtClean="0">
                <a:solidFill>
                  <a:schemeClr val="tx2"/>
                </a:solidFill>
                <a:latin typeface="+mj-lt"/>
                <a:ea typeface="+mj-ea"/>
                <a:cs typeface="+mj-cs"/>
              </a:rPr>
              <a:t>方法で説明）</a:t>
            </a:r>
            <a:r>
              <a:rPr lang="ja-JP" altLang="ja-JP" sz="2600" dirty="0" smtClean="0">
                <a:solidFill>
                  <a:schemeClr val="tx2"/>
                </a:solidFill>
                <a:latin typeface="+mj-lt"/>
                <a:ea typeface="+mj-ea"/>
                <a:cs typeface="+mj-cs"/>
              </a:rPr>
              <a:t>総合的</a:t>
            </a:r>
            <a:r>
              <a:rPr lang="ja-JP" altLang="ja-JP" sz="2600" dirty="0">
                <a:solidFill>
                  <a:schemeClr val="tx2"/>
                </a:solidFill>
                <a:latin typeface="+mj-lt"/>
                <a:ea typeface="+mj-ea"/>
                <a:cs typeface="+mj-cs"/>
              </a:rPr>
              <a:t>な都道府県のパフォーマンス分析には、包絡分析法</a:t>
            </a:r>
            <a:r>
              <a:rPr lang="en-US" altLang="ja-JP" sz="2600" dirty="0">
                <a:solidFill>
                  <a:schemeClr val="tx2"/>
                </a:solidFill>
                <a:latin typeface="+mj-lt"/>
                <a:ea typeface="+mj-ea"/>
                <a:cs typeface="+mj-cs"/>
              </a:rPr>
              <a:t>(DEA)</a:t>
            </a:r>
            <a:r>
              <a:rPr lang="ja-JP" altLang="ja-JP" sz="2600" dirty="0">
                <a:solidFill>
                  <a:schemeClr val="tx2"/>
                </a:solidFill>
                <a:latin typeface="+mj-lt"/>
                <a:ea typeface="+mj-ea"/>
                <a:cs typeface="+mj-cs"/>
              </a:rPr>
              <a:t>を応用したウェイト</a:t>
            </a:r>
            <a:r>
              <a:rPr lang="ja-JP" altLang="ja-JP" sz="2600" dirty="0" smtClean="0">
                <a:solidFill>
                  <a:schemeClr val="tx2"/>
                </a:solidFill>
                <a:latin typeface="+mj-lt"/>
                <a:ea typeface="+mj-ea"/>
                <a:cs typeface="+mj-cs"/>
              </a:rPr>
              <a:t>最適化法</a:t>
            </a:r>
            <a:r>
              <a:rPr lang="ja-JP" altLang="en-US" sz="2600" dirty="0" smtClean="0">
                <a:solidFill>
                  <a:schemeClr val="tx2"/>
                </a:solidFill>
                <a:latin typeface="+mj-lt"/>
                <a:ea typeface="+mj-ea"/>
                <a:cs typeface="+mj-cs"/>
              </a:rPr>
              <a:t>（</a:t>
            </a:r>
            <a:r>
              <a:rPr lang="en-US" altLang="ja-JP" sz="2600" dirty="0" smtClean="0">
                <a:solidFill>
                  <a:schemeClr val="tx2"/>
                </a:solidFill>
                <a:latin typeface="+mj-lt"/>
                <a:ea typeface="+mj-ea"/>
                <a:cs typeface="+mj-cs"/>
              </a:rPr>
              <a:t>※</a:t>
            </a:r>
            <a:r>
              <a:rPr lang="ja-JP" altLang="en-US" sz="2600" dirty="0" smtClean="0">
                <a:solidFill>
                  <a:schemeClr val="tx2"/>
                </a:solidFill>
                <a:latin typeface="+mj-lt"/>
                <a:ea typeface="+mj-ea"/>
                <a:cs typeface="+mj-cs"/>
              </a:rPr>
              <a:t>）</a:t>
            </a:r>
            <a:r>
              <a:rPr lang="ja-JP" altLang="ja-JP" sz="2600" dirty="0" smtClean="0">
                <a:solidFill>
                  <a:schemeClr val="tx2"/>
                </a:solidFill>
                <a:latin typeface="+mj-lt"/>
                <a:ea typeface="+mj-ea"/>
                <a:cs typeface="+mj-cs"/>
              </a:rPr>
              <a:t>を</a:t>
            </a:r>
            <a:r>
              <a:rPr lang="ja-JP" altLang="ja-JP" sz="2600" dirty="0">
                <a:solidFill>
                  <a:schemeClr val="tx2"/>
                </a:solidFill>
                <a:latin typeface="+mj-lt"/>
                <a:ea typeface="+mj-ea"/>
                <a:cs typeface="+mj-cs"/>
              </a:rPr>
              <a:t>用いる</a:t>
            </a:r>
            <a:r>
              <a:rPr lang="ja-JP" altLang="ja-JP" sz="2600" dirty="0" smtClean="0">
                <a:solidFill>
                  <a:schemeClr val="tx2"/>
                </a:solidFill>
                <a:latin typeface="+mj-lt"/>
                <a:ea typeface="+mj-ea"/>
                <a:cs typeface="+mj-cs"/>
              </a:rPr>
              <a:t>。出力</a:t>
            </a:r>
            <a:r>
              <a:rPr lang="ja-JP" altLang="ja-JP" sz="2600" dirty="0">
                <a:solidFill>
                  <a:schemeClr val="tx2"/>
                </a:solidFill>
                <a:latin typeface="+mj-lt"/>
                <a:ea typeface="+mj-ea"/>
                <a:cs typeface="+mj-cs"/>
              </a:rPr>
              <a:t>あるいは状態を表すデータを</a:t>
            </a:r>
            <a:r>
              <a:rPr lang="ja-JP" altLang="ja-JP" sz="2600" dirty="0" smtClean="0">
                <a:solidFill>
                  <a:schemeClr val="tx2"/>
                </a:solidFill>
                <a:latin typeface="+mj-lt"/>
                <a:ea typeface="+mj-ea"/>
                <a:cs typeface="+mj-cs"/>
              </a:rPr>
              <a:t>用いる。包絡分析法と同様に、</a:t>
            </a:r>
            <a:r>
              <a:rPr lang="ja-JP" altLang="en-US" sz="2600" dirty="0" smtClean="0">
                <a:solidFill>
                  <a:schemeClr val="tx2"/>
                </a:solidFill>
                <a:latin typeface="+mj-lt"/>
                <a:ea typeface="+mj-ea"/>
                <a:cs typeface="+mj-cs"/>
              </a:rPr>
              <a:t>各指標に対して、</a:t>
            </a:r>
            <a:r>
              <a:rPr lang="ja-JP" altLang="ja-JP" sz="2600" dirty="0" smtClean="0">
                <a:solidFill>
                  <a:schemeClr val="tx2"/>
                </a:solidFill>
                <a:latin typeface="+mj-lt"/>
                <a:ea typeface="+mj-ea"/>
                <a:cs typeface="+mj-cs"/>
              </a:rPr>
              <a:t>各都道府県にとって有利なウェイト構成としパフォーマンス比較を行う。</a:t>
            </a:r>
            <a:endParaRPr lang="en-US" altLang="ja-JP" sz="2600" dirty="0" smtClean="0">
              <a:solidFill>
                <a:schemeClr val="tx2"/>
              </a:solidFill>
              <a:latin typeface="+mj-lt"/>
              <a:ea typeface="+mj-ea"/>
              <a:cs typeface="+mj-cs"/>
            </a:endParaRPr>
          </a:p>
          <a:p>
            <a:pPr marL="0" indent="265113">
              <a:buNone/>
            </a:pPr>
            <a:r>
              <a:rPr lang="en-US" altLang="ja-JP" sz="2000" dirty="0" smtClean="0">
                <a:solidFill>
                  <a:schemeClr val="tx2"/>
                </a:solidFill>
                <a:latin typeface="+mj-ea"/>
                <a:ea typeface="+mj-ea"/>
                <a:cs typeface="+mj-cs"/>
              </a:rPr>
              <a:t>※</a:t>
            </a:r>
            <a:r>
              <a:rPr lang="ja-JP" altLang="en-US" sz="2000" dirty="0" smtClean="0">
                <a:solidFill>
                  <a:schemeClr val="tx2"/>
                </a:solidFill>
                <a:latin typeface="+mj-ea"/>
                <a:ea typeface="+mj-ea"/>
                <a:cs typeface="+mj-cs"/>
              </a:rPr>
              <a:t>参考文献</a:t>
            </a:r>
            <a:endParaRPr lang="en-US" altLang="ja-JP" sz="2000" dirty="0" smtClean="0">
              <a:solidFill>
                <a:schemeClr val="tx2"/>
              </a:solidFill>
              <a:latin typeface="+mj-ea"/>
              <a:ea typeface="+mj-ea"/>
              <a:cs typeface="+mj-cs"/>
            </a:endParaRPr>
          </a:p>
          <a:p>
            <a:pPr marL="0" indent="265113">
              <a:buNone/>
            </a:pPr>
            <a:r>
              <a:rPr lang="ja-JP" altLang="ja-JP" sz="2000" dirty="0" smtClean="0">
                <a:solidFill>
                  <a:schemeClr val="tx2"/>
                </a:solidFill>
                <a:latin typeface="+mj-ea"/>
                <a:ea typeface="+mj-ea"/>
              </a:rPr>
              <a:t>地方</a:t>
            </a:r>
            <a:r>
              <a:rPr lang="ja-JP" altLang="ja-JP" sz="2000" dirty="0">
                <a:solidFill>
                  <a:schemeClr val="tx2"/>
                </a:solidFill>
                <a:latin typeface="+mj-ea"/>
                <a:ea typeface="+mj-ea"/>
              </a:rPr>
              <a:t>自治体の行政活動の総合的評価手法に関する</a:t>
            </a:r>
            <a:r>
              <a:rPr lang="ja-JP" altLang="ja-JP" sz="2000" dirty="0" smtClean="0">
                <a:solidFill>
                  <a:schemeClr val="tx2"/>
                </a:solidFill>
                <a:latin typeface="+mj-ea"/>
                <a:ea typeface="+mj-ea"/>
              </a:rPr>
              <a:t>研究</a:t>
            </a:r>
            <a:endParaRPr lang="en-US" altLang="ja-JP" sz="2000" dirty="0" smtClean="0">
              <a:solidFill>
                <a:schemeClr val="tx2"/>
              </a:solidFill>
              <a:latin typeface="+mj-ea"/>
              <a:ea typeface="+mj-ea"/>
            </a:endParaRPr>
          </a:p>
          <a:p>
            <a:pPr marL="0" indent="265113">
              <a:buNone/>
            </a:pPr>
            <a:r>
              <a:rPr lang="ja-JP" altLang="en-US" sz="2000" dirty="0">
                <a:solidFill>
                  <a:schemeClr val="tx2"/>
                </a:solidFill>
                <a:latin typeface="+mj-ea"/>
                <a:ea typeface="+mj-ea"/>
                <a:cs typeface="+mj-cs"/>
              </a:rPr>
              <a:t>土木計画学研究 ・論文集</a:t>
            </a:r>
            <a:r>
              <a:rPr lang="en-US" altLang="ja-JP" sz="2000" dirty="0">
                <a:solidFill>
                  <a:schemeClr val="tx2"/>
                </a:solidFill>
                <a:latin typeface="+mj-ea"/>
                <a:ea typeface="+mj-ea"/>
                <a:cs typeface="+mj-cs"/>
              </a:rPr>
              <a:t>No.17 2000</a:t>
            </a:r>
            <a:r>
              <a:rPr lang="ja-JP" altLang="en-US" sz="2000" dirty="0">
                <a:solidFill>
                  <a:schemeClr val="tx2"/>
                </a:solidFill>
                <a:latin typeface="+mj-ea"/>
                <a:ea typeface="+mj-ea"/>
                <a:cs typeface="+mj-cs"/>
              </a:rPr>
              <a:t>年</a:t>
            </a:r>
            <a:r>
              <a:rPr lang="en-US" altLang="ja-JP" sz="2000" dirty="0">
                <a:solidFill>
                  <a:schemeClr val="tx2"/>
                </a:solidFill>
                <a:latin typeface="+mj-ea"/>
                <a:ea typeface="+mj-ea"/>
                <a:cs typeface="+mj-cs"/>
              </a:rPr>
              <a:t>9</a:t>
            </a:r>
            <a:r>
              <a:rPr lang="ja-JP" altLang="en-US" sz="2000" dirty="0">
                <a:solidFill>
                  <a:schemeClr val="tx2"/>
                </a:solidFill>
                <a:latin typeface="+mj-ea"/>
                <a:ea typeface="+mj-ea"/>
                <a:cs typeface="+mj-cs"/>
              </a:rPr>
              <a:t>月</a:t>
            </a:r>
            <a:endParaRPr lang="en-US" altLang="ja-JP" sz="2000" dirty="0" smtClean="0">
              <a:solidFill>
                <a:schemeClr val="tx2"/>
              </a:solidFill>
              <a:latin typeface="+mj-ea"/>
              <a:ea typeface="+mj-ea"/>
              <a:cs typeface="+mj-cs"/>
            </a:endParaRPr>
          </a:p>
        </p:txBody>
      </p:sp>
    </p:spTree>
    <p:extLst>
      <p:ext uri="{BB962C8B-B14F-4D97-AF65-F5344CB8AC3E}">
        <p14:creationId xmlns:p14="http://schemas.microsoft.com/office/powerpoint/2010/main" val="2709440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kumimoji="1" lang="ja-JP" altLang="en-US" dirty="0" smtClean="0"/>
              <a:t>３</a:t>
            </a:r>
            <a:r>
              <a:rPr lang="ja-JP" altLang="en-US" dirty="0" smtClean="0"/>
              <a:t>．指標体系</a:t>
            </a:r>
            <a:endParaRPr kumimoji="1" lang="ja-JP" altLang="en-US" dirty="0"/>
          </a:p>
        </p:txBody>
      </p:sp>
      <p:sp>
        <p:nvSpPr>
          <p:cNvPr id="5" name="コンテンツ プレースホルダ 2"/>
          <p:cNvSpPr txBox="1">
            <a:spLocks/>
          </p:cNvSpPr>
          <p:nvPr/>
        </p:nvSpPr>
        <p:spPr>
          <a:xfrm>
            <a:off x="457200" y="1196752"/>
            <a:ext cx="8229600" cy="5377784"/>
          </a:xfrm>
          <a:prstGeom prst="rect">
            <a:avLst/>
          </a:prstGeom>
        </p:spPr>
        <p:txBody>
          <a:bodyPr vert="horz">
            <a:normAutofit/>
          </a:bodyPr>
          <a:lstStyle/>
          <a:p>
            <a:pPr>
              <a:spcBef>
                <a:spcPct val="0"/>
              </a:spcBef>
              <a:buClr>
                <a:schemeClr val="accent3"/>
              </a:buClr>
              <a:defRPr/>
            </a:pPr>
            <a:r>
              <a:rPr lang="ja-JP" altLang="ja-JP" sz="2800" dirty="0" smtClean="0">
                <a:solidFill>
                  <a:schemeClr val="tx2"/>
                </a:solidFill>
                <a:latin typeface="+mj-lt"/>
                <a:ea typeface="+mj-ea"/>
                <a:cs typeface="+mj-cs"/>
              </a:rPr>
              <a:t>国連開発目標</a:t>
            </a:r>
            <a:r>
              <a:rPr lang="ja-JP" altLang="en-US" sz="2800" dirty="0" smtClean="0">
                <a:solidFill>
                  <a:schemeClr val="tx2"/>
                </a:solidFill>
                <a:latin typeface="+mj-lt"/>
                <a:ea typeface="+mj-ea"/>
                <a:cs typeface="+mj-cs"/>
              </a:rPr>
              <a:t>「</a:t>
            </a:r>
            <a:r>
              <a:rPr lang="en-US" altLang="ja-JP" sz="2800" dirty="0" smtClean="0">
                <a:solidFill>
                  <a:schemeClr val="tx2"/>
                </a:solidFill>
                <a:latin typeface="+mj-lt"/>
                <a:ea typeface="+mj-ea"/>
                <a:cs typeface="+mj-cs"/>
              </a:rPr>
              <a:t>SDGs(</a:t>
            </a:r>
            <a:r>
              <a:rPr lang="ja-JP" altLang="en-US" sz="2800" dirty="0" smtClean="0">
                <a:solidFill>
                  <a:schemeClr val="tx2"/>
                </a:solidFill>
                <a:latin typeface="+mj-lt"/>
                <a:ea typeface="+mj-ea"/>
                <a:cs typeface="+mj-cs"/>
              </a:rPr>
              <a:t>持続可能な開発目標</a:t>
            </a:r>
            <a:r>
              <a:rPr lang="en-US" altLang="ja-JP" sz="2800" dirty="0" smtClean="0">
                <a:solidFill>
                  <a:schemeClr val="tx2"/>
                </a:solidFill>
                <a:latin typeface="+mj-lt"/>
                <a:ea typeface="+mj-ea"/>
                <a:cs typeface="+mj-cs"/>
              </a:rPr>
              <a:t>)</a:t>
            </a:r>
            <a:r>
              <a:rPr lang="ja-JP" altLang="en-US" sz="2800" dirty="0" smtClean="0">
                <a:solidFill>
                  <a:schemeClr val="tx2"/>
                </a:solidFill>
                <a:latin typeface="+mj-lt"/>
                <a:ea typeface="+mj-ea"/>
                <a:cs typeface="+mj-cs"/>
              </a:rPr>
              <a:t>」が</a:t>
            </a:r>
            <a:r>
              <a:rPr lang="en-US" altLang="ja-JP" sz="2800" dirty="0" smtClean="0">
                <a:solidFill>
                  <a:schemeClr val="tx2"/>
                </a:solidFill>
                <a:latin typeface="+mj-lt"/>
                <a:ea typeface="+mj-ea"/>
                <a:cs typeface="+mj-cs"/>
              </a:rPr>
              <a:t/>
            </a:r>
            <a:br>
              <a:rPr lang="en-US" altLang="ja-JP" sz="2800" dirty="0" smtClean="0">
                <a:solidFill>
                  <a:schemeClr val="tx2"/>
                </a:solidFill>
                <a:latin typeface="+mj-lt"/>
                <a:ea typeface="+mj-ea"/>
                <a:cs typeface="+mj-cs"/>
              </a:rPr>
            </a:br>
            <a:r>
              <a:rPr lang="ja-JP" altLang="en-US" sz="2800" dirty="0" smtClean="0">
                <a:solidFill>
                  <a:schemeClr val="tx2"/>
                </a:solidFill>
                <a:latin typeface="+mj-lt"/>
                <a:ea typeface="+mj-ea"/>
                <a:cs typeface="+mj-cs"/>
              </a:rPr>
              <a:t>掲げる</a:t>
            </a:r>
            <a:r>
              <a:rPr lang="en-US" altLang="ja-JP" sz="2800" dirty="0" smtClean="0">
                <a:solidFill>
                  <a:schemeClr val="tx2"/>
                </a:solidFill>
                <a:latin typeface="+mj-lt"/>
                <a:ea typeface="+mj-ea"/>
                <a:cs typeface="+mj-cs"/>
              </a:rPr>
              <a:t>17</a:t>
            </a:r>
            <a:r>
              <a:rPr lang="ja-JP" altLang="en-US" sz="2800" dirty="0" smtClean="0">
                <a:solidFill>
                  <a:schemeClr val="tx2"/>
                </a:solidFill>
                <a:latin typeface="+mj-lt"/>
                <a:ea typeface="+mj-ea"/>
                <a:cs typeface="+mj-cs"/>
              </a:rPr>
              <a:t>の解決課題と指標の考え方（その１）</a:t>
            </a:r>
            <a:endParaRPr lang="en-US" altLang="ja-JP" sz="2800" dirty="0" smtClean="0">
              <a:solidFill>
                <a:schemeClr val="tx2"/>
              </a:solidFill>
              <a:latin typeface="+mj-lt"/>
              <a:ea typeface="+mj-ea"/>
              <a:cs typeface="+mj-cs"/>
            </a:endParaRPr>
          </a:p>
          <a:p>
            <a:pPr>
              <a:spcBef>
                <a:spcPct val="0"/>
              </a:spcBef>
              <a:buClr>
                <a:schemeClr val="accent3"/>
              </a:buClr>
              <a:defRPr/>
            </a:pPr>
            <a:endParaRPr lang="ja-JP" altLang="en-US" sz="2800" dirty="0" smtClean="0">
              <a:solidFill>
                <a:schemeClr val="tx2"/>
              </a:solidFill>
              <a:latin typeface="+mj-lt"/>
              <a:ea typeface="+mj-ea"/>
              <a:cs typeface="+mj-cs"/>
            </a:endParaRPr>
          </a:p>
        </p:txBody>
      </p:sp>
      <p:graphicFrame>
        <p:nvGraphicFramePr>
          <p:cNvPr id="7" name="表 6"/>
          <p:cNvGraphicFramePr>
            <a:graphicFrameLocks noGrp="1"/>
          </p:cNvGraphicFramePr>
          <p:nvPr>
            <p:extLst>
              <p:ext uri="{D42A27DB-BD31-4B8C-83A1-F6EECF244321}">
                <p14:modId xmlns:p14="http://schemas.microsoft.com/office/powerpoint/2010/main" val="4148063221"/>
              </p:ext>
            </p:extLst>
          </p:nvPr>
        </p:nvGraphicFramePr>
        <p:xfrm>
          <a:off x="251520" y="2101321"/>
          <a:ext cx="4248472" cy="4568039"/>
        </p:xfrm>
        <a:graphic>
          <a:graphicData uri="http://schemas.openxmlformats.org/drawingml/2006/table">
            <a:tbl>
              <a:tblPr/>
              <a:tblGrid>
                <a:gridCol w="1749371"/>
                <a:gridCol w="2499101"/>
              </a:tblGrid>
              <a:tr h="131971">
                <a:tc>
                  <a:txBody>
                    <a:bodyPr/>
                    <a:lstStyle/>
                    <a:p>
                      <a:pPr algn="l" fontAlgn="ctr"/>
                      <a:r>
                        <a:rPr lang="ja-JP" altLang="en-US" sz="1100" b="0" i="0" u="none" strike="noStrike" dirty="0" smtClean="0">
                          <a:solidFill>
                            <a:srgbClr val="FFFFFF"/>
                          </a:solidFill>
                          <a:latin typeface="+mj-ea"/>
                          <a:ea typeface="+mj-ea"/>
                        </a:rPr>
                        <a:t>解決課題</a:t>
                      </a:r>
                      <a:endParaRPr lang="ja-JP" altLang="en-US" sz="1100" b="0" i="0" u="none" strike="noStrike" dirty="0">
                        <a:solidFill>
                          <a:srgbClr val="FFFFFF"/>
                        </a:solidFill>
                        <a:latin typeface="+mj-ea"/>
                        <a:ea typeface="+mj-ea"/>
                      </a:endParaRP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a:txBody>
                    <a:bodyPr/>
                    <a:lstStyle/>
                    <a:p>
                      <a:pPr algn="l" fontAlgn="ctr"/>
                      <a:r>
                        <a:rPr lang="ja-JP" altLang="en-US" sz="1100" b="0" i="0" u="none" strike="noStrike" dirty="0">
                          <a:solidFill>
                            <a:srgbClr val="FFFFFF"/>
                          </a:solidFill>
                          <a:latin typeface="+mj-ea"/>
                          <a:ea typeface="+mj-ea"/>
                        </a:rPr>
                        <a:t>新国富論の指標の考え方</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r>
              <a:tr h="364664">
                <a:tc>
                  <a:txBody>
                    <a:bodyPr/>
                    <a:lstStyle/>
                    <a:p>
                      <a:pPr algn="l" fontAlgn="ctr"/>
                      <a:r>
                        <a:rPr lang="ja-JP" altLang="en-US" sz="1100" b="0" i="0" u="none" strike="noStrike">
                          <a:solidFill>
                            <a:srgbClr val="000000"/>
                          </a:solidFill>
                          <a:latin typeface="+mj-ea"/>
                          <a:ea typeface="+mj-ea"/>
                        </a:rPr>
                        <a:t>「１．貧困の根絶」</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mj-ea"/>
                          <a:ea typeface="+mj-ea"/>
                        </a:rPr>
                        <a:t>・</a:t>
                      </a:r>
                      <a:r>
                        <a:rPr lang="en-US" altLang="ja-JP" sz="1100" b="0" i="0" u="none" strike="noStrike" dirty="0">
                          <a:solidFill>
                            <a:srgbClr val="000000"/>
                          </a:solidFill>
                          <a:latin typeface="+mj-ea"/>
                          <a:ea typeface="+mj-ea"/>
                        </a:rPr>
                        <a:t>1</a:t>
                      </a:r>
                      <a:r>
                        <a:rPr lang="ja-JP" altLang="en-US" sz="1100" b="0" i="0" u="none" strike="noStrike" dirty="0">
                          <a:solidFill>
                            <a:srgbClr val="000000"/>
                          </a:solidFill>
                          <a:latin typeface="+mj-ea"/>
                          <a:ea typeface="+mj-ea"/>
                        </a:rPr>
                        <a:t>日</a:t>
                      </a:r>
                      <a:r>
                        <a:rPr lang="en-US" altLang="ja-JP" sz="1100" b="0" i="0" u="none" strike="noStrike" dirty="0">
                          <a:solidFill>
                            <a:srgbClr val="000000"/>
                          </a:solidFill>
                          <a:latin typeface="+mj-ea"/>
                          <a:ea typeface="+mj-ea"/>
                        </a:rPr>
                        <a:t>1.25$</a:t>
                      </a:r>
                      <a:r>
                        <a:rPr lang="ja-JP" altLang="en-US" sz="1100" b="0" i="0" u="none" strike="noStrike" dirty="0">
                          <a:solidFill>
                            <a:srgbClr val="000000"/>
                          </a:solidFill>
                          <a:latin typeface="+mj-ea"/>
                          <a:ea typeface="+mj-ea"/>
                        </a:rPr>
                        <a:t>以下で生活する人々の数</a:t>
                      </a:r>
                      <a:br>
                        <a:rPr lang="ja-JP" altLang="en-US" sz="1100" b="0" i="0" u="none" strike="noStrike" dirty="0">
                          <a:solidFill>
                            <a:srgbClr val="000000"/>
                          </a:solidFill>
                          <a:latin typeface="+mj-ea"/>
                          <a:ea typeface="+mj-ea"/>
                        </a:rPr>
                      </a:br>
                      <a:r>
                        <a:rPr lang="ja-JP" altLang="en-US" sz="1100" b="0" i="0" u="none" strike="noStrike" dirty="0" smtClean="0">
                          <a:solidFill>
                            <a:srgbClr val="000000"/>
                          </a:solidFill>
                          <a:latin typeface="+mj-ea"/>
                          <a:ea typeface="+mj-ea"/>
                        </a:rPr>
                        <a:t>・</a:t>
                      </a:r>
                      <a:r>
                        <a:rPr lang="ja-JP" altLang="en-US" sz="1100" b="0" i="0" u="none" strike="noStrike" dirty="0">
                          <a:solidFill>
                            <a:srgbClr val="000000"/>
                          </a:solidFill>
                          <a:latin typeface="+mj-ea"/>
                          <a:ea typeface="+mj-ea"/>
                        </a:rPr>
                        <a:t>貧困対策</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7552">
                <a:tc>
                  <a:txBody>
                    <a:bodyPr/>
                    <a:lstStyle/>
                    <a:p>
                      <a:pPr algn="l" fontAlgn="ctr"/>
                      <a:r>
                        <a:rPr lang="ja-JP" altLang="en-US" sz="1100" b="0" i="0" u="none" strike="noStrike">
                          <a:solidFill>
                            <a:srgbClr val="000000"/>
                          </a:solidFill>
                          <a:latin typeface="+mj-ea"/>
                          <a:ea typeface="+mj-ea"/>
                        </a:rPr>
                        <a:t>「２．飢えの根絶」</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mj-ea"/>
                          <a:ea typeface="+mj-ea"/>
                        </a:rPr>
                        <a:t>・貧困者の栄養状態</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・食事の支援プログラム</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・農業生産性、生産額</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・農業研究に関する投資</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3520">
                <a:tc>
                  <a:txBody>
                    <a:bodyPr/>
                    <a:lstStyle/>
                    <a:p>
                      <a:pPr algn="l" fontAlgn="ctr"/>
                      <a:r>
                        <a:rPr lang="ja-JP" altLang="en-US" sz="1100" b="0" i="0" u="none" strike="noStrike" dirty="0">
                          <a:solidFill>
                            <a:srgbClr val="000000"/>
                          </a:solidFill>
                          <a:latin typeface="+mj-ea"/>
                          <a:ea typeface="+mj-ea"/>
                        </a:rPr>
                        <a:t>「３．健康な生活」</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mj-ea"/>
                          <a:ea typeface="+mj-ea"/>
                        </a:rPr>
                        <a:t>・母体死亡率</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・乳幼児死亡率</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・早産死率</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・麻薬等の犯罪者数</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・交通死亡者数</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・土壌等の除染</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・喫煙率</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・健康診断受診率</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・医療施設数、薬局数</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57939">
                <a:tc>
                  <a:txBody>
                    <a:bodyPr/>
                    <a:lstStyle/>
                    <a:p>
                      <a:pPr algn="l" fontAlgn="ctr"/>
                      <a:r>
                        <a:rPr lang="ja-JP" altLang="en-US" sz="1100" b="0" i="0" u="none" strike="noStrike">
                          <a:solidFill>
                            <a:srgbClr val="000000"/>
                          </a:solidFill>
                          <a:latin typeface="+mj-ea"/>
                          <a:ea typeface="+mj-ea"/>
                        </a:rPr>
                        <a:t>「４．質の高い教育」</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mj-ea"/>
                          <a:ea typeface="+mj-ea"/>
                        </a:rPr>
                        <a:t>・幼稚園</a:t>
                      </a:r>
                      <a:r>
                        <a:rPr lang="en-US" altLang="ja-JP" sz="1100" b="0" i="0" u="none" strike="noStrike" dirty="0">
                          <a:solidFill>
                            <a:srgbClr val="000000"/>
                          </a:solidFill>
                          <a:latin typeface="+mj-ea"/>
                          <a:ea typeface="+mj-ea"/>
                        </a:rPr>
                        <a:t>/</a:t>
                      </a:r>
                      <a:r>
                        <a:rPr lang="ja-JP" altLang="en-US" sz="1100" b="0" i="0" u="none" strike="noStrike" dirty="0">
                          <a:solidFill>
                            <a:srgbClr val="000000"/>
                          </a:solidFill>
                          <a:latin typeface="+mj-ea"/>
                          <a:ea typeface="+mj-ea"/>
                        </a:rPr>
                        <a:t>保育園の利用率</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・大学等高等教育の進学率</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・大人等への公開講座数</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・職業訓練</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・学習効果</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・教員養成</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2746">
                <a:tc>
                  <a:txBody>
                    <a:bodyPr/>
                    <a:lstStyle/>
                    <a:p>
                      <a:pPr algn="l" fontAlgn="ctr"/>
                      <a:r>
                        <a:rPr lang="ja-JP" altLang="en-US" sz="1100" b="0" i="0" u="none" strike="noStrike">
                          <a:solidFill>
                            <a:srgbClr val="000000"/>
                          </a:solidFill>
                          <a:latin typeface="+mj-ea"/>
                          <a:ea typeface="+mj-ea"/>
                        </a:rPr>
                        <a:t>「５．男女平等」</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mj-ea"/>
                          <a:ea typeface="+mj-ea"/>
                        </a:rPr>
                        <a:t>・管理職</a:t>
                      </a:r>
                      <a:r>
                        <a:rPr lang="en-US" altLang="ja-JP" sz="1100" b="0" i="0" u="none" strike="noStrike" dirty="0">
                          <a:solidFill>
                            <a:srgbClr val="000000"/>
                          </a:solidFill>
                          <a:latin typeface="+mj-ea"/>
                          <a:ea typeface="+mj-ea"/>
                        </a:rPr>
                        <a:t>/</a:t>
                      </a:r>
                      <a:r>
                        <a:rPr lang="ja-JP" altLang="en-US" sz="1100" b="0" i="0" u="none" strike="noStrike" dirty="0">
                          <a:solidFill>
                            <a:srgbClr val="000000"/>
                          </a:solidFill>
                          <a:latin typeface="+mj-ea"/>
                          <a:ea typeface="+mj-ea"/>
                        </a:rPr>
                        <a:t>役員の女性比率</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・男性の育児参加率</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・職員、議員の女性比率</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・育児休暇</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・遺産分担</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8" name="表 7"/>
          <p:cNvGraphicFramePr>
            <a:graphicFrameLocks noGrp="1"/>
          </p:cNvGraphicFramePr>
          <p:nvPr/>
        </p:nvGraphicFramePr>
        <p:xfrm>
          <a:off x="4644008" y="2132856"/>
          <a:ext cx="4248472" cy="3367650"/>
        </p:xfrm>
        <a:graphic>
          <a:graphicData uri="http://schemas.openxmlformats.org/drawingml/2006/table">
            <a:tbl>
              <a:tblPr/>
              <a:tblGrid>
                <a:gridCol w="1551536"/>
                <a:gridCol w="2696936"/>
              </a:tblGrid>
              <a:tr h="124440">
                <a:tc>
                  <a:txBody>
                    <a:bodyPr/>
                    <a:lstStyle/>
                    <a:p>
                      <a:pPr algn="l" fontAlgn="ctr"/>
                      <a:r>
                        <a:rPr lang="ja-JP" altLang="en-US" sz="1000" b="0" i="0" u="none" strike="noStrike" dirty="0" smtClean="0">
                          <a:solidFill>
                            <a:srgbClr val="FFFFFF"/>
                          </a:solidFill>
                          <a:latin typeface="+mj-ea"/>
                          <a:ea typeface="+mj-ea"/>
                        </a:rPr>
                        <a:t>解決課題</a:t>
                      </a:r>
                      <a:endParaRPr lang="ja-JP" altLang="en-US" sz="1000" b="0" i="0" u="none" strike="noStrike" dirty="0">
                        <a:solidFill>
                          <a:srgbClr val="FFFFFF"/>
                        </a:solidFill>
                        <a:latin typeface="+mj-ea"/>
                        <a:ea typeface="+mj-ea"/>
                      </a:endParaRP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a:txBody>
                    <a:bodyPr/>
                    <a:lstStyle/>
                    <a:p>
                      <a:pPr algn="l" fontAlgn="ctr"/>
                      <a:r>
                        <a:rPr lang="ja-JP" altLang="en-US" sz="1000" b="0" i="0" u="none" strike="noStrike" dirty="0">
                          <a:solidFill>
                            <a:srgbClr val="FFFFFF"/>
                          </a:solidFill>
                          <a:latin typeface="+mj-ea"/>
                          <a:ea typeface="+mj-ea"/>
                        </a:rPr>
                        <a:t>新国富論の指標の考え方</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r>
              <a:tr h="832737">
                <a:tc>
                  <a:txBody>
                    <a:bodyPr/>
                    <a:lstStyle/>
                    <a:p>
                      <a:pPr algn="l" fontAlgn="ctr"/>
                      <a:r>
                        <a:rPr lang="ja-JP" altLang="en-US" sz="1000" b="0" i="0" u="none" strike="noStrike" dirty="0">
                          <a:solidFill>
                            <a:srgbClr val="000000"/>
                          </a:solidFill>
                          <a:latin typeface="+mj-ea"/>
                          <a:ea typeface="+mj-ea"/>
                        </a:rPr>
                        <a:t>「６．清潔な水の確保および公衆衛生」</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j-ea"/>
                          <a:ea typeface="+mj-ea"/>
                        </a:rPr>
                        <a:t>・飲料水の水質</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・衛生に関する施設の普及状況</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・下水道普及率</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・水洗トイレの普及率</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・渇水の発生率</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・水資源保護状況</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・水再利用</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8588">
                <a:tc>
                  <a:txBody>
                    <a:bodyPr/>
                    <a:lstStyle/>
                    <a:p>
                      <a:pPr algn="l" fontAlgn="ctr"/>
                      <a:r>
                        <a:rPr lang="ja-JP" altLang="en-US" sz="1000" b="0" i="0" u="none" strike="noStrike">
                          <a:solidFill>
                            <a:srgbClr val="000000"/>
                          </a:solidFill>
                          <a:latin typeface="+mj-ea"/>
                          <a:ea typeface="+mj-ea"/>
                        </a:rPr>
                        <a:t>「７．再生可能エネルギー」</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j-ea"/>
                          <a:ea typeface="+mj-ea"/>
                        </a:rPr>
                        <a:t>・クリーンエネルギーの発生量</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・クリーンエネルギーの全体のエネルギーに占める割合</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・クリーンエネルギー政策への投資</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96638">
                <a:tc>
                  <a:txBody>
                    <a:bodyPr/>
                    <a:lstStyle/>
                    <a:p>
                      <a:pPr algn="l" fontAlgn="ctr"/>
                      <a:r>
                        <a:rPr lang="ja-JP" altLang="en-US" sz="1000" b="0" i="0" u="none" strike="noStrike">
                          <a:solidFill>
                            <a:srgbClr val="000000"/>
                          </a:solidFill>
                          <a:latin typeface="+mj-ea"/>
                          <a:ea typeface="+mj-ea"/>
                        </a:rPr>
                        <a:t>「８．良い仕事と経済発展」</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j-ea"/>
                          <a:ea typeface="+mj-ea"/>
                        </a:rPr>
                        <a:t>・</a:t>
                      </a:r>
                      <a:r>
                        <a:rPr lang="en-US" altLang="ja-JP" sz="1000" b="0" i="0" u="none" strike="noStrike" dirty="0">
                          <a:solidFill>
                            <a:srgbClr val="000000"/>
                          </a:solidFill>
                          <a:latin typeface="+mj-ea"/>
                          <a:ea typeface="+mj-ea"/>
                        </a:rPr>
                        <a:t>GDP/</a:t>
                      </a:r>
                      <a:r>
                        <a:rPr lang="ja-JP" altLang="en-US" sz="1000" b="0" i="0" u="none" strike="noStrike" dirty="0">
                          <a:solidFill>
                            <a:srgbClr val="000000"/>
                          </a:solidFill>
                          <a:latin typeface="+mj-ea"/>
                          <a:ea typeface="+mj-ea"/>
                        </a:rPr>
                        <a:t>一人当たり</a:t>
                      </a:r>
                      <a:r>
                        <a:rPr lang="en-US" altLang="ja-JP" sz="1000" b="0" i="0" u="none" strike="noStrike" dirty="0">
                          <a:solidFill>
                            <a:srgbClr val="000000"/>
                          </a:solidFill>
                          <a:latin typeface="+mj-ea"/>
                          <a:ea typeface="+mj-ea"/>
                        </a:rPr>
                        <a:t>GDP/</a:t>
                      </a:r>
                      <a:r>
                        <a:rPr lang="ja-JP" altLang="en-US" sz="1000" b="0" i="0" u="none" strike="noStrike" dirty="0">
                          <a:solidFill>
                            <a:srgbClr val="000000"/>
                          </a:solidFill>
                          <a:latin typeface="+mj-ea"/>
                          <a:ea typeface="+mj-ea"/>
                        </a:rPr>
                        <a:t>成長率</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・生産性</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・労災数</a:t>
                      </a:r>
                      <a:r>
                        <a:rPr lang="en-US" altLang="ja-JP" sz="1000" b="0" i="0" u="none" strike="noStrike" dirty="0">
                          <a:solidFill>
                            <a:srgbClr val="000000"/>
                          </a:solidFill>
                          <a:latin typeface="+mj-ea"/>
                          <a:ea typeface="+mj-ea"/>
                        </a:rPr>
                        <a:t>/</a:t>
                      </a:r>
                      <a:r>
                        <a:rPr lang="ja-JP" altLang="en-US" sz="1000" b="0" i="0" u="none" strike="noStrike" dirty="0">
                          <a:solidFill>
                            <a:srgbClr val="000000"/>
                          </a:solidFill>
                          <a:latin typeface="+mj-ea"/>
                          <a:ea typeface="+mj-ea"/>
                        </a:rPr>
                        <a:t>割合</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・労働時間</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・再就職までの期間</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0539">
                <a:tc>
                  <a:txBody>
                    <a:bodyPr/>
                    <a:lstStyle/>
                    <a:p>
                      <a:pPr algn="l" fontAlgn="ctr"/>
                      <a:r>
                        <a:rPr lang="ja-JP" altLang="en-US" sz="1000" b="0" i="0" u="none" strike="noStrike">
                          <a:solidFill>
                            <a:srgbClr val="000000"/>
                          </a:solidFill>
                          <a:latin typeface="+mj-ea"/>
                          <a:ea typeface="+mj-ea"/>
                        </a:rPr>
                        <a:t>「９．イノベーションとインフラストラクチャー」</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j-ea"/>
                          <a:ea typeface="+mj-ea"/>
                        </a:rPr>
                        <a:t>・科学研究への投資</a:t>
                      </a:r>
                      <a:r>
                        <a:rPr lang="en-US" altLang="ja-JP" sz="1000" b="0" i="0" u="none" strike="noStrike" dirty="0">
                          <a:solidFill>
                            <a:srgbClr val="000000"/>
                          </a:solidFill>
                          <a:latin typeface="+mj-ea"/>
                          <a:ea typeface="+mj-ea"/>
                        </a:rPr>
                        <a:t>/</a:t>
                      </a:r>
                      <a:r>
                        <a:rPr lang="ja-JP" altLang="en-US" sz="1000" b="0" i="0" u="none" strike="noStrike" dirty="0">
                          <a:solidFill>
                            <a:srgbClr val="000000"/>
                          </a:solidFill>
                          <a:latin typeface="+mj-ea"/>
                          <a:ea typeface="+mj-ea"/>
                        </a:rPr>
                        <a:t>研究者数</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・インターネット利用率</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・携帯電話</a:t>
                      </a:r>
                      <a:r>
                        <a:rPr lang="en-US" altLang="ja-JP" sz="1000" b="0" i="0" u="none" strike="noStrike" dirty="0">
                          <a:solidFill>
                            <a:srgbClr val="000000"/>
                          </a:solidFill>
                          <a:latin typeface="+mj-ea"/>
                          <a:ea typeface="+mj-ea"/>
                        </a:rPr>
                        <a:t>/</a:t>
                      </a:r>
                      <a:r>
                        <a:rPr lang="ja-JP" altLang="en-US" sz="1000" b="0" i="0" u="none" strike="noStrike" dirty="0">
                          <a:solidFill>
                            <a:srgbClr val="000000"/>
                          </a:solidFill>
                          <a:latin typeface="+mj-ea"/>
                          <a:ea typeface="+mj-ea"/>
                        </a:rPr>
                        <a:t>スマフォ利用率</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489">
                <a:tc>
                  <a:txBody>
                    <a:bodyPr/>
                    <a:lstStyle/>
                    <a:p>
                      <a:pPr algn="l" fontAlgn="ctr"/>
                      <a:r>
                        <a:rPr lang="ja-JP" altLang="en-US" sz="1000" b="0" i="0" u="none" strike="noStrike">
                          <a:solidFill>
                            <a:srgbClr val="000000"/>
                          </a:solidFill>
                          <a:latin typeface="+mj-ea"/>
                          <a:ea typeface="+mj-ea"/>
                        </a:rPr>
                        <a:t>「１０．不平等の緩和」</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j-ea"/>
                          <a:ea typeface="+mj-ea"/>
                        </a:rPr>
                        <a:t>・下位</a:t>
                      </a:r>
                      <a:r>
                        <a:rPr lang="en-US" altLang="ja-JP" sz="1000" b="0" i="0" u="none" strike="noStrike" dirty="0">
                          <a:solidFill>
                            <a:srgbClr val="000000"/>
                          </a:solidFill>
                          <a:latin typeface="+mj-ea"/>
                          <a:ea typeface="+mj-ea"/>
                        </a:rPr>
                        <a:t>40%</a:t>
                      </a:r>
                      <a:r>
                        <a:rPr lang="ja-JP" altLang="en-US" sz="1000" b="0" i="0" u="none" strike="noStrike" dirty="0">
                          <a:solidFill>
                            <a:srgbClr val="000000"/>
                          </a:solidFill>
                          <a:latin typeface="+mj-ea"/>
                          <a:ea typeface="+mj-ea"/>
                        </a:rPr>
                        <a:t>の収入増加率</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・外国人の参政権</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kumimoji="1" lang="ja-JP" altLang="en-US" dirty="0" smtClean="0"/>
              <a:t>３</a:t>
            </a:r>
            <a:r>
              <a:rPr lang="ja-JP" altLang="en-US" dirty="0" smtClean="0"/>
              <a:t>．指標体系</a:t>
            </a:r>
            <a:endParaRPr kumimoji="1" lang="ja-JP" altLang="en-US" dirty="0"/>
          </a:p>
        </p:txBody>
      </p:sp>
      <p:sp>
        <p:nvSpPr>
          <p:cNvPr id="5" name="コンテンツ プレースホルダ 2"/>
          <p:cNvSpPr txBox="1">
            <a:spLocks/>
          </p:cNvSpPr>
          <p:nvPr/>
        </p:nvSpPr>
        <p:spPr>
          <a:xfrm>
            <a:off x="457200" y="1196752"/>
            <a:ext cx="8229600" cy="5377784"/>
          </a:xfrm>
          <a:prstGeom prst="rect">
            <a:avLst/>
          </a:prstGeom>
        </p:spPr>
        <p:txBody>
          <a:bodyPr vert="horz">
            <a:normAutofit/>
          </a:bodyPr>
          <a:lstStyle/>
          <a:p>
            <a:pPr>
              <a:spcBef>
                <a:spcPct val="0"/>
              </a:spcBef>
              <a:buClr>
                <a:schemeClr val="accent3"/>
              </a:buClr>
              <a:defRPr/>
            </a:pPr>
            <a:r>
              <a:rPr lang="ja-JP" altLang="ja-JP" sz="2800" dirty="0" smtClean="0">
                <a:solidFill>
                  <a:schemeClr val="tx2"/>
                </a:solidFill>
                <a:latin typeface="+mj-lt"/>
                <a:ea typeface="+mj-ea"/>
                <a:cs typeface="+mj-cs"/>
              </a:rPr>
              <a:t>国連開発目標</a:t>
            </a:r>
            <a:r>
              <a:rPr lang="ja-JP" altLang="en-US" sz="2800" dirty="0" smtClean="0">
                <a:solidFill>
                  <a:schemeClr val="tx2"/>
                </a:solidFill>
                <a:latin typeface="+mj-lt"/>
                <a:ea typeface="+mj-ea"/>
                <a:cs typeface="+mj-cs"/>
              </a:rPr>
              <a:t>「</a:t>
            </a:r>
            <a:r>
              <a:rPr lang="en-US" altLang="ja-JP" sz="2800" dirty="0" smtClean="0">
                <a:solidFill>
                  <a:schemeClr val="tx2"/>
                </a:solidFill>
                <a:latin typeface="+mj-lt"/>
                <a:ea typeface="+mj-ea"/>
                <a:cs typeface="+mj-cs"/>
              </a:rPr>
              <a:t>SDGs(</a:t>
            </a:r>
            <a:r>
              <a:rPr lang="ja-JP" altLang="en-US" sz="2800" dirty="0" smtClean="0">
                <a:solidFill>
                  <a:schemeClr val="tx2"/>
                </a:solidFill>
                <a:latin typeface="+mj-lt"/>
                <a:ea typeface="+mj-ea"/>
                <a:cs typeface="+mj-cs"/>
              </a:rPr>
              <a:t>持続可能な開発目標</a:t>
            </a:r>
            <a:r>
              <a:rPr lang="en-US" altLang="ja-JP" sz="2800" dirty="0" smtClean="0">
                <a:solidFill>
                  <a:schemeClr val="tx2"/>
                </a:solidFill>
                <a:latin typeface="+mj-lt"/>
                <a:ea typeface="+mj-ea"/>
                <a:cs typeface="+mj-cs"/>
              </a:rPr>
              <a:t>)</a:t>
            </a:r>
            <a:r>
              <a:rPr lang="ja-JP" altLang="en-US" sz="2800" dirty="0" smtClean="0">
                <a:solidFill>
                  <a:schemeClr val="tx2"/>
                </a:solidFill>
                <a:latin typeface="+mj-lt"/>
                <a:ea typeface="+mj-ea"/>
                <a:cs typeface="+mj-cs"/>
              </a:rPr>
              <a:t>」が</a:t>
            </a:r>
            <a:r>
              <a:rPr lang="en-US" altLang="ja-JP" sz="2800" dirty="0" smtClean="0">
                <a:solidFill>
                  <a:schemeClr val="tx2"/>
                </a:solidFill>
                <a:latin typeface="+mj-lt"/>
                <a:ea typeface="+mj-ea"/>
                <a:cs typeface="+mj-cs"/>
              </a:rPr>
              <a:t/>
            </a:r>
            <a:br>
              <a:rPr lang="en-US" altLang="ja-JP" sz="2800" dirty="0" smtClean="0">
                <a:solidFill>
                  <a:schemeClr val="tx2"/>
                </a:solidFill>
                <a:latin typeface="+mj-lt"/>
                <a:ea typeface="+mj-ea"/>
                <a:cs typeface="+mj-cs"/>
              </a:rPr>
            </a:br>
            <a:r>
              <a:rPr lang="ja-JP" altLang="en-US" sz="2800" dirty="0" smtClean="0">
                <a:solidFill>
                  <a:schemeClr val="tx2"/>
                </a:solidFill>
                <a:latin typeface="+mj-lt"/>
                <a:ea typeface="+mj-ea"/>
                <a:cs typeface="+mj-cs"/>
              </a:rPr>
              <a:t>掲げる</a:t>
            </a:r>
            <a:r>
              <a:rPr lang="en-US" altLang="ja-JP" sz="2800" dirty="0" smtClean="0">
                <a:solidFill>
                  <a:schemeClr val="tx2"/>
                </a:solidFill>
                <a:latin typeface="+mj-lt"/>
                <a:ea typeface="+mj-ea"/>
                <a:cs typeface="+mj-cs"/>
              </a:rPr>
              <a:t>17</a:t>
            </a:r>
            <a:r>
              <a:rPr lang="ja-JP" altLang="en-US" sz="2800" dirty="0" smtClean="0">
                <a:solidFill>
                  <a:schemeClr val="tx2"/>
                </a:solidFill>
                <a:latin typeface="+mj-lt"/>
                <a:ea typeface="+mj-ea"/>
                <a:cs typeface="+mj-cs"/>
              </a:rPr>
              <a:t>の解決</a:t>
            </a:r>
            <a:r>
              <a:rPr lang="ja-JP" altLang="en-US" sz="2800" dirty="0">
                <a:solidFill>
                  <a:schemeClr val="tx2"/>
                </a:solidFill>
                <a:latin typeface="+mj-lt"/>
                <a:ea typeface="+mj-ea"/>
                <a:cs typeface="+mj-cs"/>
              </a:rPr>
              <a:t>課題と指標の考え方（</a:t>
            </a:r>
            <a:r>
              <a:rPr lang="ja-JP" altLang="en-US" sz="2800" dirty="0" smtClean="0">
                <a:solidFill>
                  <a:schemeClr val="tx2"/>
                </a:solidFill>
                <a:latin typeface="+mj-lt"/>
                <a:ea typeface="+mj-ea"/>
                <a:cs typeface="+mj-cs"/>
              </a:rPr>
              <a:t>その２）</a:t>
            </a:r>
          </a:p>
        </p:txBody>
      </p:sp>
      <p:graphicFrame>
        <p:nvGraphicFramePr>
          <p:cNvPr id="6" name="表 5"/>
          <p:cNvGraphicFramePr>
            <a:graphicFrameLocks noGrp="1"/>
          </p:cNvGraphicFramePr>
          <p:nvPr>
            <p:extLst>
              <p:ext uri="{D42A27DB-BD31-4B8C-83A1-F6EECF244321}">
                <p14:modId xmlns:p14="http://schemas.microsoft.com/office/powerpoint/2010/main" val="263949855"/>
              </p:ext>
            </p:extLst>
          </p:nvPr>
        </p:nvGraphicFramePr>
        <p:xfrm>
          <a:off x="107504" y="2144200"/>
          <a:ext cx="4320480" cy="3499860"/>
        </p:xfrm>
        <a:graphic>
          <a:graphicData uri="http://schemas.openxmlformats.org/drawingml/2006/table">
            <a:tbl>
              <a:tblPr/>
              <a:tblGrid>
                <a:gridCol w="1661723"/>
                <a:gridCol w="2658757"/>
              </a:tblGrid>
              <a:tr h="114871">
                <a:tc>
                  <a:txBody>
                    <a:bodyPr/>
                    <a:lstStyle/>
                    <a:p>
                      <a:pPr algn="l" fontAlgn="ctr"/>
                      <a:r>
                        <a:rPr lang="ja-JP" altLang="en-US" sz="1100" b="0" i="0" u="none" strike="noStrike" dirty="0" smtClean="0">
                          <a:solidFill>
                            <a:srgbClr val="FFFFFF"/>
                          </a:solidFill>
                          <a:latin typeface="+mj-ea"/>
                          <a:ea typeface="+mj-ea"/>
                        </a:rPr>
                        <a:t>解決課題</a:t>
                      </a:r>
                      <a:endParaRPr lang="ja-JP" altLang="en-US" sz="1100" b="0" i="0" u="none" strike="noStrike" dirty="0">
                        <a:solidFill>
                          <a:srgbClr val="FFFFFF"/>
                        </a:solidFill>
                        <a:latin typeface="+mj-ea"/>
                        <a:ea typeface="+mj-ea"/>
                      </a:endParaRP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a:txBody>
                    <a:bodyPr/>
                    <a:lstStyle/>
                    <a:p>
                      <a:pPr algn="l" fontAlgn="ctr"/>
                      <a:r>
                        <a:rPr lang="ja-JP" altLang="en-US" sz="1100" b="0" i="0" u="none" strike="noStrike">
                          <a:solidFill>
                            <a:srgbClr val="FFFFFF"/>
                          </a:solidFill>
                          <a:latin typeface="+mj-ea"/>
                          <a:ea typeface="+mj-ea"/>
                        </a:rPr>
                        <a:t>新国富論の指標の考え方</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r>
              <a:tr h="768702">
                <a:tc>
                  <a:txBody>
                    <a:bodyPr/>
                    <a:lstStyle/>
                    <a:p>
                      <a:pPr algn="l" fontAlgn="ctr"/>
                      <a:r>
                        <a:rPr lang="ja-JP" altLang="en-US" sz="1000" b="0" i="0" u="none" strike="noStrike" dirty="0">
                          <a:solidFill>
                            <a:srgbClr val="000000"/>
                          </a:solidFill>
                          <a:latin typeface="+mj-ea"/>
                          <a:ea typeface="+mj-ea"/>
                        </a:rPr>
                        <a:t>「１１．持続可能な都市およびコミュニティ」</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latin typeface="+mj-ea"/>
                          <a:ea typeface="+mj-ea"/>
                        </a:rPr>
                        <a:t>・健全な住宅の供給量</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　リフォームした家の数</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　広さ</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・公共交通機関の充実</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・文化遺産保護</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・災害への対応、災害による死亡者数</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・食糧備蓄量、地域危険度ランク、避難所の数</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・大気汚染への対応</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・ごみ処理</a:t>
                      </a:r>
                      <a:r>
                        <a:rPr lang="en-US" altLang="ja-JP" sz="1000" b="0" i="0" u="none" strike="noStrike" dirty="0">
                          <a:solidFill>
                            <a:srgbClr val="000000"/>
                          </a:solidFill>
                          <a:latin typeface="+mj-ea"/>
                          <a:ea typeface="+mj-ea"/>
                        </a:rPr>
                        <a:t>/</a:t>
                      </a:r>
                      <a:r>
                        <a:rPr lang="ja-JP" altLang="en-US" sz="1000" b="0" i="0" u="none" strike="noStrike" dirty="0">
                          <a:solidFill>
                            <a:srgbClr val="000000"/>
                          </a:solidFill>
                          <a:latin typeface="+mj-ea"/>
                          <a:ea typeface="+mj-ea"/>
                        </a:rPr>
                        <a:t>ごみの量</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・緑、公園の広さ</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・災害への対策状況</a:t>
                      </a:r>
                      <a:br>
                        <a:rPr lang="ja-JP" altLang="en-US" sz="1000" b="0" i="0" u="none" strike="noStrike" dirty="0">
                          <a:solidFill>
                            <a:srgbClr val="000000"/>
                          </a:solidFill>
                          <a:latin typeface="+mj-ea"/>
                          <a:ea typeface="+mj-ea"/>
                        </a:rPr>
                      </a:br>
                      <a:r>
                        <a:rPr lang="ja-JP" altLang="en-US" sz="1000" b="0" i="0" u="none" strike="noStrike" dirty="0">
                          <a:solidFill>
                            <a:srgbClr val="000000"/>
                          </a:solidFill>
                          <a:latin typeface="+mj-ea"/>
                          <a:ea typeface="+mj-ea"/>
                        </a:rPr>
                        <a:t>・資源の回収量</a:t>
                      </a:r>
                      <a:r>
                        <a:rPr lang="en-US" altLang="ja-JP" sz="1000" b="0" i="0" u="none" strike="noStrike" dirty="0">
                          <a:solidFill>
                            <a:srgbClr val="000000"/>
                          </a:solidFill>
                          <a:latin typeface="+mj-ea"/>
                          <a:ea typeface="+mj-ea"/>
                        </a:rPr>
                        <a:t>/</a:t>
                      </a:r>
                      <a:r>
                        <a:rPr lang="ja-JP" altLang="en-US" sz="1000" b="0" i="0" u="none" strike="noStrike" dirty="0">
                          <a:solidFill>
                            <a:srgbClr val="000000"/>
                          </a:solidFill>
                          <a:latin typeface="+mj-ea"/>
                          <a:ea typeface="+mj-ea"/>
                        </a:rPr>
                        <a:t>率</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68702">
                <a:tc>
                  <a:txBody>
                    <a:bodyPr/>
                    <a:lstStyle/>
                    <a:p>
                      <a:pPr algn="l" fontAlgn="ctr"/>
                      <a:r>
                        <a:rPr lang="ja-JP" altLang="en-US" sz="1100" b="0" i="0" u="none" strike="noStrike" dirty="0">
                          <a:solidFill>
                            <a:srgbClr val="000000"/>
                          </a:solidFill>
                          <a:latin typeface="+mj-ea"/>
                          <a:ea typeface="+mj-ea"/>
                        </a:rPr>
                        <a:t>「１２．責任ある消費」</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mj-ea"/>
                          <a:ea typeface="+mj-ea"/>
                        </a:rPr>
                        <a:t>・天然資源の持続可能な管理・効率利用</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・食品廃棄量</a:t>
                      </a:r>
                      <a:r>
                        <a:rPr lang="en-US" altLang="ja-JP" sz="1100" b="0" i="0" u="none" strike="noStrike" dirty="0">
                          <a:solidFill>
                            <a:srgbClr val="000000"/>
                          </a:solidFill>
                          <a:latin typeface="+mj-ea"/>
                          <a:ea typeface="+mj-ea"/>
                        </a:rPr>
                        <a:t>/</a:t>
                      </a:r>
                      <a:r>
                        <a:rPr lang="ja-JP" altLang="en-US" sz="1100" b="0" i="0" u="none" strike="noStrike" dirty="0">
                          <a:solidFill>
                            <a:srgbClr val="000000"/>
                          </a:solidFill>
                          <a:latin typeface="+mj-ea"/>
                          <a:ea typeface="+mj-ea"/>
                        </a:rPr>
                        <a:t>率</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・化学物質等のリサイクル率</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・化石燃料消費の削減</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・持続可能な消費</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・貧困層を減らす</a:t>
                      </a:r>
                      <a:r>
                        <a:rPr lang="ja-JP" altLang="en-US" sz="1100" b="0" i="0" u="none" strike="noStrike" dirty="0" smtClean="0">
                          <a:solidFill>
                            <a:srgbClr val="000000"/>
                          </a:solidFill>
                          <a:latin typeface="+mj-ea"/>
                          <a:ea typeface="+mj-ea"/>
                        </a:rPr>
                        <a:t>消費</a:t>
                      </a:r>
                      <a:endParaRPr lang="ja-JP" altLang="en-US" sz="1100" b="0" i="0" u="none" strike="noStrike" dirty="0">
                        <a:solidFill>
                          <a:srgbClr val="000000"/>
                        </a:solidFill>
                        <a:latin typeface="+mj-ea"/>
                        <a:ea typeface="+mj-ea"/>
                      </a:endParaRP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843">
                <a:tc>
                  <a:txBody>
                    <a:bodyPr/>
                    <a:lstStyle/>
                    <a:p>
                      <a:pPr algn="l" fontAlgn="ctr"/>
                      <a:r>
                        <a:rPr lang="ja-JP" altLang="en-US" sz="1100" b="0" i="0" u="none" strike="noStrike">
                          <a:solidFill>
                            <a:srgbClr val="000000"/>
                          </a:solidFill>
                          <a:latin typeface="+mj-ea"/>
                          <a:ea typeface="+mj-ea"/>
                        </a:rPr>
                        <a:t>「１３．気候変動に対する行動」</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mj-ea"/>
                          <a:ea typeface="+mj-ea"/>
                        </a:rPr>
                        <a:t>・</a:t>
                      </a:r>
                      <a:r>
                        <a:rPr lang="en-US" altLang="ja-JP" sz="1100" b="0" i="0" u="none" strike="noStrike" dirty="0">
                          <a:solidFill>
                            <a:srgbClr val="000000"/>
                          </a:solidFill>
                          <a:latin typeface="+mj-ea"/>
                          <a:ea typeface="+mj-ea"/>
                        </a:rPr>
                        <a:t>CO2</a:t>
                      </a:r>
                      <a:r>
                        <a:rPr lang="ja-JP" altLang="en-US" sz="1100" b="0" i="0" u="none" strike="noStrike" dirty="0">
                          <a:solidFill>
                            <a:srgbClr val="000000"/>
                          </a:solidFill>
                          <a:latin typeface="+mj-ea"/>
                          <a:ea typeface="+mj-ea"/>
                        </a:rPr>
                        <a:t>排出量</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・気候変動に関する教育</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0" name="表 9"/>
          <p:cNvGraphicFramePr>
            <a:graphicFrameLocks noGrp="1"/>
          </p:cNvGraphicFramePr>
          <p:nvPr/>
        </p:nvGraphicFramePr>
        <p:xfrm>
          <a:off x="4572000" y="2153193"/>
          <a:ext cx="4320480" cy="3868095"/>
        </p:xfrm>
        <a:graphic>
          <a:graphicData uri="http://schemas.openxmlformats.org/drawingml/2006/table">
            <a:tbl>
              <a:tblPr/>
              <a:tblGrid>
                <a:gridCol w="1661723"/>
                <a:gridCol w="2658757"/>
              </a:tblGrid>
              <a:tr h="114871">
                <a:tc>
                  <a:txBody>
                    <a:bodyPr/>
                    <a:lstStyle/>
                    <a:p>
                      <a:pPr algn="l" fontAlgn="ctr"/>
                      <a:r>
                        <a:rPr lang="ja-JP" altLang="en-US" sz="1100" b="0" i="0" u="none" strike="noStrike" dirty="0" smtClean="0">
                          <a:solidFill>
                            <a:srgbClr val="FFFFFF"/>
                          </a:solidFill>
                          <a:latin typeface="+mj-ea"/>
                          <a:ea typeface="+mj-ea"/>
                        </a:rPr>
                        <a:t>解決課題</a:t>
                      </a:r>
                      <a:endParaRPr lang="ja-JP" altLang="en-US" sz="1100" b="0" i="0" u="none" strike="noStrike" dirty="0">
                        <a:solidFill>
                          <a:srgbClr val="FFFFFF"/>
                        </a:solidFill>
                        <a:latin typeface="+mj-ea"/>
                        <a:ea typeface="+mj-ea"/>
                      </a:endParaRP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c>
                  <a:txBody>
                    <a:bodyPr/>
                    <a:lstStyle/>
                    <a:p>
                      <a:pPr algn="l" fontAlgn="ctr"/>
                      <a:r>
                        <a:rPr lang="ja-JP" altLang="en-US" sz="1100" b="0" i="0" u="none" strike="noStrike">
                          <a:solidFill>
                            <a:srgbClr val="FFFFFF"/>
                          </a:solidFill>
                          <a:latin typeface="+mj-ea"/>
                          <a:ea typeface="+mj-ea"/>
                        </a:rPr>
                        <a:t>新国富論の指標の考え方</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7375D"/>
                    </a:solidFill>
                  </a:tcPr>
                </a:tc>
              </a:tr>
              <a:tr h="932087">
                <a:tc>
                  <a:txBody>
                    <a:bodyPr/>
                    <a:lstStyle/>
                    <a:p>
                      <a:pPr algn="l" fontAlgn="ctr"/>
                      <a:r>
                        <a:rPr lang="ja-JP" altLang="en-US" sz="1100" b="0" i="0" u="none" strike="noStrike" dirty="0">
                          <a:solidFill>
                            <a:srgbClr val="000000"/>
                          </a:solidFill>
                          <a:latin typeface="+mj-ea"/>
                          <a:ea typeface="+mj-ea"/>
                        </a:rPr>
                        <a:t>「１４．海中生物」</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mj-ea"/>
                          <a:ea typeface="+mj-ea"/>
                        </a:rPr>
                        <a:t>・海洋汚染、水質汚染</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・生態系対応</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・水産資源管理</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・乱獲防止対策</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・養殖等への振興</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・水産資源研究</a:t>
                      </a:r>
                      <a:br>
                        <a:rPr lang="ja-JP" altLang="en-US" sz="1100" b="0" i="0" u="none" strike="noStrike" dirty="0">
                          <a:solidFill>
                            <a:srgbClr val="000000"/>
                          </a:solidFill>
                          <a:latin typeface="+mj-ea"/>
                          <a:ea typeface="+mj-ea"/>
                        </a:rPr>
                      </a:br>
                      <a:endParaRPr lang="ja-JP" altLang="en-US" sz="1100" b="0" i="0" u="none" strike="noStrike" dirty="0">
                        <a:solidFill>
                          <a:srgbClr val="000000"/>
                        </a:solidFill>
                        <a:latin typeface="+mj-ea"/>
                        <a:ea typeface="+mj-ea"/>
                      </a:endParaRP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1786">
                <a:tc>
                  <a:txBody>
                    <a:bodyPr/>
                    <a:lstStyle/>
                    <a:p>
                      <a:pPr algn="l" fontAlgn="ctr"/>
                      <a:r>
                        <a:rPr lang="zh-TW" altLang="en-US" sz="1100" b="0" i="0" u="none" strike="noStrike">
                          <a:solidFill>
                            <a:srgbClr val="000000"/>
                          </a:solidFill>
                          <a:latin typeface="+mj-ea"/>
                          <a:ea typeface="+mj-ea"/>
                        </a:rPr>
                        <a:t>「１５．陸上生物」</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mj-ea"/>
                          <a:ea typeface="+mj-ea"/>
                        </a:rPr>
                        <a:t>・森林率</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・野生動植物保護状況</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・植林量</a:t>
                      </a:r>
                      <a:r>
                        <a:rPr lang="en-US" altLang="ja-JP" sz="1100" b="0" i="0" u="none" strike="noStrike" dirty="0">
                          <a:solidFill>
                            <a:srgbClr val="000000"/>
                          </a:solidFill>
                          <a:latin typeface="+mj-ea"/>
                          <a:ea typeface="+mj-ea"/>
                        </a:rPr>
                        <a:t>/</a:t>
                      </a:r>
                      <a:r>
                        <a:rPr lang="ja-JP" altLang="en-US" sz="1100" b="0" i="0" u="none" strike="noStrike" dirty="0">
                          <a:solidFill>
                            <a:srgbClr val="000000"/>
                          </a:solidFill>
                          <a:latin typeface="+mj-ea"/>
                          <a:ea typeface="+mj-ea"/>
                        </a:rPr>
                        <a:t>伐採量</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・動植物の多様性</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77674">
                <a:tc>
                  <a:txBody>
                    <a:bodyPr/>
                    <a:lstStyle/>
                    <a:p>
                      <a:pPr algn="l" fontAlgn="ctr"/>
                      <a:r>
                        <a:rPr lang="ja-JP" altLang="en-US" sz="1100" b="0" i="0" u="none" strike="noStrike">
                          <a:solidFill>
                            <a:srgbClr val="000000"/>
                          </a:solidFill>
                          <a:latin typeface="+mj-ea"/>
                          <a:ea typeface="+mj-ea"/>
                        </a:rPr>
                        <a:t>「１６．平和と正義」</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mj-ea"/>
                          <a:ea typeface="+mj-ea"/>
                        </a:rPr>
                        <a:t>・暴力による死亡者数</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・暴力による子供死傷者</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・犯罪率</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・組織犯罪への対応</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・投票率</a:t>
                      </a:r>
                      <a:r>
                        <a:rPr lang="en-US" altLang="ja-JP" sz="1100" b="0" i="0" u="none" strike="noStrike" dirty="0">
                          <a:solidFill>
                            <a:srgbClr val="000000"/>
                          </a:solidFill>
                          <a:latin typeface="+mj-ea"/>
                          <a:ea typeface="+mj-ea"/>
                        </a:rPr>
                        <a:t>/</a:t>
                      </a:r>
                      <a:r>
                        <a:rPr lang="ja-JP" altLang="en-US" sz="1100" b="0" i="0" u="none" strike="noStrike" dirty="0">
                          <a:solidFill>
                            <a:srgbClr val="000000"/>
                          </a:solidFill>
                          <a:latin typeface="+mj-ea"/>
                          <a:ea typeface="+mj-ea"/>
                        </a:rPr>
                        <a:t>参政率</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・対テロ対策</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・汚職犯罪率</a:t>
                      </a:r>
                      <a:br>
                        <a:rPr lang="ja-JP" altLang="en-US" sz="1100" b="0" i="0" u="none" strike="noStrike" dirty="0">
                          <a:solidFill>
                            <a:srgbClr val="000000"/>
                          </a:solidFill>
                          <a:latin typeface="+mj-ea"/>
                          <a:ea typeface="+mj-ea"/>
                        </a:rPr>
                      </a:br>
                      <a:r>
                        <a:rPr lang="ja-JP" altLang="en-US" sz="1100" b="0" i="0" u="none" strike="noStrike" dirty="0">
                          <a:solidFill>
                            <a:srgbClr val="000000"/>
                          </a:solidFill>
                          <a:latin typeface="+mj-ea"/>
                          <a:ea typeface="+mj-ea"/>
                        </a:rPr>
                        <a:t>・</a:t>
                      </a:r>
                      <a:r>
                        <a:rPr lang="en-US" altLang="ja-JP" sz="1100" b="0" i="0" u="none" strike="noStrike" dirty="0">
                          <a:solidFill>
                            <a:srgbClr val="000000"/>
                          </a:solidFill>
                          <a:latin typeface="+mj-ea"/>
                          <a:ea typeface="+mj-ea"/>
                        </a:rPr>
                        <a:t>110</a:t>
                      </a:r>
                      <a:r>
                        <a:rPr lang="ja-JP" altLang="en-US" sz="1100" b="0" i="0" u="none" strike="noStrike" dirty="0">
                          <a:solidFill>
                            <a:srgbClr val="000000"/>
                          </a:solidFill>
                          <a:latin typeface="+mj-ea"/>
                          <a:ea typeface="+mj-ea"/>
                        </a:rPr>
                        <a:t>緊急通報数</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2815">
                <a:tc>
                  <a:txBody>
                    <a:bodyPr/>
                    <a:lstStyle/>
                    <a:p>
                      <a:pPr algn="l" fontAlgn="ctr"/>
                      <a:r>
                        <a:rPr lang="ja-JP" altLang="en-US" sz="1100" b="0" i="0" u="none" strike="noStrike" dirty="0">
                          <a:solidFill>
                            <a:srgbClr val="000000"/>
                          </a:solidFill>
                          <a:latin typeface="+mj-ea"/>
                          <a:ea typeface="+mj-ea"/>
                        </a:rPr>
                        <a:t>「１７．これらの目標を達成するためのパートナーシップ」</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mj-ea"/>
                          <a:ea typeface="+mj-ea"/>
                        </a:rPr>
                        <a:t>金融、テクノロジー、戦略、モニタリング責任</a:t>
                      </a:r>
                    </a:p>
                  </a:txBody>
                  <a:tcPr marL="2475" marR="2475" marT="24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76672"/>
            <a:ext cx="8229600" cy="576064"/>
          </a:xfrm>
        </p:spPr>
        <p:txBody>
          <a:bodyPr>
            <a:normAutofit fontScale="90000"/>
          </a:bodyPr>
          <a:lstStyle/>
          <a:p>
            <a:r>
              <a:rPr kumimoji="1" lang="ja-JP" altLang="en-US" dirty="0" smtClean="0"/>
              <a:t>３</a:t>
            </a:r>
            <a:r>
              <a:rPr lang="ja-JP" altLang="en-US" dirty="0" smtClean="0"/>
              <a:t>．指標体系</a:t>
            </a:r>
            <a:endParaRPr kumimoji="1" lang="ja-JP" altLang="en-US" dirty="0"/>
          </a:p>
        </p:txBody>
      </p:sp>
      <p:sp>
        <p:nvSpPr>
          <p:cNvPr id="5" name="コンテンツ プレースホルダ 2"/>
          <p:cNvSpPr txBox="1">
            <a:spLocks/>
          </p:cNvSpPr>
          <p:nvPr/>
        </p:nvSpPr>
        <p:spPr>
          <a:xfrm>
            <a:off x="457200" y="1196752"/>
            <a:ext cx="8229600" cy="5377784"/>
          </a:xfrm>
          <a:prstGeom prst="rect">
            <a:avLst/>
          </a:prstGeom>
        </p:spPr>
        <p:txBody>
          <a:bodyPr vert="horz">
            <a:normAutofit/>
          </a:bodyPr>
          <a:lstStyle/>
          <a:p>
            <a:pPr lvl="0">
              <a:spcBef>
                <a:spcPct val="0"/>
              </a:spcBef>
              <a:buClr>
                <a:schemeClr val="accent3"/>
              </a:buClr>
              <a:buFont typeface="Arial" pitchFamily="34" charset="0"/>
              <a:buChar char="•"/>
              <a:defRPr/>
            </a:pPr>
            <a:r>
              <a:rPr lang="ja-JP" altLang="en-US" sz="2800" dirty="0" smtClean="0">
                <a:solidFill>
                  <a:schemeClr val="tx2"/>
                </a:solidFill>
                <a:latin typeface="+mj-lt"/>
                <a:ea typeface="+mj-ea"/>
                <a:cs typeface="+mj-cs"/>
              </a:rPr>
              <a:t>「新国富」指標の体系イメージ</a:t>
            </a:r>
          </a:p>
        </p:txBody>
      </p:sp>
      <p:sp>
        <p:nvSpPr>
          <p:cNvPr id="2050" name="AutoShape 2"/>
          <p:cNvSpPr>
            <a:spLocks noChangeArrowheads="1"/>
          </p:cNvSpPr>
          <p:nvPr/>
        </p:nvSpPr>
        <p:spPr bwMode="auto">
          <a:xfrm>
            <a:off x="3520782" y="1963637"/>
            <a:ext cx="1732607" cy="529259"/>
          </a:xfrm>
          <a:prstGeom prst="roundRect">
            <a:avLst>
              <a:gd name="adj" fmla="val 16667"/>
            </a:avLst>
          </a:prstGeom>
          <a:solidFill>
            <a:schemeClr val="accent1">
              <a:lumMod val="60000"/>
              <a:lumOff val="40000"/>
            </a:schemeClr>
          </a:solidFill>
          <a:ln w="9525">
            <a:solidFill>
              <a:srgbClr val="000000"/>
            </a:solidFill>
            <a:round/>
            <a:headEnd/>
            <a:tailEnd/>
          </a:ln>
        </p:spPr>
        <p:txBody>
          <a:bodyPr vert="horz" wrap="square" lIns="74295" tIns="8890" rIns="74295" bIns="889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b="1" i="0" u="none" strike="noStrike" cap="none" normalizeH="0" baseline="0" dirty="0" smtClean="0">
                <a:ln>
                  <a:noFill/>
                </a:ln>
                <a:solidFill>
                  <a:schemeClr val="tx1"/>
                </a:solidFill>
                <a:effectLst/>
                <a:latin typeface="+mj-ea"/>
                <a:ea typeface="+mj-ea"/>
                <a:cs typeface="ＭＳ Ｐゴシック" pitchFamily="50" charset="-128"/>
              </a:rPr>
              <a:t>新国富</a:t>
            </a:r>
            <a:endParaRPr kumimoji="1" lang="ja-JP" sz="4000" b="1" i="0" u="none" strike="noStrike" cap="none" normalizeH="0" baseline="0" dirty="0" smtClean="0">
              <a:ln>
                <a:noFill/>
              </a:ln>
              <a:solidFill>
                <a:schemeClr val="tx1"/>
              </a:solidFill>
              <a:effectLst/>
              <a:latin typeface="+mj-ea"/>
              <a:ea typeface="+mj-ea"/>
              <a:cs typeface="ＭＳ Ｐゴシック" pitchFamily="50" charset="-128"/>
            </a:endParaRPr>
          </a:p>
        </p:txBody>
      </p:sp>
      <p:sp>
        <p:nvSpPr>
          <p:cNvPr id="2051" name="AutoShape 3"/>
          <p:cNvSpPr>
            <a:spLocks noChangeArrowheads="1"/>
          </p:cNvSpPr>
          <p:nvPr/>
        </p:nvSpPr>
        <p:spPr bwMode="auto">
          <a:xfrm>
            <a:off x="846176" y="3116665"/>
            <a:ext cx="1735412" cy="529259"/>
          </a:xfrm>
          <a:prstGeom prst="roundRect">
            <a:avLst>
              <a:gd name="adj" fmla="val 16667"/>
            </a:avLst>
          </a:prstGeom>
          <a:solidFill>
            <a:schemeClr val="accent1">
              <a:lumMod val="60000"/>
              <a:lumOff val="40000"/>
            </a:schemeClr>
          </a:solidFill>
          <a:ln w="9525">
            <a:solidFill>
              <a:srgbClr val="000000"/>
            </a:solidFill>
            <a:round/>
            <a:headEnd/>
            <a:tailEnd/>
          </a:ln>
        </p:spPr>
        <p:txBody>
          <a:bodyPr vert="horz" wrap="square" lIns="74295" tIns="8890" rIns="74295" bIns="889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b="1" i="0" u="none" strike="noStrike" cap="none" normalizeH="0" baseline="0" dirty="0" smtClean="0">
                <a:ln>
                  <a:noFill/>
                </a:ln>
                <a:solidFill>
                  <a:schemeClr val="tx1"/>
                </a:solidFill>
                <a:effectLst/>
                <a:latin typeface="+mj-ea"/>
                <a:ea typeface="+mj-ea"/>
                <a:cs typeface="ＭＳ Ｐゴシック" pitchFamily="50" charset="-128"/>
              </a:rPr>
              <a:t>貧困の根絶</a:t>
            </a:r>
            <a:endParaRPr kumimoji="1" lang="ja-JP" sz="4000" b="1" i="0" u="none" strike="noStrike" cap="none" normalizeH="0" baseline="0" dirty="0" smtClean="0">
              <a:ln>
                <a:noFill/>
              </a:ln>
              <a:solidFill>
                <a:schemeClr val="tx1"/>
              </a:solidFill>
              <a:effectLst/>
              <a:latin typeface="+mj-ea"/>
              <a:ea typeface="+mj-ea"/>
              <a:cs typeface="ＭＳ Ｐゴシック" pitchFamily="50" charset="-128"/>
            </a:endParaRPr>
          </a:p>
        </p:txBody>
      </p:sp>
      <p:sp>
        <p:nvSpPr>
          <p:cNvPr id="2052" name="AutoShape 4"/>
          <p:cNvSpPr>
            <a:spLocks noChangeArrowheads="1"/>
          </p:cNvSpPr>
          <p:nvPr/>
        </p:nvSpPr>
        <p:spPr bwMode="auto">
          <a:xfrm>
            <a:off x="3346960" y="3116665"/>
            <a:ext cx="1732607" cy="529259"/>
          </a:xfrm>
          <a:prstGeom prst="roundRect">
            <a:avLst>
              <a:gd name="adj" fmla="val 16667"/>
            </a:avLst>
          </a:prstGeom>
          <a:solidFill>
            <a:schemeClr val="accent1">
              <a:lumMod val="60000"/>
              <a:lumOff val="40000"/>
            </a:schemeClr>
          </a:solidFill>
          <a:ln w="9525">
            <a:solidFill>
              <a:srgbClr val="000000"/>
            </a:solidFill>
            <a:round/>
            <a:headEnd/>
            <a:tailEnd/>
          </a:ln>
        </p:spPr>
        <p:txBody>
          <a:bodyPr vert="horz" wrap="square" lIns="74295" tIns="8890" rIns="74295" bIns="889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b="1" i="0" u="none" strike="noStrike" cap="none" normalizeH="0" baseline="0" dirty="0" smtClean="0">
                <a:ln>
                  <a:noFill/>
                </a:ln>
                <a:solidFill>
                  <a:schemeClr val="tx1"/>
                </a:solidFill>
                <a:effectLst/>
                <a:latin typeface="+mj-ea"/>
                <a:ea typeface="+mj-ea"/>
                <a:cs typeface="ＭＳ Ｐゴシック" pitchFamily="50" charset="-128"/>
              </a:rPr>
              <a:t>飢えの根絶</a:t>
            </a:r>
            <a:endParaRPr kumimoji="1" lang="ja-JP" sz="4000" b="1" i="0" u="none" strike="noStrike" cap="none" normalizeH="0" baseline="0" dirty="0" smtClean="0">
              <a:ln>
                <a:noFill/>
              </a:ln>
              <a:solidFill>
                <a:schemeClr val="tx1"/>
              </a:solidFill>
              <a:effectLst/>
              <a:latin typeface="+mj-ea"/>
              <a:ea typeface="+mj-ea"/>
              <a:cs typeface="ＭＳ Ｐゴシック" pitchFamily="50" charset="-128"/>
            </a:endParaRPr>
          </a:p>
        </p:txBody>
      </p:sp>
      <p:sp>
        <p:nvSpPr>
          <p:cNvPr id="2053" name="Text Box 5"/>
          <p:cNvSpPr txBox="1">
            <a:spLocks noChangeArrowheads="1"/>
          </p:cNvSpPr>
          <p:nvPr/>
        </p:nvSpPr>
        <p:spPr bwMode="auto">
          <a:xfrm>
            <a:off x="5253388" y="3104064"/>
            <a:ext cx="1087785" cy="529259"/>
          </a:xfrm>
          <a:prstGeom prst="rect">
            <a:avLst/>
          </a:prstGeom>
          <a:solidFill>
            <a:srgbClr val="FFFFFF"/>
          </a:solidFill>
          <a:ln w="9525">
            <a:no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a:t>
            </a:r>
            <a:endParaRPr kumimoji="1" lang="ja-JP" sz="40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54" name="AutoShape 6"/>
          <p:cNvSpPr>
            <a:spLocks noChangeArrowheads="1"/>
          </p:cNvSpPr>
          <p:nvPr/>
        </p:nvSpPr>
        <p:spPr bwMode="auto">
          <a:xfrm>
            <a:off x="1252693" y="4036568"/>
            <a:ext cx="1735410" cy="529259"/>
          </a:xfrm>
          <a:prstGeom prst="roundRect">
            <a:avLst>
              <a:gd name="adj" fmla="val 16667"/>
            </a:avLst>
          </a:prstGeom>
          <a:solidFill>
            <a:srgbClr val="FFFFFF"/>
          </a:solidFill>
          <a:ln w="9525">
            <a:solidFill>
              <a:srgbClr val="000000"/>
            </a:solidFill>
            <a:round/>
            <a:headEnd/>
            <a:tailEnd/>
          </a:ln>
        </p:spPr>
        <p:txBody>
          <a:bodyPr vert="horz" wrap="square" lIns="74295" tIns="8890" rIns="74295" bIns="889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b="0" i="0" u="none" strike="noStrike" cap="none" normalizeH="0" baseline="0" dirty="0" smtClean="0">
                <a:ln>
                  <a:noFill/>
                </a:ln>
                <a:solidFill>
                  <a:schemeClr val="tx1"/>
                </a:solidFill>
                <a:effectLst/>
                <a:latin typeface="+mj-ea"/>
                <a:ea typeface="+mj-ea"/>
                <a:cs typeface="ＭＳ Ｐゴシック" pitchFamily="50" charset="-128"/>
              </a:rPr>
              <a:t>貧困対策</a:t>
            </a:r>
            <a:endParaRPr kumimoji="1" lang="ja-JP" sz="4000" b="0" i="0" u="none" strike="noStrike" cap="none" normalizeH="0" baseline="0" dirty="0" smtClean="0">
              <a:ln>
                <a:noFill/>
              </a:ln>
              <a:solidFill>
                <a:schemeClr val="tx1"/>
              </a:solidFill>
              <a:effectLst/>
              <a:latin typeface="+mj-ea"/>
              <a:ea typeface="+mj-ea"/>
              <a:cs typeface="ＭＳ Ｐゴシック" pitchFamily="50" charset="-128"/>
            </a:endParaRPr>
          </a:p>
        </p:txBody>
      </p:sp>
      <p:sp>
        <p:nvSpPr>
          <p:cNvPr id="2055" name="AutoShape 7"/>
          <p:cNvSpPr>
            <a:spLocks noChangeArrowheads="1"/>
          </p:cNvSpPr>
          <p:nvPr/>
        </p:nvSpPr>
        <p:spPr bwMode="auto">
          <a:xfrm>
            <a:off x="1252693" y="4654036"/>
            <a:ext cx="1712981" cy="797037"/>
          </a:xfrm>
          <a:prstGeom prst="roundRect">
            <a:avLst>
              <a:gd name="adj" fmla="val 16667"/>
            </a:avLst>
          </a:prstGeom>
          <a:solidFill>
            <a:srgbClr val="FFFFFF"/>
          </a:solidFill>
          <a:ln w="9525">
            <a:solidFill>
              <a:srgbClr val="000000"/>
            </a:solidFill>
            <a:round/>
            <a:headEnd/>
            <a:tailEnd/>
          </a:ln>
        </p:spPr>
        <p:txBody>
          <a:bodyPr vert="horz" wrap="square" lIns="38160" tIns="8890" rIns="38160" bIns="889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rPr>
              <a:t>1</a:t>
            </a:r>
            <a:r>
              <a:rPr kumimoji="1" lang="ja-JP" altLang="en-US" sz="1400" b="0" i="0" u="none" strike="noStrike" cap="none" normalizeH="0" baseline="0" dirty="0" smtClean="0">
                <a:ln>
                  <a:noFill/>
                </a:ln>
                <a:solidFill>
                  <a:schemeClr val="tx1"/>
                </a:solidFill>
                <a:effectLst/>
                <a:latin typeface="+mj-ea"/>
                <a:ea typeface="+mj-ea"/>
                <a:cs typeface="ＭＳ Ｐゴシック" pitchFamily="50" charset="-128"/>
              </a:rPr>
              <a:t>日</a:t>
            </a:r>
            <a:r>
              <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rPr>
              <a:t>1.25$</a:t>
            </a:r>
            <a:r>
              <a:rPr kumimoji="1" lang="ja-JP" altLang="en-US" sz="1400" b="0" i="0" u="none" strike="noStrike" cap="none" normalizeH="0" baseline="0" dirty="0" smtClean="0">
                <a:ln>
                  <a:noFill/>
                </a:ln>
                <a:solidFill>
                  <a:schemeClr val="tx1"/>
                </a:solidFill>
                <a:effectLst/>
                <a:latin typeface="+mj-ea"/>
                <a:ea typeface="+mj-ea"/>
                <a:cs typeface="ＭＳ Ｐゴシック" pitchFamily="50" charset="-128"/>
              </a:rPr>
              <a:t>以下で</a:t>
            </a:r>
            <a:r>
              <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rPr>
              <a:t/>
            </a:r>
            <a:br>
              <a:rPr kumimoji="1" lang="en-US" altLang="ja-JP" sz="1400" b="0" i="0" u="none" strike="noStrike" cap="none" normalizeH="0" baseline="0" dirty="0" smtClean="0">
                <a:ln>
                  <a:noFill/>
                </a:ln>
                <a:solidFill>
                  <a:schemeClr val="tx1"/>
                </a:solidFill>
                <a:effectLst/>
                <a:latin typeface="+mj-ea"/>
                <a:ea typeface="+mj-ea"/>
                <a:cs typeface="ＭＳ Ｐゴシック" pitchFamily="50" charset="-128"/>
              </a:rPr>
            </a:br>
            <a:r>
              <a:rPr kumimoji="1" lang="ja-JP" altLang="en-US" sz="1400" b="0" i="0" u="none" strike="noStrike" cap="none" normalizeH="0" baseline="0" dirty="0" smtClean="0">
                <a:ln>
                  <a:noFill/>
                </a:ln>
                <a:solidFill>
                  <a:schemeClr val="tx1"/>
                </a:solidFill>
                <a:effectLst/>
                <a:latin typeface="+mj-ea"/>
                <a:ea typeface="+mj-ea"/>
                <a:cs typeface="ＭＳ Ｐゴシック" pitchFamily="50" charset="-128"/>
              </a:rPr>
              <a:t>生活する人々の数</a:t>
            </a:r>
            <a:endParaRPr kumimoji="1" lang="ja-JP" sz="4000" b="0" i="0" u="none" strike="noStrike" cap="none" normalizeH="0" baseline="0" dirty="0" smtClean="0">
              <a:ln>
                <a:noFill/>
              </a:ln>
              <a:solidFill>
                <a:schemeClr val="tx1"/>
              </a:solidFill>
              <a:effectLst/>
              <a:latin typeface="+mj-ea"/>
              <a:ea typeface="+mj-ea"/>
              <a:cs typeface="ＭＳ Ｐゴシック" pitchFamily="50" charset="-128"/>
            </a:endParaRPr>
          </a:p>
        </p:txBody>
      </p:sp>
      <p:cxnSp>
        <p:nvCxnSpPr>
          <p:cNvPr id="2057" name="AutoShape 9"/>
          <p:cNvCxnSpPr>
            <a:cxnSpLocks noChangeShapeType="1"/>
          </p:cNvCxnSpPr>
          <p:nvPr/>
        </p:nvCxnSpPr>
        <p:spPr bwMode="auto">
          <a:xfrm rot="16200000" flipH="1">
            <a:off x="808204" y="3891359"/>
            <a:ext cx="689925" cy="199054"/>
          </a:xfrm>
          <a:prstGeom prst="bentConnector3">
            <a:avLst>
              <a:gd name="adj1" fmla="val 99815"/>
            </a:avLst>
          </a:prstGeom>
          <a:noFill/>
          <a:ln w="9525">
            <a:solidFill>
              <a:srgbClr val="000000"/>
            </a:solidFill>
            <a:miter lim="800000"/>
            <a:headEnd/>
            <a:tailEnd/>
          </a:ln>
        </p:spPr>
      </p:cxnSp>
      <p:cxnSp>
        <p:nvCxnSpPr>
          <p:cNvPr id="2058" name="AutoShape 10"/>
          <p:cNvCxnSpPr>
            <a:cxnSpLocks noChangeShapeType="1"/>
          </p:cNvCxnSpPr>
          <p:nvPr/>
        </p:nvCxnSpPr>
        <p:spPr bwMode="auto">
          <a:xfrm rot="16200000" flipH="1">
            <a:off x="471116" y="4228447"/>
            <a:ext cx="1364100" cy="199054"/>
          </a:xfrm>
          <a:prstGeom prst="bentConnector3">
            <a:avLst>
              <a:gd name="adj1" fmla="val 98704"/>
            </a:avLst>
          </a:prstGeom>
          <a:noFill/>
          <a:ln w="9525">
            <a:solidFill>
              <a:srgbClr val="000000"/>
            </a:solidFill>
            <a:miter lim="800000"/>
            <a:headEnd/>
            <a:tailEnd/>
          </a:ln>
        </p:spPr>
      </p:cxnSp>
      <p:sp>
        <p:nvSpPr>
          <p:cNvPr id="2059" name="AutoShape 11"/>
          <p:cNvSpPr>
            <a:spLocks noChangeArrowheads="1"/>
          </p:cNvSpPr>
          <p:nvPr/>
        </p:nvSpPr>
        <p:spPr bwMode="auto">
          <a:xfrm>
            <a:off x="683568" y="2978049"/>
            <a:ext cx="7632848" cy="797037"/>
          </a:xfrm>
          <a:prstGeom prst="roundRect">
            <a:avLst>
              <a:gd name="adj" fmla="val 16667"/>
            </a:avLst>
          </a:prstGeom>
          <a:noFill/>
          <a:ln w="63500" cap="rnd">
            <a:solidFill>
              <a:schemeClr val="tx2">
                <a:lumMod val="75000"/>
              </a:schemeClr>
            </a:solidFill>
            <a:prstDash val="sysDot"/>
            <a:round/>
            <a:headEnd/>
            <a:tailEnd/>
          </a:ln>
        </p:spPr>
        <p:txBody>
          <a:bodyPr vert="horz" wrap="square" lIns="74295" tIns="8890" rIns="74295" bIns="8890" numCol="1" anchor="t" anchorCtr="0" compatLnSpc="1">
            <a:prstTxWarp prst="textNoShape">
              <a:avLst/>
            </a:prstTxWarp>
          </a:bodyPr>
          <a:lstStyle/>
          <a:p>
            <a:endParaRPr lang="ja-JP" altLang="en-US" sz="4000"/>
          </a:p>
        </p:txBody>
      </p:sp>
      <p:sp>
        <p:nvSpPr>
          <p:cNvPr id="2060" name="Text Box 12"/>
          <p:cNvSpPr txBox="1">
            <a:spLocks noChangeArrowheads="1"/>
          </p:cNvSpPr>
          <p:nvPr/>
        </p:nvSpPr>
        <p:spPr bwMode="auto">
          <a:xfrm>
            <a:off x="1541461" y="5492029"/>
            <a:ext cx="1090590" cy="529259"/>
          </a:xfrm>
          <a:prstGeom prst="rect">
            <a:avLst/>
          </a:prstGeom>
          <a:noFill/>
          <a:ln w="9525">
            <a:no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a:t>
            </a:r>
            <a:endParaRPr kumimoji="1" lang="ja-JP" sz="40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061" name="AutoShape 13"/>
          <p:cNvSpPr>
            <a:spLocks noChangeArrowheads="1"/>
          </p:cNvSpPr>
          <p:nvPr/>
        </p:nvSpPr>
        <p:spPr bwMode="auto">
          <a:xfrm>
            <a:off x="776086" y="2735472"/>
            <a:ext cx="2388642" cy="3118847"/>
          </a:xfrm>
          <a:prstGeom prst="roundRect">
            <a:avLst>
              <a:gd name="adj" fmla="val 16667"/>
            </a:avLst>
          </a:prstGeom>
          <a:noFill/>
          <a:ln w="63500">
            <a:solidFill>
              <a:schemeClr val="tx2">
                <a:lumMod val="60000"/>
                <a:lumOff val="40000"/>
              </a:schemeClr>
            </a:solidFill>
            <a:prstDash val="dash"/>
            <a:round/>
            <a:headEnd/>
            <a:tailEnd/>
          </a:ln>
        </p:spPr>
        <p:txBody>
          <a:bodyPr vert="horz" wrap="square" lIns="74295" tIns="8890" rIns="74295" bIns="8890" numCol="1" anchor="t" anchorCtr="0" compatLnSpc="1">
            <a:prstTxWarp prst="textNoShape">
              <a:avLst/>
            </a:prstTxWarp>
          </a:bodyPr>
          <a:lstStyle/>
          <a:p>
            <a:endParaRPr lang="ja-JP" altLang="en-US" sz="4000"/>
          </a:p>
        </p:txBody>
      </p:sp>
      <p:sp>
        <p:nvSpPr>
          <p:cNvPr id="2062" name="AutoShape 14"/>
          <p:cNvSpPr>
            <a:spLocks noChangeArrowheads="1"/>
          </p:cNvSpPr>
          <p:nvPr/>
        </p:nvSpPr>
        <p:spPr bwMode="auto">
          <a:xfrm>
            <a:off x="3346960" y="5010024"/>
            <a:ext cx="2521184" cy="516657"/>
          </a:xfrm>
          <a:prstGeom prst="wedgeRoundRectCallout">
            <a:avLst>
              <a:gd name="adj1" fmla="val -64806"/>
              <a:gd name="adj2" fmla="val 33861"/>
              <a:gd name="adj3" fmla="val 16667"/>
            </a:avLst>
          </a:prstGeom>
          <a:solidFill>
            <a:schemeClr val="accent4">
              <a:lumMod val="20000"/>
              <a:lumOff val="80000"/>
            </a:schemeClr>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b="0" i="0" u="none" strike="noStrike" cap="none" normalizeH="0" baseline="0" dirty="0" smtClean="0">
                <a:ln>
                  <a:noFill/>
                </a:ln>
                <a:solidFill>
                  <a:schemeClr val="tx1"/>
                </a:solidFill>
                <a:effectLst/>
                <a:latin typeface="+mj-ea"/>
                <a:ea typeface="+mj-ea"/>
                <a:cs typeface="ＭＳ Ｐゴシック" pitchFamily="50" charset="-128"/>
              </a:rPr>
              <a:t>各解決課題の指標群</a:t>
            </a:r>
            <a:endParaRPr kumimoji="1" lang="ja-JP" sz="4000" b="0" i="0" u="none" strike="noStrike" cap="none" normalizeH="0" baseline="0" dirty="0" smtClean="0">
              <a:ln>
                <a:noFill/>
              </a:ln>
              <a:solidFill>
                <a:schemeClr val="tx1"/>
              </a:solidFill>
              <a:effectLst/>
              <a:latin typeface="+mj-ea"/>
              <a:ea typeface="+mj-ea"/>
              <a:cs typeface="ＭＳ Ｐゴシック" pitchFamily="50" charset="-128"/>
            </a:endParaRPr>
          </a:p>
        </p:txBody>
      </p:sp>
      <p:cxnSp>
        <p:nvCxnSpPr>
          <p:cNvPr id="2063" name="AutoShape 15"/>
          <p:cNvCxnSpPr>
            <a:cxnSpLocks noChangeShapeType="1"/>
          </p:cNvCxnSpPr>
          <p:nvPr/>
        </p:nvCxnSpPr>
        <p:spPr bwMode="auto">
          <a:xfrm flipH="1">
            <a:off x="4123462" y="2492896"/>
            <a:ext cx="215876" cy="598567"/>
          </a:xfrm>
          <a:prstGeom prst="straightConnector1">
            <a:avLst/>
          </a:prstGeom>
          <a:noFill/>
          <a:ln w="9525">
            <a:solidFill>
              <a:srgbClr val="000000"/>
            </a:solidFill>
            <a:round/>
            <a:headEnd/>
            <a:tailEnd/>
          </a:ln>
        </p:spPr>
      </p:cxnSp>
      <p:cxnSp>
        <p:nvCxnSpPr>
          <p:cNvPr id="2064" name="AutoShape 16"/>
          <p:cNvCxnSpPr>
            <a:cxnSpLocks noChangeShapeType="1"/>
          </p:cNvCxnSpPr>
          <p:nvPr/>
        </p:nvCxnSpPr>
        <p:spPr bwMode="auto">
          <a:xfrm flipH="1">
            <a:off x="1757064" y="2492896"/>
            <a:ext cx="2598912" cy="598567"/>
          </a:xfrm>
          <a:prstGeom prst="straightConnector1">
            <a:avLst/>
          </a:prstGeom>
          <a:noFill/>
          <a:ln w="9525">
            <a:solidFill>
              <a:srgbClr val="000000"/>
            </a:solidFill>
            <a:round/>
            <a:headEnd/>
            <a:tailEnd/>
          </a:ln>
        </p:spPr>
      </p:cxnSp>
      <p:sp>
        <p:nvSpPr>
          <p:cNvPr id="20" name="AutoShape 8"/>
          <p:cNvSpPr>
            <a:spLocks noChangeArrowheads="1"/>
          </p:cNvSpPr>
          <p:nvPr/>
        </p:nvSpPr>
        <p:spPr bwMode="auto">
          <a:xfrm>
            <a:off x="5436096" y="1916832"/>
            <a:ext cx="2664296" cy="648072"/>
          </a:xfrm>
          <a:prstGeom prst="wedgeRoundRectCallout">
            <a:avLst>
              <a:gd name="adj1" fmla="val -64870"/>
              <a:gd name="adj2" fmla="val 19783"/>
              <a:gd name="adj3" fmla="val 16667"/>
            </a:avLst>
          </a:prstGeom>
          <a:solidFill>
            <a:schemeClr val="accent4">
              <a:lumMod val="20000"/>
              <a:lumOff val="80000"/>
            </a:schemeClr>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lang="ja-JP" altLang="en-US" dirty="0" smtClean="0">
                <a:latin typeface="+mj-ea"/>
                <a:ea typeface="+mj-ea"/>
                <a:cs typeface="ＭＳ Ｐゴシック" pitchFamily="50" charset="-128"/>
              </a:rPr>
              <a:t>総合パフォーマンスのスコアとする。</a:t>
            </a:r>
            <a:endParaRPr lang="en-US" altLang="ja-JP" dirty="0">
              <a:latin typeface="+mj-ea"/>
              <a:ea typeface="+mj-ea"/>
              <a:cs typeface="ＭＳ Ｐゴシック" pitchFamily="50" charset="-128"/>
            </a:endParaRPr>
          </a:p>
        </p:txBody>
      </p:sp>
      <p:sp>
        <p:nvSpPr>
          <p:cNvPr id="2056" name="AutoShape 8"/>
          <p:cNvSpPr>
            <a:spLocks noChangeArrowheads="1"/>
          </p:cNvSpPr>
          <p:nvPr/>
        </p:nvSpPr>
        <p:spPr bwMode="auto">
          <a:xfrm>
            <a:off x="4139952" y="3861048"/>
            <a:ext cx="3600400" cy="792088"/>
          </a:xfrm>
          <a:prstGeom prst="wedgeRoundRectCallout">
            <a:avLst>
              <a:gd name="adj1" fmla="val -47233"/>
              <a:gd name="adj2" fmla="val -89958"/>
              <a:gd name="adj3" fmla="val 16667"/>
            </a:avLst>
          </a:prstGeom>
          <a:solidFill>
            <a:schemeClr val="accent4">
              <a:lumMod val="20000"/>
              <a:lumOff val="80000"/>
            </a:schemeClr>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mj-ea"/>
                <a:ea typeface="+mj-ea"/>
                <a:cs typeface="ＭＳ Ｐゴシック" pitchFamily="50" charset="-128"/>
              </a:rPr>
              <a:t>17</a:t>
            </a:r>
            <a:r>
              <a:rPr kumimoji="1" lang="ja-JP" altLang="en-US" b="0" i="0" u="none" strike="noStrike" cap="none" normalizeH="0" baseline="0" dirty="0" smtClean="0">
                <a:ln>
                  <a:noFill/>
                </a:ln>
                <a:solidFill>
                  <a:schemeClr val="tx1"/>
                </a:solidFill>
                <a:effectLst/>
                <a:latin typeface="+mj-ea"/>
                <a:ea typeface="+mj-ea"/>
                <a:cs typeface="ＭＳ Ｐゴシック" pitchFamily="50" charset="-128"/>
              </a:rPr>
              <a:t>解決課題の指標群</a:t>
            </a:r>
            <a:endParaRPr kumimoji="1" lang="en-US" altLang="ja-JP" b="0" i="0" u="none" strike="noStrike" cap="none" normalizeH="0" baseline="0" dirty="0" smtClean="0">
              <a:ln>
                <a:noFill/>
              </a:ln>
              <a:solidFill>
                <a:schemeClr val="tx1"/>
              </a:solidFill>
              <a:effectLst/>
              <a:latin typeface="+mj-ea"/>
              <a:ea typeface="+mj-ea"/>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b="0" i="0" u="none" strike="noStrike" cap="none" normalizeH="0" baseline="0" dirty="0" smtClean="0">
                <a:ln>
                  <a:noFill/>
                </a:ln>
                <a:solidFill>
                  <a:schemeClr val="tx1"/>
                </a:solidFill>
                <a:effectLst/>
                <a:latin typeface="+mj-ea"/>
                <a:ea typeface="+mj-ea"/>
                <a:cs typeface="ＭＳ Ｐゴシック" pitchFamily="50" charset="-128"/>
              </a:rPr>
              <a:t>⇒各解決課題のスコアとする。</a:t>
            </a:r>
            <a:endParaRPr lang="en-US" altLang="ja-JP" dirty="0">
              <a:latin typeface="+mj-ea"/>
              <a:ea typeface="+mj-ea"/>
              <a:cs typeface="ＭＳ Ｐゴシック" pitchFamily="50" charset="-12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バン">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バン">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アーバン">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544</TotalTime>
  <Words>2371</Words>
  <Application>Microsoft Office PowerPoint</Application>
  <PresentationFormat>画面に合わせる (4:3)</PresentationFormat>
  <Paragraphs>524</Paragraphs>
  <Slides>24</Slides>
  <Notes>24</Notes>
  <HiddenSlides>0</HiddenSlides>
  <MMClips>0</MMClips>
  <ScaleCrop>false</ScaleCrop>
  <HeadingPairs>
    <vt:vector size="8" baseType="variant">
      <vt:variant>
        <vt:lpstr>使用されているフォント</vt:lpstr>
      </vt:variant>
      <vt:variant>
        <vt:i4>13</vt:i4>
      </vt:variant>
      <vt:variant>
        <vt:lpstr>テーマ</vt:lpstr>
      </vt:variant>
      <vt:variant>
        <vt:i4>1</vt:i4>
      </vt:variant>
      <vt:variant>
        <vt:lpstr>埋め込まれた OLE サーバー</vt:lpstr>
      </vt:variant>
      <vt:variant>
        <vt:i4>1</vt:i4>
      </vt:variant>
      <vt:variant>
        <vt:lpstr>スライド タイトル</vt:lpstr>
      </vt:variant>
      <vt:variant>
        <vt:i4>24</vt:i4>
      </vt:variant>
    </vt:vector>
  </HeadingPairs>
  <TitlesOfParts>
    <vt:vector size="39" baseType="lpstr">
      <vt:lpstr>HGPｺﾞｼｯｸM</vt:lpstr>
      <vt:lpstr>HGｺﾞｼｯｸM</vt:lpstr>
      <vt:lpstr>HG明朝B</vt:lpstr>
      <vt:lpstr>微軟正黑體</vt:lpstr>
      <vt:lpstr>ＭＳ Ｐゴシック</vt:lpstr>
      <vt:lpstr>ＭＳ 明朝</vt:lpstr>
      <vt:lpstr>Arial</vt:lpstr>
      <vt:lpstr>Calibri</vt:lpstr>
      <vt:lpstr>Century</vt:lpstr>
      <vt:lpstr>Georgia</vt:lpstr>
      <vt:lpstr>Trebuchet MS</vt:lpstr>
      <vt:lpstr>Wingdings</vt:lpstr>
      <vt:lpstr>Wingdings 2</vt:lpstr>
      <vt:lpstr>アーバン</vt:lpstr>
      <vt:lpstr>数式</vt:lpstr>
      <vt:lpstr>STAT DASH グランプリ2016  地方自治体の総合的パフォーマンス分析と 改善目標を算出するアプリケーションの コンセプトについて </vt:lpstr>
      <vt:lpstr>目次</vt:lpstr>
      <vt:lpstr>１．アイデアの目的</vt:lpstr>
      <vt:lpstr>１．アイデアの目的</vt:lpstr>
      <vt:lpstr>２．アイデアの概要</vt:lpstr>
      <vt:lpstr>２．アイデアの概要</vt:lpstr>
      <vt:lpstr>３．指標体系</vt:lpstr>
      <vt:lpstr>３．指標体系</vt:lpstr>
      <vt:lpstr>３．指標体系</vt:lpstr>
      <vt:lpstr>４．分析に用いたデータ</vt:lpstr>
      <vt:lpstr>５．パフォーマンス分析方法</vt:lpstr>
      <vt:lpstr>６．１回目の分析</vt:lpstr>
      <vt:lpstr>６．１回目の分析</vt:lpstr>
      <vt:lpstr>６．１回目の分析</vt:lpstr>
      <vt:lpstr>７．２回目の分析</vt:lpstr>
      <vt:lpstr>７．２回目の分析</vt:lpstr>
      <vt:lpstr>７．２回目の分析</vt:lpstr>
      <vt:lpstr>８．本アイデアの課題と感想</vt:lpstr>
      <vt:lpstr>８．本アイデアの課題と感想</vt:lpstr>
      <vt:lpstr>９．参考文献等</vt:lpstr>
      <vt:lpstr>PowerPoint プレゼンテーション</vt:lpstr>
      <vt:lpstr>Appendix① ウェイト最適化法</vt:lpstr>
      <vt:lpstr>Appendix② DEA（包絡分析法）</vt:lpstr>
      <vt:lpstr>Appendix③ ３回目の分析</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地方自治体の総合的パフォーマンス分析と 改善目標を算出するアプリケーションの コンセプトについて</dc:title>
  <dc:creator>卓也</dc:creator>
  <cp:lastModifiedBy>中島卓也</cp:lastModifiedBy>
  <cp:revision>71</cp:revision>
  <dcterms:created xsi:type="dcterms:W3CDTF">2016-02-13T05:46:24Z</dcterms:created>
  <dcterms:modified xsi:type="dcterms:W3CDTF">2016-03-24T13:17:08Z</dcterms:modified>
</cp:coreProperties>
</file>