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6"/>
  </p:handoutMasterIdLst>
  <p:sldIdLst>
    <p:sldId id="257" r:id="rId2"/>
    <p:sldId id="258" r:id="rId3"/>
    <p:sldId id="260" r:id="rId4"/>
    <p:sldId id="261" r:id="rId5"/>
    <p:sldId id="263" r:id="rId6"/>
    <p:sldId id="264" r:id="rId7"/>
    <p:sldId id="266" r:id="rId8"/>
    <p:sldId id="267" r:id="rId9"/>
    <p:sldId id="268" r:id="rId10"/>
    <p:sldId id="270" r:id="rId11"/>
    <p:sldId id="271" r:id="rId12"/>
    <p:sldId id="273" r:id="rId13"/>
    <p:sldId id="275" r:id="rId14"/>
    <p:sldId id="276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C800"/>
    <a:srgbClr val="008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9" autoAdjust="0"/>
  </p:normalViewPr>
  <p:slideViewPr>
    <p:cSldViewPr snapToGrid="0">
      <p:cViewPr varScale="1">
        <p:scale>
          <a:sx n="87" d="100"/>
          <a:sy n="8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67FF-2936-4B24-8897-BD6103D37CC6}" type="datetimeFigureOut">
              <a:rPr kumimoji="1" lang="ja-JP" altLang="en-US" smtClean="0"/>
              <a:t>2016/4/7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9119C-9B26-40DB-908E-837EA9639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024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eaLnBrk="1" latinLnBrk="0" hangingPunct="1"/>
            <a:fld id="{2CD1DBD8-A67D-41E5-86AA-61E77FDD4AFC}" type="datetimeFigureOut">
              <a:rPr kumimoji="1" lang="en-US" smtClean="0"/>
              <a:pPr eaLnBrk="1" latinLnBrk="0" hangingPunct="1"/>
              <a:t>4/7/2016</a:t>
            </a:fld>
            <a:endParaRPr kumimoji="1"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ja-JP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98373" y="0"/>
            <a:ext cx="1019504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F14F85-A994-48A2-9419-7B6980C315A3}" type="slidenum">
              <a:rPr kumimoji="0" lang="ja-JP" altLang="en-US" smtClean="0"/>
              <a:pPr eaLnBrk="1" latinLnBrk="0" hangingPunct="1"/>
              <a:t>‹#›</a:t>
            </a:fld>
            <a:endParaRPr kumimoji="0" lang="ja-JP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ld.org/hp/category/json-sta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olab.org/js/jsg2-estat/?statsDataId=0003041389&amp;lvArea=1&amp;cdCat01=00710&amp;cdCat03=000&amp;cdCat04From=200&amp;cdCat04To=600" TargetMode="External"/><Relationship Id="rId2" Type="http://schemas.openxmlformats.org/officeDocument/2006/relationships/hyperlink" Target="http://api.e-stat.go.jp/rest/2.0/app/json/getStatsData/?appId=XXXXXXXXX&amp;statsDataId=0003041389&amp;lvArea=1&amp;cdCat01=00710&amp;cdCat03=000&amp;cdCat04From=200&amp;cdCat04To=60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olab.org/js/jsg2-estat/?statsDataId=0003041389&amp;lvArea=1&amp;cdCat01=00710&amp;cdCat03=000&amp;cdCat04From=200&amp;cdCat04To=60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son-stat.org/format/viewer/?uri=http://www.satolab.org/js/jsg2-estat/?statsDataId%3D0003041389%26lvArea%3D1%26cdCat01%3D00710%26cdCat03%3D000%26cdCat04From%3D200%26cdCat04To%3D600%26pretty%3Dtrue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y.kawagoe.saitama.jp/shisei/toukeidata/jinkotokei/nenrei_danjo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atolab.org/js/jsg2-samples/kawagoe_population.meta.js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tolab.org/js/jsg2-web/?url=http://www.satolab.org/js/jsg2-samples/kawagoe_population.meta.json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son-stat.org/format/viewer/?uri=http://www.satolab.org/js/jsg2-web/?url%3Dhttp://www.satolab.org/js/jsg2-samples/kawagoe_population.meta.json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618822"/>
            <a:ext cx="8496944" cy="1984302"/>
          </a:xfrm>
        </p:spPr>
        <p:txBody>
          <a:bodyPr>
            <a:normAutofit/>
          </a:bodyPr>
          <a:lstStyle/>
          <a:p>
            <a:r>
              <a:rPr lang="en-US" altLang="ja-JP" sz="5400" dirty="0" smtClean="0">
                <a:solidFill>
                  <a:schemeClr val="tx1"/>
                </a:solidFill>
              </a:rPr>
              <a:t>JSON-stat</a:t>
            </a:r>
            <a:r>
              <a:rPr lang="ja-JP" altLang="en-US" sz="5400" dirty="0" smtClean="0">
                <a:solidFill>
                  <a:schemeClr val="tx1"/>
                </a:solidFill>
              </a:rPr>
              <a:t>による</a:t>
            </a:r>
            <a:r>
              <a:rPr lang="ja-JP" altLang="ja-JP" sz="5400" dirty="0" smtClean="0">
                <a:solidFill>
                  <a:schemeClr val="tx1"/>
                </a:solidFill>
              </a:rPr>
              <a:t>統計データ</a:t>
            </a:r>
            <a:r>
              <a:rPr lang="en-US" altLang="ja-JP" sz="5400" dirty="0" smtClean="0">
                <a:solidFill>
                  <a:schemeClr val="tx1"/>
                </a:solidFill>
              </a:rPr>
              <a:t/>
            </a:r>
            <a:br>
              <a:rPr lang="en-US" altLang="ja-JP" sz="5400" dirty="0" smtClean="0">
                <a:solidFill>
                  <a:schemeClr val="tx1"/>
                </a:solidFill>
              </a:rPr>
            </a:br>
            <a:r>
              <a:rPr lang="ja-JP" altLang="ja-JP" sz="5400" dirty="0" smtClean="0">
                <a:solidFill>
                  <a:schemeClr val="tx1"/>
                </a:solidFill>
              </a:rPr>
              <a:t>提供フォーマット</a:t>
            </a:r>
            <a:r>
              <a:rPr lang="ja-JP" altLang="en-US" sz="5400" dirty="0" smtClean="0">
                <a:solidFill>
                  <a:schemeClr val="tx1"/>
                </a:solidFill>
              </a:rPr>
              <a:t>の</a:t>
            </a:r>
            <a:r>
              <a:rPr lang="ja-JP" altLang="ja-JP" sz="5400" dirty="0" smtClean="0">
                <a:solidFill>
                  <a:schemeClr val="tx1"/>
                </a:solidFill>
              </a:rPr>
              <a:t>共通化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78681" y="4881495"/>
            <a:ext cx="6400800" cy="1480456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</a:t>
            </a:r>
            <a:r>
              <a:rPr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kumimoji="1" lang="en-US" altLang="ja-JP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DASH </a:t>
            </a:r>
            <a:r>
              <a:rPr kumimoji="1"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グランプリ </a:t>
            </a:r>
            <a:r>
              <a:rPr kumimoji="1" lang="en-US" altLang="ja-JP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2016</a:t>
            </a:r>
          </a:p>
          <a:p>
            <a:r>
              <a:rPr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行政サービス開拓部門応募作品</a:t>
            </a:r>
            <a:endParaRPr lang="en-US" altLang="ja-JP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佐藤　英人</a:t>
            </a:r>
            <a:endParaRPr lang="en-US" altLang="ja-JP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33107" y="3593804"/>
            <a:ext cx="5178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（プレゼンテーション資料）</a:t>
            </a:r>
            <a:endParaRPr kumimoji="1" lang="ja-JP" altLang="en-US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72544" y="6361951"/>
            <a:ext cx="4602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http://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www.statld.org/hp/category/json-stat</a:t>
            </a:r>
            <a:endParaRPr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1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9856" y="189186"/>
            <a:ext cx="8229600" cy="1351719"/>
          </a:xfrm>
        </p:spPr>
        <p:txBody>
          <a:bodyPr>
            <a:noAutofit/>
          </a:bodyPr>
          <a:lstStyle/>
          <a:p>
            <a:r>
              <a:rPr lang="en-US" altLang="ja-JP" sz="4400" dirty="0" smtClean="0"/>
              <a:t>jsg-estat</a:t>
            </a:r>
            <a:r>
              <a:rPr lang="ja-JP" altLang="en-US" sz="4400" dirty="0" smtClean="0"/>
              <a:t>と</a:t>
            </a:r>
            <a:r>
              <a:rPr lang="en-US" altLang="ja-JP" sz="4400" dirty="0"/>
              <a:t>jsg-web</a:t>
            </a:r>
            <a:r>
              <a:rPr lang="ja-JP" altLang="en-US" sz="4400" dirty="0" smtClean="0"/>
              <a:t>を利用した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kumimoji="1" lang="ja-JP" altLang="en-US" sz="4400" dirty="0" smtClean="0"/>
              <a:t>データ統合</a:t>
            </a:r>
            <a:endParaRPr kumimoji="1" lang="ja-JP" altLang="en-US" sz="4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1773855"/>
            <a:ext cx="4901293" cy="433965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265113"/>
            <a:r>
              <a:rPr lang="en-US" altLang="ja-JP" sz="1200" dirty="0"/>
              <a:t> 1)	&gt; </a:t>
            </a:r>
            <a:r>
              <a:rPr lang="en-US" altLang="ja-JP" sz="1200" b="1" dirty="0"/>
              <a:t>library(</a:t>
            </a:r>
            <a:r>
              <a:rPr lang="en-US" altLang="ja-JP" sz="1200" b="1" dirty="0" err="1"/>
              <a:t>rjstat</a:t>
            </a:r>
            <a:r>
              <a:rPr lang="en-US" altLang="ja-JP" sz="1200" b="1" dirty="0"/>
              <a:t>)</a:t>
            </a:r>
          </a:p>
          <a:p>
            <a:pPr defTabSz="265113"/>
            <a:r>
              <a:rPr lang="en-US" altLang="ja-JP" sz="1200" dirty="0"/>
              <a:t> 2)	&gt; </a:t>
            </a:r>
            <a:r>
              <a:rPr lang="en-US" altLang="ja-JP" sz="1200" b="1" dirty="0">
                <a:solidFill>
                  <a:srgbClr val="FF0000"/>
                </a:solidFill>
              </a:rPr>
              <a:t># </a:t>
            </a:r>
            <a:r>
              <a:rPr lang="ja-JP" altLang="en-US" sz="1200" b="1" dirty="0">
                <a:solidFill>
                  <a:srgbClr val="FF0000"/>
                </a:solidFill>
              </a:rPr>
              <a:t>川越市の最新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人口 （</a:t>
            </a:r>
            <a:r>
              <a:rPr lang="ja-JP" altLang="en-US" sz="1200" b="1" dirty="0">
                <a:solidFill>
                  <a:srgbClr val="FF0000"/>
                </a:solidFill>
              </a:rPr>
              <a:t>川越市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ホームページ ）</a:t>
            </a:r>
            <a:endParaRPr lang="ja-JP" altLang="en-US" sz="1200" b="1" dirty="0">
              <a:solidFill>
                <a:srgbClr val="FF0000"/>
              </a:solidFill>
            </a:endParaRPr>
          </a:p>
          <a:p>
            <a:pPr defTabSz="265113"/>
            <a:r>
              <a:rPr lang="ja-JP" altLang="en-US" sz="1200" dirty="0"/>
              <a:t> </a:t>
            </a:r>
            <a:r>
              <a:rPr lang="en-US" altLang="ja-JP" sz="1200" dirty="0"/>
              <a:t>3)	&gt; pop.url &lt;- "http://</a:t>
            </a:r>
            <a:r>
              <a:rPr lang="en-US" altLang="ja-JP" sz="1200" dirty="0" smtClean="0"/>
              <a:t>www.satolab.org/js/jsg2-web</a:t>
            </a:r>
            <a:r>
              <a:rPr lang="en-US" altLang="ja-JP" sz="1200" dirty="0" smtClean="0"/>
              <a:t>/</a:t>
            </a:r>
            <a:endParaRPr lang="en-US" altLang="ja-JP" sz="1200" dirty="0"/>
          </a:p>
          <a:p>
            <a:pPr defTabSz="265113"/>
            <a:r>
              <a:rPr lang="en-US" altLang="ja-JP" sz="1200" dirty="0" smtClean="0"/>
              <a:t>                 ?</a:t>
            </a:r>
            <a:r>
              <a:rPr lang="en-US" altLang="ja-JP" sz="1200" dirty="0" err="1"/>
              <a:t>url</a:t>
            </a:r>
            <a:r>
              <a:rPr lang="en-US" altLang="ja-JP" sz="1200" dirty="0"/>
              <a:t>=http://</a:t>
            </a:r>
            <a:r>
              <a:rPr lang="en-US" altLang="ja-JP" sz="1200" dirty="0" smtClean="0"/>
              <a:t>www.satolab.org/js/jsg2-samples</a:t>
            </a:r>
            <a:r>
              <a:rPr lang="en-US" altLang="ja-JP" sz="1200" dirty="0"/>
              <a:t>/</a:t>
            </a:r>
          </a:p>
          <a:p>
            <a:pPr defTabSz="265113"/>
            <a:r>
              <a:rPr lang="en-US" altLang="ja-JP" sz="1200" dirty="0" smtClean="0"/>
              <a:t>                 </a:t>
            </a:r>
            <a:r>
              <a:rPr lang="en-US" altLang="ja-JP" sz="1200" dirty="0" err="1" smtClean="0"/>
              <a:t>kawagoe_population.meta.json&amp;dim_sex</a:t>
            </a:r>
            <a:r>
              <a:rPr lang="en-US" altLang="ja-JP" sz="1200" dirty="0" smtClean="0"/>
              <a:t>=0</a:t>
            </a:r>
            <a:r>
              <a:rPr lang="en-US" altLang="ja-JP" sz="1200" dirty="0"/>
              <a:t>"</a:t>
            </a:r>
          </a:p>
          <a:p>
            <a:pPr defTabSz="265113"/>
            <a:r>
              <a:rPr lang="en-US" altLang="ja-JP" sz="1200" dirty="0" smtClean="0"/>
              <a:t>                 </a:t>
            </a:r>
            <a:r>
              <a:rPr lang="en-US" altLang="ja-JP" sz="1200" dirty="0" smtClean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ja-JP" altLang="en-US" sz="1200" dirty="0">
                <a:solidFill>
                  <a:schemeClr val="accent5">
                    <a:lumMod val="75000"/>
                  </a:schemeClr>
                </a:solidFill>
              </a:rPr>
              <a:t>性別は総数に固定（</a:t>
            </a:r>
            <a:r>
              <a:rPr lang="en-US" altLang="ja-JP" sz="1200" dirty="0" err="1">
                <a:solidFill>
                  <a:schemeClr val="accent5">
                    <a:lumMod val="75000"/>
                  </a:schemeClr>
                </a:solidFill>
              </a:rPr>
              <a:t>dim_sex</a:t>
            </a:r>
            <a:r>
              <a:rPr lang="en-US" altLang="ja-JP" sz="1200" dirty="0">
                <a:solidFill>
                  <a:schemeClr val="accent5">
                    <a:lumMod val="75000"/>
                  </a:schemeClr>
                </a:solidFill>
              </a:rPr>
              <a:t>=0)</a:t>
            </a:r>
          </a:p>
          <a:p>
            <a:pPr defTabSz="265113"/>
            <a:r>
              <a:rPr lang="en-US" altLang="ja-JP" sz="1200" dirty="0" smtClean="0"/>
              <a:t> 4)</a:t>
            </a:r>
            <a:r>
              <a:rPr lang="en-US" altLang="ja-JP" sz="1200" dirty="0"/>
              <a:t>	&gt; dss1 &lt;- </a:t>
            </a:r>
            <a:r>
              <a:rPr lang="en-US" altLang="ja-JP" sz="1200" b="1" dirty="0" err="1"/>
              <a:t>fromJSONstat</a:t>
            </a:r>
            <a:r>
              <a:rPr lang="en-US" altLang="ja-JP" sz="1200" b="1" dirty="0"/>
              <a:t>(</a:t>
            </a:r>
            <a:r>
              <a:rPr lang="en-US" altLang="ja-JP" sz="1200" b="1" dirty="0" err="1"/>
              <a:t>readLines</a:t>
            </a:r>
            <a:r>
              <a:rPr lang="en-US" altLang="ja-JP" sz="1200" b="1" dirty="0"/>
              <a:t>(pop.url))</a:t>
            </a:r>
          </a:p>
          <a:p>
            <a:pPr defTabSz="265113"/>
            <a:r>
              <a:rPr lang="en-US" altLang="ja-JP" sz="1200" dirty="0" smtClean="0"/>
              <a:t> 5)</a:t>
            </a:r>
            <a:r>
              <a:rPr lang="en-US" altLang="ja-JP" sz="1200" dirty="0"/>
              <a:t>	&gt; pop &lt;- dss1[[1]]</a:t>
            </a:r>
          </a:p>
          <a:p>
            <a:pPr defTabSz="265113"/>
            <a:r>
              <a:rPr lang="en-US" altLang="ja-JP" sz="1200" dirty="0" smtClean="0"/>
              <a:t> 6)</a:t>
            </a:r>
            <a:r>
              <a:rPr lang="en-US" altLang="ja-JP" sz="1200" dirty="0"/>
              <a:t>	&gt; </a:t>
            </a:r>
            <a:r>
              <a:rPr lang="en-US" altLang="ja-JP" sz="1200" dirty="0" err="1"/>
              <a:t>popv</a:t>
            </a:r>
            <a:r>
              <a:rPr lang="en-US" altLang="ja-JP" sz="1200" dirty="0"/>
              <a:t> &lt;- pop[1:21, 6]</a:t>
            </a:r>
          </a:p>
          <a:p>
            <a:pPr defTabSz="265113"/>
            <a:r>
              <a:rPr lang="en-US" altLang="ja-JP" sz="1200" dirty="0"/>
              <a:t> </a:t>
            </a:r>
            <a:r>
              <a:rPr lang="en-US" altLang="ja-JP" sz="1200" dirty="0" smtClean="0"/>
              <a:t>7)   &gt; </a:t>
            </a:r>
            <a:r>
              <a:rPr lang="en-US" altLang="ja-JP" sz="1200" b="1" dirty="0">
                <a:solidFill>
                  <a:srgbClr val="FF0000"/>
                </a:solidFill>
              </a:rPr>
              <a:t># </a:t>
            </a:r>
            <a:r>
              <a:rPr lang="ja-JP" altLang="en-US" sz="1200" b="1" dirty="0">
                <a:solidFill>
                  <a:srgbClr val="FF0000"/>
                </a:solidFill>
              </a:rPr>
              <a:t>川越市の国勢調査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人口 </a:t>
            </a:r>
            <a:endParaRPr lang="en-US" altLang="ja-JP" sz="1200" b="1" dirty="0" smtClean="0">
              <a:solidFill>
                <a:srgbClr val="FF0000"/>
              </a:solidFill>
            </a:endParaRPr>
          </a:p>
          <a:p>
            <a:pPr defTabSz="265113"/>
            <a:r>
              <a:rPr lang="en-US" altLang="ja-JP" sz="1200" dirty="0" smtClean="0"/>
              <a:t> 8)   &gt; </a:t>
            </a:r>
            <a:r>
              <a:rPr lang="en-US" altLang="ja-JP" sz="1200" dirty="0"/>
              <a:t>pop2010.url &lt;- "http://</a:t>
            </a:r>
            <a:r>
              <a:rPr lang="en-US" altLang="ja-JP" sz="1200" dirty="0" smtClean="0"/>
              <a:t>www.satolab.org/js/jsg2-estat</a:t>
            </a:r>
            <a:r>
              <a:rPr lang="en-US" altLang="ja-JP" sz="1200" dirty="0" smtClean="0"/>
              <a:t>/</a:t>
            </a:r>
            <a:endParaRPr lang="en-US" altLang="ja-JP" sz="1200" dirty="0"/>
          </a:p>
          <a:p>
            <a:pPr defTabSz="265113"/>
            <a:r>
              <a:rPr lang="en-US" altLang="ja-JP" sz="1200" dirty="0" smtClean="0"/>
              <a:t>                 ?</a:t>
            </a:r>
            <a:r>
              <a:rPr lang="en-US" altLang="ja-JP" sz="1200" dirty="0" err="1" smtClean="0"/>
              <a:t>statsDataId</a:t>
            </a:r>
            <a:r>
              <a:rPr lang="en-US" altLang="ja-JP" sz="1200" dirty="0" smtClean="0"/>
              <a:t>=0003041389&amp;cdArea=11201</a:t>
            </a:r>
            <a:endParaRPr lang="en-US" altLang="ja-JP" sz="1200" dirty="0"/>
          </a:p>
          <a:p>
            <a:pPr defTabSz="265113"/>
            <a:r>
              <a:rPr lang="en-US" altLang="ja-JP" sz="1200" dirty="0" smtClean="0"/>
              <a:t>                &amp;</a:t>
            </a:r>
            <a:r>
              <a:rPr lang="en-US" altLang="ja-JP" sz="1200" dirty="0"/>
              <a:t>cdCat01=00710&amp;cdCat02=000&amp;cdCat03=000</a:t>
            </a:r>
          </a:p>
          <a:p>
            <a:pPr defTabSz="265113"/>
            <a:r>
              <a:rPr lang="en-US" altLang="ja-JP" sz="1200" dirty="0" smtClean="0"/>
              <a:t>                &amp;cdCat04From=200&amp;cdCat04To=600“</a:t>
            </a:r>
          </a:p>
          <a:p>
            <a:pPr defTabSz="265113"/>
            <a:r>
              <a:rPr lang="en-US" altLang="ja-JP" sz="1200" dirty="0" smtClean="0"/>
              <a:t>                </a:t>
            </a:r>
            <a:r>
              <a:rPr lang="en-US" altLang="ja-JP" sz="1200" dirty="0" smtClean="0">
                <a:solidFill>
                  <a:schemeClr val="accent5">
                    <a:lumMod val="75000"/>
                  </a:schemeClr>
                </a:solidFill>
              </a:rPr>
              <a:t># </a:t>
            </a:r>
            <a:r>
              <a:rPr lang="ja-JP" altLang="en-US" sz="1200" dirty="0" smtClean="0">
                <a:solidFill>
                  <a:schemeClr val="accent5">
                    <a:lumMod val="75000"/>
                  </a:schemeClr>
                </a:solidFill>
              </a:rPr>
              <a:t>地域は川越市</a:t>
            </a:r>
            <a:r>
              <a:rPr lang="ja-JP" altLang="en-US" sz="1200" dirty="0">
                <a:solidFill>
                  <a:schemeClr val="accent5">
                    <a:lumMod val="75000"/>
                  </a:schemeClr>
                </a:solidFill>
              </a:rPr>
              <a:t>（</a:t>
            </a:r>
            <a:r>
              <a:rPr lang="en-US" altLang="ja-JP" sz="1200" dirty="0" err="1">
                <a:solidFill>
                  <a:schemeClr val="accent5">
                    <a:lumMod val="75000"/>
                  </a:schemeClr>
                </a:solidFill>
              </a:rPr>
              <a:t>cdArea</a:t>
            </a:r>
            <a:r>
              <a:rPr lang="en-US" altLang="ja-JP" sz="1200" dirty="0">
                <a:solidFill>
                  <a:schemeClr val="accent5">
                    <a:lumMod val="75000"/>
                  </a:schemeClr>
                </a:solidFill>
              </a:rPr>
              <a:t>=11201</a:t>
            </a:r>
            <a:r>
              <a:rPr lang="ja-JP" altLang="en-US" sz="1200" dirty="0" smtClean="0">
                <a:solidFill>
                  <a:schemeClr val="accent5">
                    <a:lumMod val="75000"/>
                  </a:schemeClr>
                </a:solidFill>
              </a:rPr>
              <a:t>）、性別は総数（</a:t>
            </a:r>
            <a:r>
              <a:rPr lang="en-US" altLang="ja-JP" sz="1200" dirty="0" smtClean="0">
                <a:solidFill>
                  <a:schemeClr val="accent5">
                    <a:lumMod val="75000"/>
                  </a:schemeClr>
                </a:solidFill>
              </a:rPr>
              <a:t>cdCat02=000</a:t>
            </a:r>
            <a:r>
              <a:rPr lang="ja-JP" altLang="en-US" sz="1200" dirty="0" smtClean="0">
                <a:solidFill>
                  <a:schemeClr val="accent5">
                    <a:lumMod val="75000"/>
                  </a:schemeClr>
                </a:solidFill>
              </a:rPr>
              <a:t>）</a:t>
            </a:r>
            <a:endParaRPr lang="en-US" altLang="ja-JP" sz="1200" dirty="0">
              <a:solidFill>
                <a:schemeClr val="accent5">
                  <a:lumMod val="75000"/>
                </a:schemeClr>
              </a:solidFill>
            </a:endParaRPr>
          </a:p>
          <a:p>
            <a:pPr defTabSz="265113"/>
            <a:r>
              <a:rPr lang="en-US" altLang="ja-JP" sz="1200" dirty="0" smtClean="0"/>
              <a:t>  9)  &gt; </a:t>
            </a:r>
            <a:r>
              <a:rPr lang="en-US" altLang="ja-JP" sz="1200" dirty="0"/>
              <a:t>dss2 &lt;- </a:t>
            </a:r>
            <a:r>
              <a:rPr lang="en-US" altLang="ja-JP" sz="1200" b="1" dirty="0" err="1"/>
              <a:t>fromJSONstat</a:t>
            </a:r>
            <a:r>
              <a:rPr lang="en-US" altLang="ja-JP" sz="1200" b="1" dirty="0"/>
              <a:t>(</a:t>
            </a:r>
            <a:r>
              <a:rPr lang="en-US" altLang="ja-JP" sz="1200" b="1" dirty="0" err="1"/>
              <a:t>readLines</a:t>
            </a:r>
            <a:r>
              <a:rPr lang="en-US" altLang="ja-JP" sz="1200" b="1" dirty="0"/>
              <a:t>(pop2010.url))</a:t>
            </a:r>
          </a:p>
          <a:p>
            <a:pPr defTabSz="265113"/>
            <a:r>
              <a:rPr lang="en-US" altLang="ja-JP" sz="1200" dirty="0" smtClean="0"/>
              <a:t>10)</a:t>
            </a:r>
            <a:r>
              <a:rPr lang="en-US" altLang="ja-JP" sz="1200" dirty="0"/>
              <a:t>	&gt; pop2010 &lt;- dss2[[1]]</a:t>
            </a:r>
          </a:p>
          <a:p>
            <a:pPr defTabSz="265113"/>
            <a:r>
              <a:rPr lang="en-US" altLang="ja-JP" sz="1200" dirty="0" smtClean="0"/>
              <a:t>11)</a:t>
            </a:r>
            <a:r>
              <a:rPr lang="en-US" altLang="ja-JP" sz="1200" dirty="0"/>
              <a:t>	&gt; </a:t>
            </a:r>
            <a:r>
              <a:rPr lang="en-US" altLang="ja-JP" sz="1200" b="1" dirty="0">
                <a:solidFill>
                  <a:srgbClr val="FF0000"/>
                </a:solidFill>
              </a:rPr>
              <a:t># </a:t>
            </a:r>
            <a:r>
              <a:rPr lang="ja-JP" altLang="en-US" sz="1200" b="1" dirty="0">
                <a:solidFill>
                  <a:srgbClr val="FF0000"/>
                </a:solidFill>
              </a:rPr>
              <a:t>国勢調査人口を５歳分ずらす</a:t>
            </a:r>
          </a:p>
          <a:p>
            <a:pPr defTabSz="265113"/>
            <a:r>
              <a:rPr lang="en-US" altLang="ja-JP" sz="1200" dirty="0" smtClean="0"/>
              <a:t>12)</a:t>
            </a:r>
            <a:r>
              <a:rPr lang="en-US" altLang="ja-JP" sz="1200" dirty="0"/>
              <a:t>	&gt; pop2010v &lt;- append(c(0), pop2010[1:20, 8</a:t>
            </a:r>
            <a:r>
              <a:rPr lang="en-US" altLang="ja-JP" sz="1200" dirty="0" smtClean="0"/>
              <a:t>])</a:t>
            </a:r>
            <a:endParaRPr lang="en-US" altLang="ja-JP" sz="1200" dirty="0"/>
          </a:p>
          <a:p>
            <a:pPr defTabSz="265113"/>
            <a:r>
              <a:rPr lang="en-US" altLang="ja-JP" sz="1200" dirty="0" smtClean="0"/>
              <a:t>13)</a:t>
            </a:r>
            <a:r>
              <a:rPr lang="en-US" altLang="ja-JP" sz="1200" dirty="0"/>
              <a:t>	&gt; pop2010v[21] &lt;- pop2010v[21] + pop2010[25, 8]</a:t>
            </a:r>
          </a:p>
          <a:p>
            <a:pPr defTabSz="265113"/>
            <a:r>
              <a:rPr lang="en-US" altLang="ja-JP" sz="1200" dirty="0" smtClean="0"/>
              <a:t>14)</a:t>
            </a:r>
            <a:r>
              <a:rPr lang="en-US" altLang="ja-JP" sz="1200" dirty="0"/>
              <a:t>	&gt; </a:t>
            </a:r>
            <a:r>
              <a:rPr lang="en-US" altLang="ja-JP" sz="1200" b="1" dirty="0">
                <a:solidFill>
                  <a:srgbClr val="FF0000"/>
                </a:solidFill>
              </a:rPr>
              <a:t># </a:t>
            </a:r>
            <a:r>
              <a:rPr lang="ja-JP" altLang="en-US" sz="1200" b="1" dirty="0">
                <a:solidFill>
                  <a:srgbClr val="FF0000"/>
                </a:solidFill>
              </a:rPr>
              <a:t>両者の差をグラフで表す</a:t>
            </a:r>
          </a:p>
          <a:p>
            <a:pPr defTabSz="265113"/>
            <a:r>
              <a:rPr lang="en-US" altLang="ja-JP" sz="1200" dirty="0" smtClean="0"/>
              <a:t>15)</a:t>
            </a:r>
            <a:r>
              <a:rPr lang="en-US" altLang="ja-JP" sz="1200" dirty="0"/>
              <a:t>	&gt; </a:t>
            </a:r>
            <a:r>
              <a:rPr lang="en-US" altLang="ja-JP" sz="1200" dirty="0" err="1"/>
              <a:t>dpopv</a:t>
            </a:r>
            <a:r>
              <a:rPr lang="en-US" altLang="ja-JP" sz="1200" dirty="0"/>
              <a:t> = </a:t>
            </a:r>
            <a:r>
              <a:rPr lang="en-US" altLang="ja-JP" sz="1200" dirty="0" err="1"/>
              <a:t>popv</a:t>
            </a:r>
            <a:r>
              <a:rPr lang="en-US" altLang="ja-JP" sz="1200" dirty="0"/>
              <a:t> - pop2010v</a:t>
            </a:r>
          </a:p>
          <a:p>
            <a:pPr defTabSz="265113"/>
            <a:r>
              <a:rPr lang="en-US" altLang="ja-JP" sz="1200" dirty="0" smtClean="0"/>
              <a:t>16)</a:t>
            </a:r>
            <a:r>
              <a:rPr lang="en-US" altLang="ja-JP" sz="1200" dirty="0"/>
              <a:t>	&gt; </a:t>
            </a:r>
            <a:r>
              <a:rPr lang="en-US" altLang="ja-JP" sz="1200" dirty="0" err="1"/>
              <a:t>barplot</a:t>
            </a:r>
            <a:r>
              <a:rPr lang="en-US" altLang="ja-JP" sz="1200" dirty="0"/>
              <a:t>(</a:t>
            </a:r>
            <a:r>
              <a:rPr lang="en-US" altLang="ja-JP" sz="1200" dirty="0" err="1"/>
              <a:t>dpopv</a:t>
            </a:r>
            <a:r>
              <a:rPr lang="en-US" altLang="ja-JP" sz="1200" dirty="0"/>
              <a:t>, </a:t>
            </a:r>
            <a:r>
              <a:rPr lang="en-US" altLang="ja-JP" sz="1200" dirty="0" err="1"/>
              <a:t>names.arg</a:t>
            </a:r>
            <a:r>
              <a:rPr lang="en-US" altLang="ja-JP" sz="1200" dirty="0"/>
              <a:t>=pop[1:21, 1], </a:t>
            </a:r>
            <a:r>
              <a:rPr lang="en-US" altLang="ja-JP" sz="1200" dirty="0" err="1"/>
              <a:t>ylab</a:t>
            </a:r>
            <a:r>
              <a:rPr lang="en-US" altLang="ja-JP" sz="1200" dirty="0"/>
              <a:t>="</a:t>
            </a:r>
            <a:r>
              <a:rPr lang="ja-JP" altLang="en-US" sz="1200" dirty="0"/>
              <a:t>人口増減</a:t>
            </a:r>
            <a:r>
              <a:rPr lang="en-US" altLang="ja-JP" sz="1200" dirty="0"/>
              <a:t>", las = 3</a:t>
            </a:r>
            <a:r>
              <a:rPr lang="en-US" altLang="ja-JP" sz="1200" dirty="0" smtClean="0"/>
              <a:t>)</a:t>
            </a:r>
            <a:endParaRPr lang="en-US" altLang="ja-JP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158" y="2657409"/>
            <a:ext cx="4032448" cy="4155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938639" y="1180731"/>
            <a:ext cx="4981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川越市の国勢調査以降の人口増減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9513" y="6161502"/>
            <a:ext cx="4600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/>
              <a:t>rjstat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smtClean="0"/>
              <a:t>ライブラリを利用した</a:t>
            </a:r>
            <a:r>
              <a:rPr kumimoji="1" lang="en-US" altLang="ja-JP" b="1" dirty="0" smtClean="0"/>
              <a:t>R</a:t>
            </a:r>
            <a:r>
              <a:rPr kumimoji="1" lang="ja-JP" altLang="en-US" b="1" dirty="0" smtClean="0"/>
              <a:t>言語のプログラム</a:t>
            </a:r>
            <a:endParaRPr kumimoji="1" lang="ja-JP" altLang="en-US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59155" y="1784365"/>
            <a:ext cx="3290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川越市</a:t>
            </a:r>
            <a:r>
              <a:rPr kumimoji="1" lang="en-US" altLang="ja-JP" dirty="0" smtClean="0"/>
              <a:t>HP  </a:t>
            </a:r>
            <a:r>
              <a:rPr kumimoji="1" lang="ja-JP" altLang="en-US" dirty="0" smtClean="0"/>
              <a:t>→　最新時点の人口</a:t>
            </a:r>
            <a:endParaRPr kumimoji="1" lang="en-US" altLang="ja-JP" dirty="0" smtClean="0"/>
          </a:p>
          <a:p>
            <a:r>
              <a:rPr kumimoji="1" lang="en-US" altLang="ja-JP" dirty="0" smtClean="0"/>
              <a:t>e-Stat  </a:t>
            </a:r>
            <a:r>
              <a:rPr kumimoji="1" lang="ja-JP" altLang="en-US" dirty="0" smtClean="0"/>
              <a:t>→  </a:t>
            </a:r>
            <a:r>
              <a:rPr lang="ja-JP" altLang="en-US" dirty="0"/>
              <a:t>国勢調査時点</a:t>
            </a:r>
            <a:r>
              <a:rPr lang="ja-JP" altLang="en-US" dirty="0" smtClean="0"/>
              <a:t>の人口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28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4648" y="211576"/>
            <a:ext cx="8229600" cy="79925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実証実験の結果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2827" y="1258478"/>
            <a:ext cx="8407904" cy="40282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b="1" dirty="0" smtClean="0">
                <a:solidFill>
                  <a:schemeClr val="accent1"/>
                </a:solidFill>
              </a:rPr>
              <a:t>e-Stat</a:t>
            </a:r>
            <a:r>
              <a:rPr kumimoji="1" lang="ja-JP" altLang="en-US" b="1" dirty="0" smtClean="0">
                <a:solidFill>
                  <a:schemeClr val="accent1"/>
                </a:solidFill>
              </a:rPr>
              <a:t>データの</a:t>
            </a:r>
            <a:r>
              <a:rPr kumimoji="1" lang="en-US" altLang="ja-JP" b="1" dirty="0" smtClean="0">
                <a:solidFill>
                  <a:schemeClr val="accent1"/>
                </a:solidFill>
              </a:rPr>
              <a:t>JSON-stat</a:t>
            </a:r>
            <a:r>
              <a:rPr kumimoji="1" lang="ja-JP" altLang="en-US" b="1" dirty="0" smtClean="0">
                <a:solidFill>
                  <a:schemeClr val="accent1"/>
                </a:solidFill>
              </a:rPr>
              <a:t>化</a:t>
            </a:r>
            <a:endParaRPr kumimoji="1" lang="en-US" altLang="ja-JP" b="1" dirty="0" smtClean="0">
              <a:solidFill>
                <a:schemeClr val="accent1"/>
              </a:solidFill>
            </a:endParaRP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２００行足らずのプログラムで、ほぼ完璧に移し換えられた。</a:t>
            </a:r>
            <a:r>
              <a:rPr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/>
            </a:r>
            <a:br>
              <a:rPr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endParaRPr lang="en-US" altLang="ja-JP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b="1" dirty="0" smtClean="0">
                <a:solidFill>
                  <a:schemeClr val="accent1"/>
                </a:solidFill>
              </a:rPr>
              <a:t>Web</a:t>
            </a:r>
            <a:r>
              <a:rPr kumimoji="1" lang="ja-JP" altLang="en-US" b="1" dirty="0" smtClean="0">
                <a:solidFill>
                  <a:schemeClr val="accent1"/>
                </a:solidFill>
              </a:rPr>
              <a:t>統計データの</a:t>
            </a:r>
            <a:r>
              <a:rPr kumimoji="1" lang="en-US" altLang="ja-JP" b="1" dirty="0" smtClean="0">
                <a:solidFill>
                  <a:schemeClr val="accent1"/>
                </a:solidFill>
              </a:rPr>
              <a:t>JSON-stat</a:t>
            </a:r>
            <a:r>
              <a:rPr kumimoji="1" lang="ja-JP" altLang="en-US" b="1" dirty="0" smtClean="0">
                <a:solidFill>
                  <a:schemeClr val="accent1"/>
                </a:solidFill>
              </a:rPr>
              <a:t>化</a:t>
            </a:r>
            <a:endParaRPr kumimoji="1" lang="en-US" altLang="ja-JP" b="1" dirty="0" smtClean="0">
              <a:solidFill>
                <a:schemeClr val="accent1"/>
              </a:solidFill>
            </a:endParaRP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HTML</a:t>
            </a:r>
            <a:r>
              <a:rPr lang="ja-JP" altLang="en-US" dirty="0" err="1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CSV</a:t>
            </a:r>
            <a:r>
              <a:rPr lang="ja-JP" altLang="en-US" dirty="0" err="1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en-US" altLang="ja-JP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Excel</a:t>
            </a: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の統計表の多くを問題なく変換できた。</a:t>
            </a:r>
            <a:r>
              <a:rPr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/>
            </a:r>
            <a:br>
              <a:rPr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</a:b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</a:t>
            </a:r>
            <a:endParaRPr lang="en-US" altLang="ja-JP" sz="24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b="1" dirty="0" smtClean="0">
                <a:solidFill>
                  <a:schemeClr val="accent1"/>
                </a:solidFill>
              </a:rPr>
              <a:t>複数ソースの統計データの統合利用</a:t>
            </a:r>
            <a:endParaRPr lang="en-US" altLang="ja-JP" b="1" dirty="0" smtClean="0">
              <a:solidFill>
                <a:schemeClr val="accent1"/>
              </a:solidFill>
            </a:endParaRP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元データのデータ構造の違いを意識する必要は</a:t>
            </a: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ない。</a:t>
            </a:r>
            <a:endParaRPr lang="en-US" altLang="ja-JP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627063" lvl="1" indent="-227013">
              <a:buFont typeface="Arial" panose="020B0604020202020204" pitchFamily="34" charset="0"/>
              <a:buChar char="•"/>
            </a:pPr>
            <a:r>
              <a:rPr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</a:t>
            </a: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で利用する時は</a:t>
            </a:r>
            <a:r>
              <a:rPr lang="en-US" altLang="ja-JP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R</a:t>
            </a:r>
            <a:r>
              <a:rPr lang="ja-JP" altLang="en-US" sz="2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のデータ構造のみ意識すれば良い。</a:t>
            </a:r>
            <a:endParaRPr lang="en-US" altLang="ja-JP" sz="24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566042" y="5711996"/>
            <a:ext cx="69477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1950" indent="-361950">
              <a:buNone/>
            </a:pPr>
            <a:r>
              <a:rPr lang="ja-JP" altLang="en-US" sz="2400" b="1" dirty="0" smtClean="0">
                <a:solidFill>
                  <a:schemeClr val="accent1"/>
                </a:solidFill>
              </a:rPr>
              <a:t>「共通フォーマットで</a:t>
            </a:r>
            <a:r>
              <a:rPr lang="ja-JP" altLang="en-US" sz="2400" b="1" dirty="0">
                <a:solidFill>
                  <a:schemeClr val="accent1"/>
                </a:solidFill>
              </a:rPr>
              <a:t>すべての統計</a:t>
            </a:r>
            <a:r>
              <a:rPr lang="ja-JP" altLang="en-US" sz="2400" b="1" dirty="0" smtClean="0">
                <a:solidFill>
                  <a:schemeClr val="accent1"/>
                </a:solidFill>
              </a:rPr>
              <a:t>データ</a:t>
            </a:r>
            <a:r>
              <a:rPr lang="ja-JP" altLang="en-US" sz="2400" b="1" smtClean="0">
                <a:solidFill>
                  <a:schemeClr val="accent1"/>
                </a:solidFill>
              </a:rPr>
              <a:t>を利用する</a:t>
            </a:r>
            <a:r>
              <a:rPr lang="ja-JP" altLang="en-US" sz="2400" b="1" dirty="0" smtClean="0">
                <a:solidFill>
                  <a:schemeClr val="accent1"/>
                </a:solidFill>
              </a:rPr>
              <a:t>」</a:t>
            </a:r>
            <a:endParaRPr lang="en-US" altLang="ja-JP" sz="2400" b="1" dirty="0" smtClean="0">
              <a:solidFill>
                <a:schemeClr val="accent1"/>
              </a:solidFill>
            </a:endParaRPr>
          </a:p>
          <a:p>
            <a:r>
              <a:rPr lang="en-US" altLang="ja-JP" sz="2400" b="1" dirty="0" smtClean="0">
                <a:solidFill>
                  <a:schemeClr val="accent1"/>
                </a:solidFill>
              </a:rPr>
              <a:t>JSON-stat</a:t>
            </a:r>
            <a:r>
              <a:rPr lang="ja-JP" altLang="en-US" sz="2400" b="1" dirty="0">
                <a:solidFill>
                  <a:schemeClr val="accent1"/>
                </a:solidFill>
              </a:rPr>
              <a:t>で現実的なものに</a:t>
            </a:r>
            <a:endParaRPr lang="en-US" altLang="ja-JP" sz="2400" b="1" dirty="0">
              <a:solidFill>
                <a:schemeClr val="accent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630620" y="5787626"/>
            <a:ext cx="798788" cy="437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9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グループ化 81"/>
          <p:cNvGrpSpPr/>
          <p:nvPr/>
        </p:nvGrpSpPr>
        <p:grpSpPr>
          <a:xfrm>
            <a:off x="3433996" y="4061294"/>
            <a:ext cx="3565524" cy="2726642"/>
            <a:chOff x="4540571" y="3770550"/>
            <a:chExt cx="3565524" cy="2726642"/>
          </a:xfrm>
        </p:grpSpPr>
        <p:sp>
          <p:nvSpPr>
            <p:cNvPr id="42" name="Freeform 74"/>
            <p:cNvSpPr>
              <a:spLocks/>
            </p:cNvSpPr>
            <p:nvPr/>
          </p:nvSpPr>
          <p:spPr bwMode="auto">
            <a:xfrm flipH="1">
              <a:off x="4540571" y="3970217"/>
              <a:ext cx="3537417" cy="2526975"/>
            </a:xfrm>
            <a:custGeom>
              <a:avLst/>
              <a:gdLst>
                <a:gd name="T0" fmla="*/ 627 w 1762"/>
                <a:gd name="T1" fmla="*/ 884 h 1177"/>
                <a:gd name="T2" fmla="*/ 630 w 1762"/>
                <a:gd name="T3" fmla="*/ 886 h 1177"/>
                <a:gd name="T4" fmla="*/ 718 w 1762"/>
                <a:gd name="T5" fmla="*/ 840 h 1177"/>
                <a:gd name="T6" fmla="*/ 823 w 1762"/>
                <a:gd name="T7" fmla="*/ 876 h 1177"/>
                <a:gd name="T8" fmla="*/ 945 w 1762"/>
                <a:gd name="T9" fmla="*/ 944 h 1177"/>
                <a:gd name="T10" fmla="*/ 967 w 1762"/>
                <a:gd name="T11" fmla="*/ 1060 h 1177"/>
                <a:gd name="T12" fmla="*/ 1034 w 1762"/>
                <a:gd name="T13" fmla="*/ 1086 h 1177"/>
                <a:gd name="T14" fmla="*/ 1099 w 1762"/>
                <a:gd name="T15" fmla="*/ 1109 h 1177"/>
                <a:gd name="T16" fmla="*/ 1163 w 1762"/>
                <a:gd name="T17" fmla="*/ 1128 h 1177"/>
                <a:gd name="T18" fmla="*/ 1225 w 1762"/>
                <a:gd name="T19" fmla="*/ 1144 h 1177"/>
                <a:gd name="T20" fmla="*/ 1286 w 1762"/>
                <a:gd name="T21" fmla="*/ 1157 h 1177"/>
                <a:gd name="T22" fmla="*/ 1344 w 1762"/>
                <a:gd name="T23" fmla="*/ 1167 h 1177"/>
                <a:gd name="T24" fmla="*/ 1400 w 1762"/>
                <a:gd name="T25" fmla="*/ 1174 h 1177"/>
                <a:gd name="T26" fmla="*/ 1454 w 1762"/>
                <a:gd name="T27" fmla="*/ 1177 h 1177"/>
                <a:gd name="T28" fmla="*/ 1505 w 1762"/>
                <a:gd name="T29" fmla="*/ 1177 h 1177"/>
                <a:gd name="T30" fmla="*/ 1553 w 1762"/>
                <a:gd name="T31" fmla="*/ 1173 h 1177"/>
                <a:gd name="T32" fmla="*/ 1598 w 1762"/>
                <a:gd name="T33" fmla="*/ 1165 h 1177"/>
                <a:gd name="T34" fmla="*/ 1638 w 1762"/>
                <a:gd name="T35" fmla="*/ 1154 h 1177"/>
                <a:gd name="T36" fmla="*/ 1676 w 1762"/>
                <a:gd name="T37" fmla="*/ 1140 h 1177"/>
                <a:gd name="T38" fmla="*/ 1709 w 1762"/>
                <a:gd name="T39" fmla="*/ 1122 h 1177"/>
                <a:gd name="T40" fmla="*/ 1738 w 1762"/>
                <a:gd name="T41" fmla="*/ 1100 h 1177"/>
                <a:gd name="T42" fmla="*/ 1762 w 1762"/>
                <a:gd name="T43" fmla="*/ 1074 h 1177"/>
                <a:gd name="T44" fmla="*/ 1740 w 1762"/>
                <a:gd name="T45" fmla="*/ 1097 h 1177"/>
                <a:gd name="T46" fmla="*/ 1713 w 1762"/>
                <a:gd name="T47" fmla="*/ 1116 h 1177"/>
                <a:gd name="T48" fmla="*/ 1681 w 1762"/>
                <a:gd name="T49" fmla="*/ 1131 h 1177"/>
                <a:gd name="T50" fmla="*/ 1646 w 1762"/>
                <a:gd name="T51" fmla="*/ 1144 h 1177"/>
                <a:gd name="T52" fmla="*/ 1607 w 1762"/>
                <a:gd name="T53" fmla="*/ 1152 h 1177"/>
                <a:gd name="T54" fmla="*/ 1563 w 1762"/>
                <a:gd name="T55" fmla="*/ 1158 h 1177"/>
                <a:gd name="T56" fmla="*/ 1516 w 1762"/>
                <a:gd name="T57" fmla="*/ 1160 h 1177"/>
                <a:gd name="T58" fmla="*/ 1466 w 1762"/>
                <a:gd name="T59" fmla="*/ 1160 h 1177"/>
                <a:gd name="T60" fmla="*/ 1413 w 1762"/>
                <a:gd name="T61" fmla="*/ 1156 h 1177"/>
                <a:gd name="T62" fmla="*/ 1357 w 1762"/>
                <a:gd name="T63" fmla="*/ 1149 h 1177"/>
                <a:gd name="T64" fmla="*/ 1300 w 1762"/>
                <a:gd name="T65" fmla="*/ 1138 h 1177"/>
                <a:gd name="T66" fmla="*/ 1239 w 1762"/>
                <a:gd name="T67" fmla="*/ 1125 h 1177"/>
                <a:gd name="T68" fmla="*/ 1177 w 1762"/>
                <a:gd name="T69" fmla="*/ 1108 h 1177"/>
                <a:gd name="T70" fmla="*/ 1113 w 1762"/>
                <a:gd name="T71" fmla="*/ 1089 h 1177"/>
                <a:gd name="T72" fmla="*/ 1047 w 1762"/>
                <a:gd name="T73" fmla="*/ 1066 h 1177"/>
                <a:gd name="T74" fmla="*/ 981 w 1762"/>
                <a:gd name="T75" fmla="*/ 1040 h 1177"/>
                <a:gd name="T76" fmla="*/ 984 w 1762"/>
                <a:gd name="T77" fmla="*/ 894 h 1177"/>
                <a:gd name="T78" fmla="*/ 889 w 1762"/>
                <a:gd name="T79" fmla="*/ 786 h 1177"/>
                <a:gd name="T80" fmla="*/ 747 w 1762"/>
                <a:gd name="T81" fmla="*/ 799 h 1177"/>
                <a:gd name="T82" fmla="*/ 643 w 1762"/>
                <a:gd name="T83" fmla="*/ 865 h 1177"/>
                <a:gd name="T84" fmla="*/ 642 w 1762"/>
                <a:gd name="T85" fmla="*/ 865 h 1177"/>
                <a:gd name="T86" fmla="*/ 554 w 1762"/>
                <a:gd name="T87" fmla="*/ 808 h 1177"/>
                <a:gd name="T88" fmla="*/ 397 w 1762"/>
                <a:gd name="T89" fmla="*/ 688 h 1177"/>
                <a:gd name="T90" fmla="*/ 264 w 1762"/>
                <a:gd name="T91" fmla="*/ 566 h 1177"/>
                <a:gd name="T92" fmla="*/ 157 w 1762"/>
                <a:gd name="T93" fmla="*/ 444 h 1177"/>
                <a:gd name="T94" fmla="*/ 76 w 1762"/>
                <a:gd name="T95" fmla="*/ 327 h 1177"/>
                <a:gd name="T96" fmla="*/ 26 w 1762"/>
                <a:gd name="T97" fmla="*/ 216 h 1177"/>
                <a:gd name="T98" fmla="*/ 8 w 1762"/>
                <a:gd name="T99" fmla="*/ 117 h 1177"/>
                <a:gd name="T100" fmla="*/ 24 w 1762"/>
                <a:gd name="T101" fmla="*/ 35 h 1177"/>
                <a:gd name="T102" fmla="*/ 20 w 1762"/>
                <a:gd name="T103" fmla="*/ 39 h 1177"/>
                <a:gd name="T104" fmla="*/ 0 w 1762"/>
                <a:gd name="T105" fmla="*/ 128 h 1177"/>
                <a:gd name="T106" fmla="*/ 14 w 1762"/>
                <a:gd name="T107" fmla="*/ 231 h 1177"/>
                <a:gd name="T108" fmla="*/ 63 w 1762"/>
                <a:gd name="T109" fmla="*/ 343 h 1177"/>
                <a:gd name="T110" fmla="*/ 142 w 1762"/>
                <a:gd name="T111" fmla="*/ 463 h 1177"/>
                <a:gd name="T112" fmla="*/ 248 w 1762"/>
                <a:gd name="T113" fmla="*/ 585 h 1177"/>
                <a:gd name="T114" fmla="*/ 381 w 1762"/>
                <a:gd name="T115" fmla="*/ 708 h 1177"/>
                <a:gd name="T116" fmla="*/ 538 w 1762"/>
                <a:gd name="T117" fmla="*/ 827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62" h="1177">
                  <a:moveTo>
                    <a:pt x="624" y="883"/>
                  </a:moveTo>
                  <a:lnTo>
                    <a:pt x="627" y="884"/>
                  </a:lnTo>
                  <a:lnTo>
                    <a:pt x="628" y="885"/>
                  </a:lnTo>
                  <a:lnTo>
                    <a:pt x="630" y="886"/>
                  </a:lnTo>
                  <a:lnTo>
                    <a:pt x="631" y="888"/>
                  </a:lnTo>
                  <a:lnTo>
                    <a:pt x="718" y="840"/>
                  </a:lnTo>
                  <a:lnTo>
                    <a:pt x="603" y="1056"/>
                  </a:lnTo>
                  <a:lnTo>
                    <a:pt x="823" y="876"/>
                  </a:lnTo>
                  <a:lnTo>
                    <a:pt x="676" y="1175"/>
                  </a:lnTo>
                  <a:lnTo>
                    <a:pt x="945" y="944"/>
                  </a:lnTo>
                  <a:lnTo>
                    <a:pt x="867" y="1154"/>
                  </a:lnTo>
                  <a:lnTo>
                    <a:pt x="967" y="1060"/>
                  </a:lnTo>
                  <a:lnTo>
                    <a:pt x="1000" y="1073"/>
                  </a:lnTo>
                  <a:lnTo>
                    <a:pt x="1034" y="1086"/>
                  </a:lnTo>
                  <a:lnTo>
                    <a:pt x="1067" y="1098"/>
                  </a:lnTo>
                  <a:lnTo>
                    <a:pt x="1099" y="1109"/>
                  </a:lnTo>
                  <a:lnTo>
                    <a:pt x="1131" y="1119"/>
                  </a:lnTo>
                  <a:lnTo>
                    <a:pt x="1163" y="1128"/>
                  </a:lnTo>
                  <a:lnTo>
                    <a:pt x="1194" y="1137"/>
                  </a:lnTo>
                  <a:lnTo>
                    <a:pt x="1225" y="1144"/>
                  </a:lnTo>
                  <a:lnTo>
                    <a:pt x="1256" y="1151"/>
                  </a:lnTo>
                  <a:lnTo>
                    <a:pt x="1286" y="1157"/>
                  </a:lnTo>
                  <a:lnTo>
                    <a:pt x="1316" y="1162"/>
                  </a:lnTo>
                  <a:lnTo>
                    <a:pt x="1344" y="1167"/>
                  </a:lnTo>
                  <a:lnTo>
                    <a:pt x="1373" y="1170"/>
                  </a:lnTo>
                  <a:lnTo>
                    <a:pt x="1400" y="1174"/>
                  </a:lnTo>
                  <a:lnTo>
                    <a:pt x="1428" y="1176"/>
                  </a:lnTo>
                  <a:lnTo>
                    <a:pt x="1454" y="1177"/>
                  </a:lnTo>
                  <a:lnTo>
                    <a:pt x="1480" y="1177"/>
                  </a:lnTo>
                  <a:lnTo>
                    <a:pt x="1505" y="1177"/>
                  </a:lnTo>
                  <a:lnTo>
                    <a:pt x="1529" y="1175"/>
                  </a:lnTo>
                  <a:lnTo>
                    <a:pt x="1553" y="1173"/>
                  </a:lnTo>
                  <a:lnTo>
                    <a:pt x="1576" y="1169"/>
                  </a:lnTo>
                  <a:lnTo>
                    <a:pt x="1598" y="1165"/>
                  </a:lnTo>
                  <a:lnTo>
                    <a:pt x="1618" y="1160"/>
                  </a:lnTo>
                  <a:lnTo>
                    <a:pt x="1638" y="1154"/>
                  </a:lnTo>
                  <a:lnTo>
                    <a:pt x="1657" y="1147"/>
                  </a:lnTo>
                  <a:lnTo>
                    <a:pt x="1676" y="1140"/>
                  </a:lnTo>
                  <a:lnTo>
                    <a:pt x="1693" y="1131"/>
                  </a:lnTo>
                  <a:lnTo>
                    <a:pt x="1709" y="1122"/>
                  </a:lnTo>
                  <a:lnTo>
                    <a:pt x="1724" y="1111"/>
                  </a:lnTo>
                  <a:lnTo>
                    <a:pt x="1738" y="1100"/>
                  </a:lnTo>
                  <a:lnTo>
                    <a:pt x="1750" y="1088"/>
                  </a:lnTo>
                  <a:lnTo>
                    <a:pt x="1762" y="1074"/>
                  </a:lnTo>
                  <a:lnTo>
                    <a:pt x="1751" y="1086"/>
                  </a:lnTo>
                  <a:lnTo>
                    <a:pt x="1740" y="1097"/>
                  </a:lnTo>
                  <a:lnTo>
                    <a:pt x="1727" y="1107"/>
                  </a:lnTo>
                  <a:lnTo>
                    <a:pt x="1713" y="1116"/>
                  </a:lnTo>
                  <a:lnTo>
                    <a:pt x="1699" y="1124"/>
                  </a:lnTo>
                  <a:lnTo>
                    <a:pt x="1681" y="1131"/>
                  </a:lnTo>
                  <a:lnTo>
                    <a:pt x="1664" y="1138"/>
                  </a:lnTo>
                  <a:lnTo>
                    <a:pt x="1646" y="1144"/>
                  </a:lnTo>
                  <a:lnTo>
                    <a:pt x="1627" y="1148"/>
                  </a:lnTo>
                  <a:lnTo>
                    <a:pt x="1607" y="1152"/>
                  </a:lnTo>
                  <a:lnTo>
                    <a:pt x="1585" y="1156"/>
                  </a:lnTo>
                  <a:lnTo>
                    <a:pt x="1563" y="1158"/>
                  </a:lnTo>
                  <a:lnTo>
                    <a:pt x="1540" y="1160"/>
                  </a:lnTo>
                  <a:lnTo>
                    <a:pt x="1516" y="1160"/>
                  </a:lnTo>
                  <a:lnTo>
                    <a:pt x="1492" y="1160"/>
                  </a:lnTo>
                  <a:lnTo>
                    <a:pt x="1466" y="1160"/>
                  </a:lnTo>
                  <a:lnTo>
                    <a:pt x="1441" y="1158"/>
                  </a:lnTo>
                  <a:lnTo>
                    <a:pt x="1413" y="1156"/>
                  </a:lnTo>
                  <a:lnTo>
                    <a:pt x="1386" y="1152"/>
                  </a:lnTo>
                  <a:lnTo>
                    <a:pt x="1357" y="1149"/>
                  </a:lnTo>
                  <a:lnTo>
                    <a:pt x="1328" y="1144"/>
                  </a:lnTo>
                  <a:lnTo>
                    <a:pt x="1300" y="1138"/>
                  </a:lnTo>
                  <a:lnTo>
                    <a:pt x="1270" y="1132"/>
                  </a:lnTo>
                  <a:lnTo>
                    <a:pt x="1239" y="1125"/>
                  </a:lnTo>
                  <a:lnTo>
                    <a:pt x="1208" y="1117"/>
                  </a:lnTo>
                  <a:lnTo>
                    <a:pt x="1177" y="1108"/>
                  </a:lnTo>
                  <a:lnTo>
                    <a:pt x="1145" y="1099"/>
                  </a:lnTo>
                  <a:lnTo>
                    <a:pt x="1113" y="1089"/>
                  </a:lnTo>
                  <a:lnTo>
                    <a:pt x="1081" y="1078"/>
                  </a:lnTo>
                  <a:lnTo>
                    <a:pt x="1047" y="1066"/>
                  </a:lnTo>
                  <a:lnTo>
                    <a:pt x="1014" y="1053"/>
                  </a:lnTo>
                  <a:lnTo>
                    <a:pt x="981" y="1040"/>
                  </a:lnTo>
                  <a:lnTo>
                    <a:pt x="904" y="1103"/>
                  </a:lnTo>
                  <a:lnTo>
                    <a:pt x="984" y="894"/>
                  </a:lnTo>
                  <a:lnTo>
                    <a:pt x="732" y="1084"/>
                  </a:lnTo>
                  <a:lnTo>
                    <a:pt x="889" y="786"/>
                  </a:lnTo>
                  <a:lnTo>
                    <a:pt x="658" y="980"/>
                  </a:lnTo>
                  <a:lnTo>
                    <a:pt x="747" y="799"/>
                  </a:lnTo>
                  <a:lnTo>
                    <a:pt x="644" y="866"/>
                  </a:lnTo>
                  <a:lnTo>
                    <a:pt x="643" y="865"/>
                  </a:lnTo>
                  <a:lnTo>
                    <a:pt x="643" y="865"/>
                  </a:lnTo>
                  <a:lnTo>
                    <a:pt x="642" y="865"/>
                  </a:lnTo>
                  <a:lnTo>
                    <a:pt x="640" y="864"/>
                  </a:lnTo>
                  <a:lnTo>
                    <a:pt x="554" y="808"/>
                  </a:lnTo>
                  <a:lnTo>
                    <a:pt x="473" y="749"/>
                  </a:lnTo>
                  <a:lnTo>
                    <a:pt x="397" y="688"/>
                  </a:lnTo>
                  <a:lnTo>
                    <a:pt x="327" y="628"/>
                  </a:lnTo>
                  <a:lnTo>
                    <a:pt x="264" y="566"/>
                  </a:lnTo>
                  <a:lnTo>
                    <a:pt x="207" y="505"/>
                  </a:lnTo>
                  <a:lnTo>
                    <a:pt x="157" y="444"/>
                  </a:lnTo>
                  <a:lnTo>
                    <a:pt x="113" y="384"/>
                  </a:lnTo>
                  <a:lnTo>
                    <a:pt x="76" y="327"/>
                  </a:lnTo>
                  <a:lnTo>
                    <a:pt x="48" y="270"/>
                  </a:lnTo>
                  <a:lnTo>
                    <a:pt x="26" y="216"/>
                  </a:lnTo>
                  <a:lnTo>
                    <a:pt x="13" y="165"/>
                  </a:lnTo>
                  <a:lnTo>
                    <a:pt x="8" y="117"/>
                  </a:lnTo>
                  <a:lnTo>
                    <a:pt x="11" y="74"/>
                  </a:lnTo>
                  <a:lnTo>
                    <a:pt x="24" y="35"/>
                  </a:lnTo>
                  <a:lnTo>
                    <a:pt x="44" y="0"/>
                  </a:lnTo>
                  <a:lnTo>
                    <a:pt x="20" y="39"/>
                  </a:lnTo>
                  <a:lnTo>
                    <a:pt x="5" y="81"/>
                  </a:lnTo>
                  <a:lnTo>
                    <a:pt x="0" y="128"/>
                  </a:lnTo>
                  <a:lnTo>
                    <a:pt x="3" y="177"/>
                  </a:lnTo>
                  <a:lnTo>
                    <a:pt x="14" y="231"/>
                  </a:lnTo>
                  <a:lnTo>
                    <a:pt x="35" y="286"/>
                  </a:lnTo>
                  <a:lnTo>
                    <a:pt x="63" y="343"/>
                  </a:lnTo>
                  <a:lnTo>
                    <a:pt x="98" y="402"/>
                  </a:lnTo>
                  <a:lnTo>
                    <a:pt x="142" y="463"/>
                  </a:lnTo>
                  <a:lnTo>
                    <a:pt x="191" y="524"/>
                  </a:lnTo>
                  <a:lnTo>
                    <a:pt x="248" y="585"/>
                  </a:lnTo>
                  <a:lnTo>
                    <a:pt x="311" y="647"/>
                  </a:lnTo>
                  <a:lnTo>
                    <a:pt x="381" y="708"/>
                  </a:lnTo>
                  <a:lnTo>
                    <a:pt x="457" y="768"/>
                  </a:lnTo>
                  <a:lnTo>
                    <a:pt x="538" y="827"/>
                  </a:lnTo>
                  <a:lnTo>
                    <a:pt x="624" y="883"/>
                  </a:lnTo>
                  <a:close/>
                </a:path>
              </a:pathLst>
            </a:custGeom>
            <a:solidFill>
              <a:srgbClr val="5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Freeform 76"/>
            <p:cNvSpPr>
              <a:spLocks/>
            </p:cNvSpPr>
            <p:nvPr/>
          </p:nvSpPr>
          <p:spPr bwMode="auto">
            <a:xfrm flipH="1">
              <a:off x="4568678" y="3770550"/>
              <a:ext cx="3537417" cy="2524828"/>
            </a:xfrm>
            <a:custGeom>
              <a:avLst/>
              <a:gdLst>
                <a:gd name="T0" fmla="*/ 554 w 1762"/>
                <a:gd name="T1" fmla="*/ 807 h 1176"/>
                <a:gd name="T2" fmla="*/ 396 w 1762"/>
                <a:gd name="T3" fmla="*/ 687 h 1176"/>
                <a:gd name="T4" fmla="*/ 263 w 1762"/>
                <a:gd name="T5" fmla="*/ 565 h 1176"/>
                <a:gd name="T6" fmla="*/ 156 w 1762"/>
                <a:gd name="T7" fmla="*/ 443 h 1176"/>
                <a:gd name="T8" fmla="*/ 75 w 1762"/>
                <a:gd name="T9" fmla="*/ 326 h 1176"/>
                <a:gd name="T10" fmla="*/ 25 w 1762"/>
                <a:gd name="T11" fmla="*/ 215 h 1176"/>
                <a:gd name="T12" fmla="*/ 7 w 1762"/>
                <a:gd name="T13" fmla="*/ 117 h 1176"/>
                <a:gd name="T14" fmla="*/ 23 w 1762"/>
                <a:gd name="T15" fmla="*/ 35 h 1176"/>
                <a:gd name="T16" fmla="*/ 19 w 1762"/>
                <a:gd name="T17" fmla="*/ 39 h 1176"/>
                <a:gd name="T18" fmla="*/ 0 w 1762"/>
                <a:gd name="T19" fmla="*/ 128 h 1176"/>
                <a:gd name="T20" fmla="*/ 15 w 1762"/>
                <a:gd name="T21" fmla="*/ 230 h 1176"/>
                <a:gd name="T22" fmla="*/ 63 w 1762"/>
                <a:gd name="T23" fmla="*/ 343 h 1176"/>
                <a:gd name="T24" fmla="*/ 142 w 1762"/>
                <a:gd name="T25" fmla="*/ 462 h 1176"/>
                <a:gd name="T26" fmla="*/ 249 w 1762"/>
                <a:gd name="T27" fmla="*/ 584 h 1176"/>
                <a:gd name="T28" fmla="*/ 382 w 1762"/>
                <a:gd name="T29" fmla="*/ 707 h 1176"/>
                <a:gd name="T30" fmla="*/ 539 w 1762"/>
                <a:gd name="T31" fmla="*/ 826 h 1176"/>
                <a:gd name="T32" fmla="*/ 669 w 1762"/>
                <a:gd name="T33" fmla="*/ 910 h 1176"/>
                <a:gd name="T34" fmla="*/ 759 w 1762"/>
                <a:gd name="T35" fmla="*/ 960 h 1176"/>
                <a:gd name="T36" fmla="*/ 848 w 1762"/>
                <a:gd name="T37" fmla="*/ 1006 h 1176"/>
                <a:gd name="T38" fmla="*/ 936 w 1762"/>
                <a:gd name="T39" fmla="*/ 1046 h 1176"/>
                <a:gd name="T40" fmla="*/ 1024 w 1762"/>
                <a:gd name="T41" fmla="*/ 1082 h 1176"/>
                <a:gd name="T42" fmla="*/ 1110 w 1762"/>
                <a:gd name="T43" fmla="*/ 1111 h 1176"/>
                <a:gd name="T44" fmla="*/ 1193 w 1762"/>
                <a:gd name="T45" fmla="*/ 1135 h 1176"/>
                <a:gd name="T46" fmla="*/ 1273 w 1762"/>
                <a:gd name="T47" fmla="*/ 1154 h 1176"/>
                <a:gd name="T48" fmla="*/ 1350 w 1762"/>
                <a:gd name="T49" fmla="*/ 1167 h 1176"/>
                <a:gd name="T50" fmla="*/ 1424 w 1762"/>
                <a:gd name="T51" fmla="*/ 1175 h 1176"/>
                <a:gd name="T52" fmla="*/ 1492 w 1762"/>
                <a:gd name="T53" fmla="*/ 1176 h 1176"/>
                <a:gd name="T54" fmla="*/ 1555 w 1762"/>
                <a:gd name="T55" fmla="*/ 1172 h 1176"/>
                <a:gd name="T56" fmla="*/ 1614 w 1762"/>
                <a:gd name="T57" fmla="*/ 1160 h 1176"/>
                <a:gd name="T58" fmla="*/ 1664 w 1762"/>
                <a:gd name="T59" fmla="*/ 1144 h 1176"/>
                <a:gd name="T60" fmla="*/ 1709 w 1762"/>
                <a:gd name="T61" fmla="*/ 1121 h 1176"/>
                <a:gd name="T62" fmla="*/ 1746 w 1762"/>
                <a:gd name="T63" fmla="*/ 1092 h 1176"/>
                <a:gd name="T64" fmla="*/ 1748 w 1762"/>
                <a:gd name="T65" fmla="*/ 1090 h 1176"/>
                <a:gd name="T66" fmla="*/ 1714 w 1762"/>
                <a:gd name="T67" fmla="*/ 1115 h 1176"/>
                <a:gd name="T68" fmla="*/ 1672 w 1762"/>
                <a:gd name="T69" fmla="*/ 1135 h 1176"/>
                <a:gd name="T70" fmla="*/ 1623 w 1762"/>
                <a:gd name="T71" fmla="*/ 1149 h 1176"/>
                <a:gd name="T72" fmla="*/ 1567 w 1762"/>
                <a:gd name="T73" fmla="*/ 1158 h 1176"/>
                <a:gd name="T74" fmla="*/ 1505 w 1762"/>
                <a:gd name="T75" fmla="*/ 1160 h 1176"/>
                <a:gd name="T76" fmla="*/ 1437 w 1762"/>
                <a:gd name="T77" fmla="*/ 1158 h 1176"/>
                <a:gd name="T78" fmla="*/ 1365 w 1762"/>
                <a:gd name="T79" fmla="*/ 1150 h 1176"/>
                <a:gd name="T80" fmla="*/ 1288 w 1762"/>
                <a:gd name="T81" fmla="*/ 1136 h 1176"/>
                <a:gd name="T82" fmla="*/ 1208 w 1762"/>
                <a:gd name="T83" fmla="*/ 1117 h 1176"/>
                <a:gd name="T84" fmla="*/ 1124 w 1762"/>
                <a:gd name="T85" fmla="*/ 1093 h 1176"/>
                <a:gd name="T86" fmla="*/ 1038 w 1762"/>
                <a:gd name="T87" fmla="*/ 1062 h 1176"/>
                <a:gd name="T88" fmla="*/ 951 w 1762"/>
                <a:gd name="T89" fmla="*/ 1027 h 1176"/>
                <a:gd name="T90" fmla="*/ 863 w 1762"/>
                <a:gd name="T91" fmla="*/ 987 h 1176"/>
                <a:gd name="T92" fmla="*/ 774 w 1762"/>
                <a:gd name="T93" fmla="*/ 941 h 1176"/>
                <a:gd name="T94" fmla="*/ 684 w 1762"/>
                <a:gd name="T95" fmla="*/ 891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62" h="1176">
                  <a:moveTo>
                    <a:pt x="639" y="863"/>
                  </a:moveTo>
                  <a:lnTo>
                    <a:pt x="554" y="807"/>
                  </a:lnTo>
                  <a:lnTo>
                    <a:pt x="472" y="748"/>
                  </a:lnTo>
                  <a:lnTo>
                    <a:pt x="396" y="687"/>
                  </a:lnTo>
                  <a:lnTo>
                    <a:pt x="327" y="627"/>
                  </a:lnTo>
                  <a:lnTo>
                    <a:pt x="263" y="565"/>
                  </a:lnTo>
                  <a:lnTo>
                    <a:pt x="206" y="504"/>
                  </a:lnTo>
                  <a:lnTo>
                    <a:pt x="156" y="443"/>
                  </a:lnTo>
                  <a:lnTo>
                    <a:pt x="112" y="383"/>
                  </a:lnTo>
                  <a:lnTo>
                    <a:pt x="75" y="326"/>
                  </a:lnTo>
                  <a:lnTo>
                    <a:pt x="47" y="269"/>
                  </a:lnTo>
                  <a:lnTo>
                    <a:pt x="25" y="215"/>
                  </a:lnTo>
                  <a:lnTo>
                    <a:pt x="12" y="165"/>
                  </a:lnTo>
                  <a:lnTo>
                    <a:pt x="7" y="117"/>
                  </a:lnTo>
                  <a:lnTo>
                    <a:pt x="10" y="74"/>
                  </a:lnTo>
                  <a:lnTo>
                    <a:pt x="23" y="35"/>
                  </a:lnTo>
                  <a:lnTo>
                    <a:pt x="43" y="0"/>
                  </a:lnTo>
                  <a:lnTo>
                    <a:pt x="19" y="39"/>
                  </a:lnTo>
                  <a:lnTo>
                    <a:pt x="4" y="81"/>
                  </a:lnTo>
                  <a:lnTo>
                    <a:pt x="0" y="128"/>
                  </a:lnTo>
                  <a:lnTo>
                    <a:pt x="2" y="177"/>
                  </a:lnTo>
                  <a:lnTo>
                    <a:pt x="15" y="230"/>
                  </a:lnTo>
                  <a:lnTo>
                    <a:pt x="34" y="285"/>
                  </a:lnTo>
                  <a:lnTo>
                    <a:pt x="63" y="343"/>
                  </a:lnTo>
                  <a:lnTo>
                    <a:pt x="98" y="401"/>
                  </a:lnTo>
                  <a:lnTo>
                    <a:pt x="142" y="462"/>
                  </a:lnTo>
                  <a:lnTo>
                    <a:pt x="191" y="523"/>
                  </a:lnTo>
                  <a:lnTo>
                    <a:pt x="249" y="584"/>
                  </a:lnTo>
                  <a:lnTo>
                    <a:pt x="312" y="646"/>
                  </a:lnTo>
                  <a:lnTo>
                    <a:pt x="382" y="707"/>
                  </a:lnTo>
                  <a:lnTo>
                    <a:pt x="457" y="767"/>
                  </a:lnTo>
                  <a:lnTo>
                    <a:pt x="539" y="826"/>
                  </a:lnTo>
                  <a:lnTo>
                    <a:pt x="625" y="882"/>
                  </a:lnTo>
                  <a:lnTo>
                    <a:pt x="669" y="910"/>
                  </a:lnTo>
                  <a:lnTo>
                    <a:pt x="714" y="936"/>
                  </a:lnTo>
                  <a:lnTo>
                    <a:pt x="759" y="960"/>
                  </a:lnTo>
                  <a:lnTo>
                    <a:pt x="803" y="984"/>
                  </a:lnTo>
                  <a:lnTo>
                    <a:pt x="848" y="1006"/>
                  </a:lnTo>
                  <a:lnTo>
                    <a:pt x="892" y="1027"/>
                  </a:lnTo>
                  <a:lnTo>
                    <a:pt x="936" y="1046"/>
                  </a:lnTo>
                  <a:lnTo>
                    <a:pt x="980" y="1064"/>
                  </a:lnTo>
                  <a:lnTo>
                    <a:pt x="1024" y="1082"/>
                  </a:lnTo>
                  <a:lnTo>
                    <a:pt x="1067" y="1097"/>
                  </a:lnTo>
                  <a:lnTo>
                    <a:pt x="1110" y="1111"/>
                  </a:lnTo>
                  <a:lnTo>
                    <a:pt x="1152" y="1124"/>
                  </a:lnTo>
                  <a:lnTo>
                    <a:pt x="1193" y="1135"/>
                  </a:lnTo>
                  <a:lnTo>
                    <a:pt x="1233" y="1145"/>
                  </a:lnTo>
                  <a:lnTo>
                    <a:pt x="1273" y="1154"/>
                  </a:lnTo>
                  <a:lnTo>
                    <a:pt x="1312" y="1161"/>
                  </a:lnTo>
                  <a:lnTo>
                    <a:pt x="1350" y="1167"/>
                  </a:lnTo>
                  <a:lnTo>
                    <a:pt x="1388" y="1172"/>
                  </a:lnTo>
                  <a:lnTo>
                    <a:pt x="1424" y="1175"/>
                  </a:lnTo>
                  <a:lnTo>
                    <a:pt x="1459" y="1176"/>
                  </a:lnTo>
                  <a:lnTo>
                    <a:pt x="1492" y="1176"/>
                  </a:lnTo>
                  <a:lnTo>
                    <a:pt x="1525" y="1175"/>
                  </a:lnTo>
                  <a:lnTo>
                    <a:pt x="1555" y="1172"/>
                  </a:lnTo>
                  <a:lnTo>
                    <a:pt x="1585" y="1166"/>
                  </a:lnTo>
                  <a:lnTo>
                    <a:pt x="1614" y="1160"/>
                  </a:lnTo>
                  <a:lnTo>
                    <a:pt x="1640" y="1153"/>
                  </a:lnTo>
                  <a:lnTo>
                    <a:pt x="1664" y="1144"/>
                  </a:lnTo>
                  <a:lnTo>
                    <a:pt x="1688" y="1133"/>
                  </a:lnTo>
                  <a:lnTo>
                    <a:pt x="1709" y="1121"/>
                  </a:lnTo>
                  <a:lnTo>
                    <a:pt x="1729" y="1107"/>
                  </a:lnTo>
                  <a:lnTo>
                    <a:pt x="1746" y="1092"/>
                  </a:lnTo>
                  <a:lnTo>
                    <a:pt x="1762" y="1074"/>
                  </a:lnTo>
                  <a:lnTo>
                    <a:pt x="1748" y="1090"/>
                  </a:lnTo>
                  <a:lnTo>
                    <a:pt x="1732" y="1103"/>
                  </a:lnTo>
                  <a:lnTo>
                    <a:pt x="1714" y="1115"/>
                  </a:lnTo>
                  <a:lnTo>
                    <a:pt x="1694" y="1126"/>
                  </a:lnTo>
                  <a:lnTo>
                    <a:pt x="1672" y="1135"/>
                  </a:lnTo>
                  <a:lnTo>
                    <a:pt x="1648" y="1143"/>
                  </a:lnTo>
                  <a:lnTo>
                    <a:pt x="1623" y="1149"/>
                  </a:lnTo>
                  <a:lnTo>
                    <a:pt x="1596" y="1154"/>
                  </a:lnTo>
                  <a:lnTo>
                    <a:pt x="1567" y="1158"/>
                  </a:lnTo>
                  <a:lnTo>
                    <a:pt x="1536" y="1160"/>
                  </a:lnTo>
                  <a:lnTo>
                    <a:pt x="1505" y="1160"/>
                  </a:lnTo>
                  <a:lnTo>
                    <a:pt x="1472" y="1160"/>
                  </a:lnTo>
                  <a:lnTo>
                    <a:pt x="1437" y="1158"/>
                  </a:lnTo>
                  <a:lnTo>
                    <a:pt x="1402" y="1154"/>
                  </a:lnTo>
                  <a:lnTo>
                    <a:pt x="1365" y="1150"/>
                  </a:lnTo>
                  <a:lnTo>
                    <a:pt x="1327" y="1143"/>
                  </a:lnTo>
                  <a:lnTo>
                    <a:pt x="1288" y="1136"/>
                  </a:lnTo>
                  <a:lnTo>
                    <a:pt x="1248" y="1127"/>
                  </a:lnTo>
                  <a:lnTo>
                    <a:pt x="1208" y="1117"/>
                  </a:lnTo>
                  <a:lnTo>
                    <a:pt x="1167" y="1105"/>
                  </a:lnTo>
                  <a:lnTo>
                    <a:pt x="1124" y="1093"/>
                  </a:lnTo>
                  <a:lnTo>
                    <a:pt x="1082" y="1078"/>
                  </a:lnTo>
                  <a:lnTo>
                    <a:pt x="1038" y="1062"/>
                  </a:lnTo>
                  <a:lnTo>
                    <a:pt x="995" y="1045"/>
                  </a:lnTo>
                  <a:lnTo>
                    <a:pt x="951" y="1027"/>
                  </a:lnTo>
                  <a:lnTo>
                    <a:pt x="908" y="1008"/>
                  </a:lnTo>
                  <a:lnTo>
                    <a:pt x="863" y="987"/>
                  </a:lnTo>
                  <a:lnTo>
                    <a:pt x="818" y="964"/>
                  </a:lnTo>
                  <a:lnTo>
                    <a:pt x="774" y="941"/>
                  </a:lnTo>
                  <a:lnTo>
                    <a:pt x="729" y="917"/>
                  </a:lnTo>
                  <a:lnTo>
                    <a:pt x="684" y="891"/>
                  </a:lnTo>
                  <a:lnTo>
                    <a:pt x="639" y="86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2378059" y="3479923"/>
            <a:ext cx="3740186" cy="2632176"/>
            <a:chOff x="3351744" y="3106521"/>
            <a:chExt cx="3740186" cy="2632176"/>
          </a:xfrm>
        </p:grpSpPr>
        <p:sp>
          <p:nvSpPr>
            <p:cNvPr id="39" name="Freeform 73"/>
            <p:cNvSpPr>
              <a:spLocks/>
            </p:cNvSpPr>
            <p:nvPr/>
          </p:nvSpPr>
          <p:spPr bwMode="auto">
            <a:xfrm flipH="1">
              <a:off x="3351744" y="3106521"/>
              <a:ext cx="3535409" cy="2524828"/>
            </a:xfrm>
            <a:custGeom>
              <a:avLst/>
              <a:gdLst>
                <a:gd name="T0" fmla="*/ 1207 w 1761"/>
                <a:gd name="T1" fmla="*/ 368 h 1176"/>
                <a:gd name="T2" fmla="*/ 1365 w 1761"/>
                <a:gd name="T3" fmla="*/ 487 h 1176"/>
                <a:gd name="T4" fmla="*/ 1498 w 1761"/>
                <a:gd name="T5" fmla="*/ 609 h 1176"/>
                <a:gd name="T6" fmla="*/ 1605 w 1761"/>
                <a:gd name="T7" fmla="*/ 731 h 1176"/>
                <a:gd name="T8" fmla="*/ 1686 w 1761"/>
                <a:gd name="T9" fmla="*/ 851 h 1176"/>
                <a:gd name="T10" fmla="*/ 1736 w 1761"/>
                <a:gd name="T11" fmla="*/ 961 h 1176"/>
                <a:gd name="T12" fmla="*/ 1754 w 1761"/>
                <a:gd name="T13" fmla="*/ 1059 h 1176"/>
                <a:gd name="T14" fmla="*/ 1738 w 1761"/>
                <a:gd name="T15" fmla="*/ 1142 h 1176"/>
                <a:gd name="T16" fmla="*/ 1742 w 1761"/>
                <a:gd name="T17" fmla="*/ 1138 h 1176"/>
                <a:gd name="T18" fmla="*/ 1761 w 1761"/>
                <a:gd name="T19" fmla="*/ 1049 h 1176"/>
                <a:gd name="T20" fmla="*/ 1746 w 1761"/>
                <a:gd name="T21" fmla="*/ 947 h 1176"/>
                <a:gd name="T22" fmla="*/ 1698 w 1761"/>
                <a:gd name="T23" fmla="*/ 833 h 1176"/>
                <a:gd name="T24" fmla="*/ 1619 w 1761"/>
                <a:gd name="T25" fmla="*/ 713 h 1176"/>
                <a:gd name="T26" fmla="*/ 1512 w 1761"/>
                <a:gd name="T27" fmla="*/ 590 h 1176"/>
                <a:gd name="T28" fmla="*/ 1379 w 1761"/>
                <a:gd name="T29" fmla="*/ 467 h 1176"/>
                <a:gd name="T30" fmla="*/ 1222 w 1761"/>
                <a:gd name="T31" fmla="*/ 349 h 1176"/>
                <a:gd name="T32" fmla="*/ 1092 w 1761"/>
                <a:gd name="T33" fmla="*/ 265 h 1176"/>
                <a:gd name="T34" fmla="*/ 1002 w 1761"/>
                <a:gd name="T35" fmla="*/ 215 h 1176"/>
                <a:gd name="T36" fmla="*/ 913 w 1761"/>
                <a:gd name="T37" fmla="*/ 169 h 1176"/>
                <a:gd name="T38" fmla="*/ 825 w 1761"/>
                <a:gd name="T39" fmla="*/ 129 h 1176"/>
                <a:gd name="T40" fmla="*/ 737 w 1761"/>
                <a:gd name="T41" fmla="*/ 95 h 1176"/>
                <a:gd name="T42" fmla="*/ 651 w 1761"/>
                <a:gd name="T43" fmla="*/ 64 h 1176"/>
                <a:gd name="T44" fmla="*/ 568 w 1761"/>
                <a:gd name="T45" fmla="*/ 40 h 1176"/>
                <a:gd name="T46" fmla="*/ 488 w 1761"/>
                <a:gd name="T47" fmla="*/ 22 h 1176"/>
                <a:gd name="T48" fmla="*/ 411 w 1761"/>
                <a:gd name="T49" fmla="*/ 9 h 1176"/>
                <a:gd name="T50" fmla="*/ 337 w 1761"/>
                <a:gd name="T51" fmla="*/ 2 h 1176"/>
                <a:gd name="T52" fmla="*/ 269 w 1761"/>
                <a:gd name="T53" fmla="*/ 1 h 1176"/>
                <a:gd name="T54" fmla="*/ 205 w 1761"/>
                <a:gd name="T55" fmla="*/ 5 h 1176"/>
                <a:gd name="T56" fmla="*/ 148 w 1761"/>
                <a:gd name="T57" fmla="*/ 16 h 1176"/>
                <a:gd name="T58" fmla="*/ 97 w 1761"/>
                <a:gd name="T59" fmla="*/ 32 h 1176"/>
                <a:gd name="T60" fmla="*/ 53 w 1761"/>
                <a:gd name="T61" fmla="*/ 55 h 1176"/>
                <a:gd name="T62" fmla="*/ 15 w 1761"/>
                <a:gd name="T63" fmla="*/ 84 h 1176"/>
                <a:gd name="T64" fmla="*/ 14 w 1761"/>
                <a:gd name="T65" fmla="*/ 86 h 1176"/>
                <a:gd name="T66" fmla="*/ 48 w 1761"/>
                <a:gd name="T67" fmla="*/ 61 h 1176"/>
                <a:gd name="T68" fmla="*/ 90 w 1761"/>
                <a:gd name="T69" fmla="*/ 41 h 1176"/>
                <a:gd name="T70" fmla="*/ 139 w 1761"/>
                <a:gd name="T71" fmla="*/ 27 h 1176"/>
                <a:gd name="T72" fmla="*/ 195 w 1761"/>
                <a:gd name="T73" fmla="*/ 18 h 1176"/>
                <a:gd name="T74" fmla="*/ 257 w 1761"/>
                <a:gd name="T75" fmla="*/ 16 h 1176"/>
                <a:gd name="T76" fmla="*/ 324 w 1761"/>
                <a:gd name="T77" fmla="*/ 18 h 1176"/>
                <a:gd name="T78" fmla="*/ 396 w 1761"/>
                <a:gd name="T79" fmla="*/ 26 h 1176"/>
                <a:gd name="T80" fmla="*/ 473 w 1761"/>
                <a:gd name="T81" fmla="*/ 40 h 1176"/>
                <a:gd name="T82" fmla="*/ 553 w 1761"/>
                <a:gd name="T83" fmla="*/ 59 h 1176"/>
                <a:gd name="T84" fmla="*/ 637 w 1761"/>
                <a:gd name="T85" fmla="*/ 83 h 1176"/>
                <a:gd name="T86" fmla="*/ 723 w 1761"/>
                <a:gd name="T87" fmla="*/ 114 h 1176"/>
                <a:gd name="T88" fmla="*/ 810 w 1761"/>
                <a:gd name="T89" fmla="*/ 148 h 1176"/>
                <a:gd name="T90" fmla="*/ 898 w 1761"/>
                <a:gd name="T91" fmla="*/ 189 h 1176"/>
                <a:gd name="T92" fmla="*/ 987 w 1761"/>
                <a:gd name="T93" fmla="*/ 234 h 1176"/>
                <a:gd name="T94" fmla="*/ 1077 w 1761"/>
                <a:gd name="T95" fmla="*/ 285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61" h="1176">
                  <a:moveTo>
                    <a:pt x="1121" y="312"/>
                  </a:moveTo>
                  <a:lnTo>
                    <a:pt x="1207" y="368"/>
                  </a:lnTo>
                  <a:lnTo>
                    <a:pt x="1289" y="427"/>
                  </a:lnTo>
                  <a:lnTo>
                    <a:pt x="1365" y="487"/>
                  </a:lnTo>
                  <a:lnTo>
                    <a:pt x="1434" y="548"/>
                  </a:lnTo>
                  <a:lnTo>
                    <a:pt x="1498" y="609"/>
                  </a:lnTo>
                  <a:lnTo>
                    <a:pt x="1555" y="671"/>
                  </a:lnTo>
                  <a:lnTo>
                    <a:pt x="1605" y="731"/>
                  </a:lnTo>
                  <a:lnTo>
                    <a:pt x="1649" y="792"/>
                  </a:lnTo>
                  <a:lnTo>
                    <a:pt x="1686" y="851"/>
                  </a:lnTo>
                  <a:lnTo>
                    <a:pt x="1714" y="906"/>
                  </a:lnTo>
                  <a:lnTo>
                    <a:pt x="1736" y="961"/>
                  </a:lnTo>
                  <a:lnTo>
                    <a:pt x="1749" y="1011"/>
                  </a:lnTo>
                  <a:lnTo>
                    <a:pt x="1754" y="1059"/>
                  </a:lnTo>
                  <a:lnTo>
                    <a:pt x="1751" y="1102"/>
                  </a:lnTo>
                  <a:lnTo>
                    <a:pt x="1738" y="1142"/>
                  </a:lnTo>
                  <a:lnTo>
                    <a:pt x="1718" y="1176"/>
                  </a:lnTo>
                  <a:lnTo>
                    <a:pt x="1742" y="1138"/>
                  </a:lnTo>
                  <a:lnTo>
                    <a:pt x="1757" y="1095"/>
                  </a:lnTo>
                  <a:lnTo>
                    <a:pt x="1761" y="1049"/>
                  </a:lnTo>
                  <a:lnTo>
                    <a:pt x="1759" y="999"/>
                  </a:lnTo>
                  <a:lnTo>
                    <a:pt x="1746" y="947"/>
                  </a:lnTo>
                  <a:lnTo>
                    <a:pt x="1727" y="891"/>
                  </a:lnTo>
                  <a:lnTo>
                    <a:pt x="1698" y="833"/>
                  </a:lnTo>
                  <a:lnTo>
                    <a:pt x="1663" y="774"/>
                  </a:lnTo>
                  <a:lnTo>
                    <a:pt x="1619" y="713"/>
                  </a:lnTo>
                  <a:lnTo>
                    <a:pt x="1570" y="651"/>
                  </a:lnTo>
                  <a:lnTo>
                    <a:pt x="1512" y="590"/>
                  </a:lnTo>
                  <a:lnTo>
                    <a:pt x="1449" y="529"/>
                  </a:lnTo>
                  <a:lnTo>
                    <a:pt x="1379" y="467"/>
                  </a:lnTo>
                  <a:lnTo>
                    <a:pt x="1304" y="408"/>
                  </a:lnTo>
                  <a:lnTo>
                    <a:pt x="1222" y="349"/>
                  </a:lnTo>
                  <a:lnTo>
                    <a:pt x="1136" y="293"/>
                  </a:lnTo>
                  <a:lnTo>
                    <a:pt x="1092" y="265"/>
                  </a:lnTo>
                  <a:lnTo>
                    <a:pt x="1047" y="240"/>
                  </a:lnTo>
                  <a:lnTo>
                    <a:pt x="1002" y="215"/>
                  </a:lnTo>
                  <a:lnTo>
                    <a:pt x="958" y="192"/>
                  </a:lnTo>
                  <a:lnTo>
                    <a:pt x="913" y="169"/>
                  </a:lnTo>
                  <a:lnTo>
                    <a:pt x="869" y="149"/>
                  </a:lnTo>
                  <a:lnTo>
                    <a:pt x="825" y="129"/>
                  </a:lnTo>
                  <a:lnTo>
                    <a:pt x="781" y="111"/>
                  </a:lnTo>
                  <a:lnTo>
                    <a:pt x="737" y="95"/>
                  </a:lnTo>
                  <a:lnTo>
                    <a:pt x="694" y="78"/>
                  </a:lnTo>
                  <a:lnTo>
                    <a:pt x="651" y="64"/>
                  </a:lnTo>
                  <a:lnTo>
                    <a:pt x="609" y="52"/>
                  </a:lnTo>
                  <a:lnTo>
                    <a:pt x="568" y="40"/>
                  </a:lnTo>
                  <a:lnTo>
                    <a:pt x="528" y="30"/>
                  </a:lnTo>
                  <a:lnTo>
                    <a:pt x="488" y="22"/>
                  </a:lnTo>
                  <a:lnTo>
                    <a:pt x="449" y="15"/>
                  </a:lnTo>
                  <a:lnTo>
                    <a:pt x="411" y="9"/>
                  </a:lnTo>
                  <a:lnTo>
                    <a:pt x="373" y="5"/>
                  </a:lnTo>
                  <a:lnTo>
                    <a:pt x="337" y="2"/>
                  </a:lnTo>
                  <a:lnTo>
                    <a:pt x="303" y="0"/>
                  </a:lnTo>
                  <a:lnTo>
                    <a:pt x="269" y="1"/>
                  </a:lnTo>
                  <a:lnTo>
                    <a:pt x="236" y="2"/>
                  </a:lnTo>
                  <a:lnTo>
                    <a:pt x="205" y="5"/>
                  </a:lnTo>
                  <a:lnTo>
                    <a:pt x="176" y="10"/>
                  </a:lnTo>
                  <a:lnTo>
                    <a:pt x="148" y="16"/>
                  </a:lnTo>
                  <a:lnTo>
                    <a:pt x="122" y="23"/>
                  </a:lnTo>
                  <a:lnTo>
                    <a:pt x="97" y="32"/>
                  </a:lnTo>
                  <a:lnTo>
                    <a:pt x="74" y="43"/>
                  </a:lnTo>
                  <a:lnTo>
                    <a:pt x="53" y="55"/>
                  </a:lnTo>
                  <a:lnTo>
                    <a:pt x="34" y="69"/>
                  </a:lnTo>
                  <a:lnTo>
                    <a:pt x="15" y="84"/>
                  </a:lnTo>
                  <a:lnTo>
                    <a:pt x="0" y="102"/>
                  </a:lnTo>
                  <a:lnTo>
                    <a:pt x="14" y="86"/>
                  </a:lnTo>
                  <a:lnTo>
                    <a:pt x="30" y="73"/>
                  </a:lnTo>
                  <a:lnTo>
                    <a:pt x="48" y="61"/>
                  </a:lnTo>
                  <a:lnTo>
                    <a:pt x="68" y="50"/>
                  </a:lnTo>
                  <a:lnTo>
                    <a:pt x="90" y="41"/>
                  </a:lnTo>
                  <a:lnTo>
                    <a:pt x="114" y="33"/>
                  </a:lnTo>
                  <a:lnTo>
                    <a:pt x="139" y="27"/>
                  </a:lnTo>
                  <a:lnTo>
                    <a:pt x="167" y="22"/>
                  </a:lnTo>
                  <a:lnTo>
                    <a:pt x="195" y="18"/>
                  </a:lnTo>
                  <a:lnTo>
                    <a:pt x="225" y="16"/>
                  </a:lnTo>
                  <a:lnTo>
                    <a:pt x="257" y="16"/>
                  </a:lnTo>
                  <a:lnTo>
                    <a:pt x="289" y="16"/>
                  </a:lnTo>
                  <a:lnTo>
                    <a:pt x="324" y="18"/>
                  </a:lnTo>
                  <a:lnTo>
                    <a:pt x="359" y="22"/>
                  </a:lnTo>
                  <a:lnTo>
                    <a:pt x="396" y="26"/>
                  </a:lnTo>
                  <a:lnTo>
                    <a:pt x="434" y="32"/>
                  </a:lnTo>
                  <a:lnTo>
                    <a:pt x="473" y="40"/>
                  </a:lnTo>
                  <a:lnTo>
                    <a:pt x="513" y="49"/>
                  </a:lnTo>
                  <a:lnTo>
                    <a:pt x="553" y="59"/>
                  </a:lnTo>
                  <a:lnTo>
                    <a:pt x="594" y="70"/>
                  </a:lnTo>
                  <a:lnTo>
                    <a:pt x="637" y="83"/>
                  </a:lnTo>
                  <a:lnTo>
                    <a:pt x="679" y="98"/>
                  </a:lnTo>
                  <a:lnTo>
                    <a:pt x="723" y="114"/>
                  </a:lnTo>
                  <a:lnTo>
                    <a:pt x="766" y="130"/>
                  </a:lnTo>
                  <a:lnTo>
                    <a:pt x="810" y="148"/>
                  </a:lnTo>
                  <a:lnTo>
                    <a:pt x="853" y="168"/>
                  </a:lnTo>
                  <a:lnTo>
                    <a:pt x="898" y="189"/>
                  </a:lnTo>
                  <a:lnTo>
                    <a:pt x="943" y="211"/>
                  </a:lnTo>
                  <a:lnTo>
                    <a:pt x="987" y="234"/>
                  </a:lnTo>
                  <a:lnTo>
                    <a:pt x="1032" y="259"/>
                  </a:lnTo>
                  <a:lnTo>
                    <a:pt x="1077" y="285"/>
                  </a:lnTo>
                  <a:lnTo>
                    <a:pt x="1121" y="31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75"/>
            <p:cNvSpPr>
              <a:spLocks/>
            </p:cNvSpPr>
            <p:nvPr/>
          </p:nvSpPr>
          <p:spPr bwMode="auto">
            <a:xfrm flipH="1">
              <a:off x="3556521" y="3216016"/>
              <a:ext cx="3535409" cy="2522681"/>
            </a:xfrm>
            <a:custGeom>
              <a:avLst/>
              <a:gdLst>
                <a:gd name="T0" fmla="*/ 1207 w 1761"/>
                <a:gd name="T1" fmla="*/ 369 h 1175"/>
                <a:gd name="T2" fmla="*/ 1364 w 1761"/>
                <a:gd name="T3" fmla="*/ 487 h 1175"/>
                <a:gd name="T4" fmla="*/ 1497 w 1761"/>
                <a:gd name="T5" fmla="*/ 610 h 1175"/>
                <a:gd name="T6" fmla="*/ 1605 w 1761"/>
                <a:gd name="T7" fmla="*/ 732 h 1175"/>
                <a:gd name="T8" fmla="*/ 1685 w 1761"/>
                <a:gd name="T9" fmla="*/ 850 h 1175"/>
                <a:gd name="T10" fmla="*/ 1736 w 1761"/>
                <a:gd name="T11" fmla="*/ 960 h 1175"/>
                <a:gd name="T12" fmla="*/ 1754 w 1761"/>
                <a:gd name="T13" fmla="*/ 1058 h 1175"/>
                <a:gd name="T14" fmla="*/ 1738 w 1761"/>
                <a:gd name="T15" fmla="*/ 1141 h 1175"/>
                <a:gd name="T16" fmla="*/ 1742 w 1761"/>
                <a:gd name="T17" fmla="*/ 1137 h 1175"/>
                <a:gd name="T18" fmla="*/ 1761 w 1761"/>
                <a:gd name="T19" fmla="*/ 1048 h 1175"/>
                <a:gd name="T20" fmla="*/ 1746 w 1761"/>
                <a:gd name="T21" fmla="*/ 946 h 1175"/>
                <a:gd name="T22" fmla="*/ 1698 w 1761"/>
                <a:gd name="T23" fmla="*/ 833 h 1175"/>
                <a:gd name="T24" fmla="*/ 1619 w 1761"/>
                <a:gd name="T25" fmla="*/ 714 h 1175"/>
                <a:gd name="T26" fmla="*/ 1512 w 1761"/>
                <a:gd name="T27" fmla="*/ 590 h 1175"/>
                <a:gd name="T28" fmla="*/ 1379 w 1761"/>
                <a:gd name="T29" fmla="*/ 468 h 1175"/>
                <a:gd name="T30" fmla="*/ 1222 w 1761"/>
                <a:gd name="T31" fmla="*/ 350 h 1175"/>
                <a:gd name="T32" fmla="*/ 1092 w 1761"/>
                <a:gd name="T33" fmla="*/ 266 h 1175"/>
                <a:gd name="T34" fmla="*/ 1002 w 1761"/>
                <a:gd name="T35" fmla="*/ 215 h 1175"/>
                <a:gd name="T36" fmla="*/ 913 w 1761"/>
                <a:gd name="T37" fmla="*/ 170 h 1175"/>
                <a:gd name="T38" fmla="*/ 825 w 1761"/>
                <a:gd name="T39" fmla="*/ 129 h 1175"/>
                <a:gd name="T40" fmla="*/ 737 w 1761"/>
                <a:gd name="T41" fmla="*/ 94 h 1175"/>
                <a:gd name="T42" fmla="*/ 651 w 1761"/>
                <a:gd name="T43" fmla="*/ 65 h 1175"/>
                <a:gd name="T44" fmla="*/ 568 w 1761"/>
                <a:gd name="T45" fmla="*/ 41 h 1175"/>
                <a:gd name="T46" fmla="*/ 487 w 1761"/>
                <a:gd name="T47" fmla="*/ 21 h 1175"/>
                <a:gd name="T48" fmla="*/ 411 w 1761"/>
                <a:gd name="T49" fmla="*/ 8 h 1175"/>
                <a:gd name="T50" fmla="*/ 337 w 1761"/>
                <a:gd name="T51" fmla="*/ 1 h 1175"/>
                <a:gd name="T52" fmla="*/ 269 w 1761"/>
                <a:gd name="T53" fmla="*/ 0 h 1175"/>
                <a:gd name="T54" fmla="*/ 205 w 1761"/>
                <a:gd name="T55" fmla="*/ 4 h 1175"/>
                <a:gd name="T56" fmla="*/ 148 w 1761"/>
                <a:gd name="T57" fmla="*/ 15 h 1175"/>
                <a:gd name="T58" fmla="*/ 97 w 1761"/>
                <a:gd name="T59" fmla="*/ 31 h 1175"/>
                <a:gd name="T60" fmla="*/ 53 w 1761"/>
                <a:gd name="T61" fmla="*/ 55 h 1175"/>
                <a:gd name="T62" fmla="*/ 15 w 1761"/>
                <a:gd name="T63" fmla="*/ 84 h 1175"/>
                <a:gd name="T64" fmla="*/ 14 w 1761"/>
                <a:gd name="T65" fmla="*/ 86 h 1175"/>
                <a:gd name="T66" fmla="*/ 48 w 1761"/>
                <a:gd name="T67" fmla="*/ 61 h 1175"/>
                <a:gd name="T68" fmla="*/ 90 w 1761"/>
                <a:gd name="T69" fmla="*/ 41 h 1175"/>
                <a:gd name="T70" fmla="*/ 139 w 1761"/>
                <a:gd name="T71" fmla="*/ 26 h 1175"/>
                <a:gd name="T72" fmla="*/ 195 w 1761"/>
                <a:gd name="T73" fmla="*/ 17 h 1175"/>
                <a:gd name="T74" fmla="*/ 257 w 1761"/>
                <a:gd name="T75" fmla="*/ 15 h 1175"/>
                <a:gd name="T76" fmla="*/ 324 w 1761"/>
                <a:gd name="T77" fmla="*/ 17 h 1175"/>
                <a:gd name="T78" fmla="*/ 396 w 1761"/>
                <a:gd name="T79" fmla="*/ 25 h 1175"/>
                <a:gd name="T80" fmla="*/ 473 w 1761"/>
                <a:gd name="T81" fmla="*/ 40 h 1175"/>
                <a:gd name="T82" fmla="*/ 553 w 1761"/>
                <a:gd name="T83" fmla="*/ 59 h 1175"/>
                <a:gd name="T84" fmla="*/ 637 w 1761"/>
                <a:gd name="T85" fmla="*/ 83 h 1175"/>
                <a:gd name="T86" fmla="*/ 723 w 1761"/>
                <a:gd name="T87" fmla="*/ 113 h 1175"/>
                <a:gd name="T88" fmla="*/ 810 w 1761"/>
                <a:gd name="T89" fmla="*/ 149 h 1175"/>
                <a:gd name="T90" fmla="*/ 898 w 1761"/>
                <a:gd name="T91" fmla="*/ 189 h 1175"/>
                <a:gd name="T92" fmla="*/ 987 w 1761"/>
                <a:gd name="T93" fmla="*/ 235 h 1175"/>
                <a:gd name="T94" fmla="*/ 1077 w 1761"/>
                <a:gd name="T95" fmla="*/ 28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61" h="1175">
                  <a:moveTo>
                    <a:pt x="1121" y="312"/>
                  </a:moveTo>
                  <a:lnTo>
                    <a:pt x="1207" y="369"/>
                  </a:lnTo>
                  <a:lnTo>
                    <a:pt x="1289" y="428"/>
                  </a:lnTo>
                  <a:lnTo>
                    <a:pt x="1364" y="487"/>
                  </a:lnTo>
                  <a:lnTo>
                    <a:pt x="1434" y="549"/>
                  </a:lnTo>
                  <a:lnTo>
                    <a:pt x="1497" y="610"/>
                  </a:lnTo>
                  <a:lnTo>
                    <a:pt x="1555" y="671"/>
                  </a:lnTo>
                  <a:lnTo>
                    <a:pt x="1605" y="732"/>
                  </a:lnTo>
                  <a:lnTo>
                    <a:pt x="1649" y="791"/>
                  </a:lnTo>
                  <a:lnTo>
                    <a:pt x="1685" y="850"/>
                  </a:lnTo>
                  <a:lnTo>
                    <a:pt x="1714" y="907"/>
                  </a:lnTo>
                  <a:lnTo>
                    <a:pt x="1736" y="960"/>
                  </a:lnTo>
                  <a:lnTo>
                    <a:pt x="1749" y="1011"/>
                  </a:lnTo>
                  <a:lnTo>
                    <a:pt x="1754" y="1058"/>
                  </a:lnTo>
                  <a:lnTo>
                    <a:pt x="1751" y="1102"/>
                  </a:lnTo>
                  <a:lnTo>
                    <a:pt x="1738" y="1141"/>
                  </a:lnTo>
                  <a:lnTo>
                    <a:pt x="1718" y="1175"/>
                  </a:lnTo>
                  <a:lnTo>
                    <a:pt x="1742" y="1137"/>
                  </a:lnTo>
                  <a:lnTo>
                    <a:pt x="1757" y="1095"/>
                  </a:lnTo>
                  <a:lnTo>
                    <a:pt x="1761" y="1048"/>
                  </a:lnTo>
                  <a:lnTo>
                    <a:pt x="1759" y="999"/>
                  </a:lnTo>
                  <a:lnTo>
                    <a:pt x="1746" y="946"/>
                  </a:lnTo>
                  <a:lnTo>
                    <a:pt x="1727" y="890"/>
                  </a:lnTo>
                  <a:lnTo>
                    <a:pt x="1698" y="833"/>
                  </a:lnTo>
                  <a:lnTo>
                    <a:pt x="1663" y="773"/>
                  </a:lnTo>
                  <a:lnTo>
                    <a:pt x="1619" y="714"/>
                  </a:lnTo>
                  <a:lnTo>
                    <a:pt x="1570" y="652"/>
                  </a:lnTo>
                  <a:lnTo>
                    <a:pt x="1512" y="590"/>
                  </a:lnTo>
                  <a:lnTo>
                    <a:pt x="1449" y="529"/>
                  </a:lnTo>
                  <a:lnTo>
                    <a:pt x="1379" y="468"/>
                  </a:lnTo>
                  <a:lnTo>
                    <a:pt x="1304" y="408"/>
                  </a:lnTo>
                  <a:lnTo>
                    <a:pt x="1222" y="350"/>
                  </a:lnTo>
                  <a:lnTo>
                    <a:pt x="1136" y="293"/>
                  </a:lnTo>
                  <a:lnTo>
                    <a:pt x="1092" y="266"/>
                  </a:lnTo>
                  <a:lnTo>
                    <a:pt x="1047" y="240"/>
                  </a:lnTo>
                  <a:lnTo>
                    <a:pt x="1002" y="215"/>
                  </a:lnTo>
                  <a:lnTo>
                    <a:pt x="958" y="192"/>
                  </a:lnTo>
                  <a:lnTo>
                    <a:pt x="913" y="170"/>
                  </a:lnTo>
                  <a:lnTo>
                    <a:pt x="869" y="149"/>
                  </a:lnTo>
                  <a:lnTo>
                    <a:pt x="825" y="129"/>
                  </a:lnTo>
                  <a:lnTo>
                    <a:pt x="781" y="111"/>
                  </a:lnTo>
                  <a:lnTo>
                    <a:pt x="737" y="94"/>
                  </a:lnTo>
                  <a:lnTo>
                    <a:pt x="694" y="79"/>
                  </a:lnTo>
                  <a:lnTo>
                    <a:pt x="651" y="65"/>
                  </a:lnTo>
                  <a:lnTo>
                    <a:pt x="609" y="52"/>
                  </a:lnTo>
                  <a:lnTo>
                    <a:pt x="568" y="41"/>
                  </a:lnTo>
                  <a:lnTo>
                    <a:pt x="528" y="30"/>
                  </a:lnTo>
                  <a:lnTo>
                    <a:pt x="487" y="21"/>
                  </a:lnTo>
                  <a:lnTo>
                    <a:pt x="449" y="14"/>
                  </a:lnTo>
                  <a:lnTo>
                    <a:pt x="411" y="8"/>
                  </a:lnTo>
                  <a:lnTo>
                    <a:pt x="373" y="4"/>
                  </a:lnTo>
                  <a:lnTo>
                    <a:pt x="337" y="1"/>
                  </a:lnTo>
                  <a:lnTo>
                    <a:pt x="303" y="0"/>
                  </a:lnTo>
                  <a:lnTo>
                    <a:pt x="269" y="0"/>
                  </a:lnTo>
                  <a:lnTo>
                    <a:pt x="236" y="1"/>
                  </a:lnTo>
                  <a:lnTo>
                    <a:pt x="205" y="4"/>
                  </a:lnTo>
                  <a:lnTo>
                    <a:pt x="176" y="9"/>
                  </a:lnTo>
                  <a:lnTo>
                    <a:pt x="148" y="15"/>
                  </a:lnTo>
                  <a:lnTo>
                    <a:pt x="122" y="22"/>
                  </a:lnTo>
                  <a:lnTo>
                    <a:pt x="97" y="31"/>
                  </a:lnTo>
                  <a:lnTo>
                    <a:pt x="74" y="43"/>
                  </a:lnTo>
                  <a:lnTo>
                    <a:pt x="53" y="55"/>
                  </a:lnTo>
                  <a:lnTo>
                    <a:pt x="34" y="69"/>
                  </a:lnTo>
                  <a:lnTo>
                    <a:pt x="15" y="84"/>
                  </a:lnTo>
                  <a:lnTo>
                    <a:pt x="0" y="101"/>
                  </a:lnTo>
                  <a:lnTo>
                    <a:pt x="14" y="86"/>
                  </a:lnTo>
                  <a:lnTo>
                    <a:pt x="30" y="73"/>
                  </a:lnTo>
                  <a:lnTo>
                    <a:pt x="48" y="61"/>
                  </a:lnTo>
                  <a:lnTo>
                    <a:pt x="68" y="50"/>
                  </a:lnTo>
                  <a:lnTo>
                    <a:pt x="90" y="41"/>
                  </a:lnTo>
                  <a:lnTo>
                    <a:pt x="114" y="32"/>
                  </a:lnTo>
                  <a:lnTo>
                    <a:pt x="139" y="26"/>
                  </a:lnTo>
                  <a:lnTo>
                    <a:pt x="166" y="21"/>
                  </a:lnTo>
                  <a:lnTo>
                    <a:pt x="195" y="17"/>
                  </a:lnTo>
                  <a:lnTo>
                    <a:pt x="225" y="15"/>
                  </a:lnTo>
                  <a:lnTo>
                    <a:pt x="257" y="15"/>
                  </a:lnTo>
                  <a:lnTo>
                    <a:pt x="289" y="15"/>
                  </a:lnTo>
                  <a:lnTo>
                    <a:pt x="324" y="17"/>
                  </a:lnTo>
                  <a:lnTo>
                    <a:pt x="359" y="21"/>
                  </a:lnTo>
                  <a:lnTo>
                    <a:pt x="396" y="25"/>
                  </a:lnTo>
                  <a:lnTo>
                    <a:pt x="434" y="32"/>
                  </a:lnTo>
                  <a:lnTo>
                    <a:pt x="473" y="40"/>
                  </a:lnTo>
                  <a:lnTo>
                    <a:pt x="513" y="49"/>
                  </a:lnTo>
                  <a:lnTo>
                    <a:pt x="553" y="59"/>
                  </a:lnTo>
                  <a:lnTo>
                    <a:pt x="594" y="71"/>
                  </a:lnTo>
                  <a:lnTo>
                    <a:pt x="637" y="83"/>
                  </a:lnTo>
                  <a:lnTo>
                    <a:pt x="679" y="98"/>
                  </a:lnTo>
                  <a:lnTo>
                    <a:pt x="723" y="113"/>
                  </a:lnTo>
                  <a:lnTo>
                    <a:pt x="766" y="130"/>
                  </a:lnTo>
                  <a:lnTo>
                    <a:pt x="810" y="149"/>
                  </a:lnTo>
                  <a:lnTo>
                    <a:pt x="853" y="168"/>
                  </a:lnTo>
                  <a:lnTo>
                    <a:pt x="898" y="189"/>
                  </a:lnTo>
                  <a:lnTo>
                    <a:pt x="943" y="211"/>
                  </a:lnTo>
                  <a:lnTo>
                    <a:pt x="987" y="235"/>
                  </a:lnTo>
                  <a:lnTo>
                    <a:pt x="1032" y="259"/>
                  </a:lnTo>
                  <a:lnTo>
                    <a:pt x="1077" y="285"/>
                  </a:lnTo>
                  <a:lnTo>
                    <a:pt x="1121" y="312"/>
                  </a:lnTo>
                  <a:close/>
                </a:path>
              </a:pathLst>
            </a:custGeom>
            <a:solidFill>
              <a:srgbClr val="5E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0457" y="127561"/>
            <a:ext cx="8482696" cy="644458"/>
          </a:xfrm>
        </p:spPr>
        <p:txBody>
          <a:bodyPr>
            <a:noAutofit/>
          </a:bodyPr>
          <a:lstStyle/>
          <a:p>
            <a:r>
              <a:rPr lang="ja-JP" altLang="en-US" sz="4800" dirty="0" smtClean="0"/>
              <a:t>提案の概要</a:t>
            </a:r>
            <a:endParaRPr lang="ja-JP" altLang="en-US" sz="4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grpSp>
        <p:nvGrpSpPr>
          <p:cNvPr id="93" name="グループ化 92"/>
          <p:cNvGrpSpPr/>
          <p:nvPr/>
        </p:nvGrpSpPr>
        <p:grpSpPr>
          <a:xfrm>
            <a:off x="3329921" y="1140958"/>
            <a:ext cx="2498364" cy="1381525"/>
            <a:chOff x="3329921" y="872827"/>
            <a:chExt cx="2498364" cy="113508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4173" y="1215680"/>
              <a:ext cx="317046" cy="422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3435444" y="872827"/>
              <a:ext cx="225414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 smtClean="0">
                  <a:solidFill>
                    <a:srgbClr val="0000FF"/>
                  </a:solidFill>
                </a:rPr>
                <a:t>統計標準推進室（仮称）</a:t>
              </a:r>
              <a:endParaRPr kumimoji="1" lang="ja-JP" altLang="en-US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329921" y="872827"/>
              <a:ext cx="2428858" cy="1113313"/>
            </a:xfrm>
            <a:prstGeom prst="rect">
              <a:avLst/>
            </a:prstGeom>
            <a:noFill/>
            <a:ln w="5715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898975" y="1134111"/>
              <a:ext cx="1699504" cy="6068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・国際標準の実用化</a:t>
              </a:r>
              <a:endParaRPr kumimoji="1" lang="en-US" altLang="ja-JP" sz="1400" dirty="0" smtClean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・</a:t>
              </a:r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改良案の作成</a:t>
              </a:r>
            </a:p>
            <a:p>
              <a:r>
                <a:rPr lang="ja-JP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・変換方式の</a:t>
              </a:r>
              <a:r>
                <a:rPr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策定</a:t>
              </a:r>
              <a:endParaRPr lang="en-US" altLang="ja-JP" sz="1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415445" y="1730913"/>
              <a:ext cx="2412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 smtClean="0">
                  <a:solidFill>
                    <a:srgbClr val="0000FF"/>
                  </a:solidFill>
                </a:rPr>
                <a:t>（</a:t>
              </a:r>
              <a:r>
                <a:rPr kumimoji="1" lang="en-US" altLang="ja-JP" sz="1200" dirty="0" smtClean="0">
                  <a:solidFill>
                    <a:srgbClr val="0000FF"/>
                  </a:solidFill>
                </a:rPr>
                <a:t>IT </a:t>
              </a:r>
              <a:r>
                <a:rPr kumimoji="1" lang="ja-JP" altLang="en-US" sz="1200" dirty="0" smtClean="0">
                  <a:solidFill>
                    <a:srgbClr val="0000FF"/>
                  </a:solidFill>
                </a:rPr>
                <a:t>に 精通し、英語が堪能な人材）</a:t>
              </a:r>
              <a:endParaRPr kumimoji="1" lang="ja-JP" altLang="en-US" sz="1200" dirty="0">
                <a:solidFill>
                  <a:srgbClr val="0000FF"/>
                </a:solidFill>
              </a:endParaRPr>
            </a:p>
          </p:txBody>
        </p:sp>
      </p:grpSp>
      <p:sp>
        <p:nvSpPr>
          <p:cNvPr id="2056" name="下矢印 2055"/>
          <p:cNvSpPr/>
          <p:nvPr/>
        </p:nvSpPr>
        <p:spPr>
          <a:xfrm rot="1337807">
            <a:off x="3613775" y="2584809"/>
            <a:ext cx="256849" cy="334223"/>
          </a:xfrm>
          <a:prstGeom prst="downArrow">
            <a:avLst>
              <a:gd name="adj1" fmla="val 39015"/>
              <a:gd name="adj2" fmla="val 50000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7" name="テキスト ボックス 2056"/>
          <p:cNvSpPr txBox="1"/>
          <p:nvPr/>
        </p:nvSpPr>
        <p:spPr>
          <a:xfrm>
            <a:off x="3924425" y="2549171"/>
            <a:ext cx="1678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変換プログラム</a:t>
            </a:r>
            <a:r>
              <a:rPr lang="ja-JP" altLang="en-US" sz="1200" dirty="0" smtClean="0"/>
              <a:t>の実装</a:t>
            </a:r>
            <a:r>
              <a:rPr kumimoji="1" lang="ja-JP" altLang="en-US" sz="1200" dirty="0" smtClean="0"/>
              <a:t> 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バージョンアップ</a:t>
            </a:r>
            <a:endParaRPr kumimoji="1" lang="ja-JP" altLang="en-US" sz="1200" dirty="0"/>
          </a:p>
        </p:txBody>
      </p:sp>
      <p:grpSp>
        <p:nvGrpSpPr>
          <p:cNvPr id="80" name="グループ化 79"/>
          <p:cNvGrpSpPr/>
          <p:nvPr/>
        </p:nvGrpSpPr>
        <p:grpSpPr>
          <a:xfrm>
            <a:off x="5724625" y="4768100"/>
            <a:ext cx="1811903" cy="972045"/>
            <a:chOff x="6831200" y="4477356"/>
            <a:chExt cx="1811903" cy="972045"/>
          </a:xfrm>
        </p:grpSpPr>
        <p:sp>
          <p:nvSpPr>
            <p:cNvPr id="67" name="直方体 66"/>
            <p:cNvSpPr/>
            <p:nvPr/>
          </p:nvSpPr>
          <p:spPr>
            <a:xfrm flipH="1">
              <a:off x="7101862" y="4478368"/>
              <a:ext cx="1541241" cy="971033"/>
            </a:xfrm>
            <a:prstGeom prst="cube">
              <a:avLst>
                <a:gd name="adj" fmla="val 25393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6831200" y="4898559"/>
              <a:ext cx="1516360" cy="3508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Web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統計データ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7328033" y="4477356"/>
              <a:ext cx="10310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/>
                <a:t>企業・学校等</a:t>
              </a:r>
              <a:endParaRPr kumimoji="1" lang="ja-JP" altLang="en-US" sz="1200" b="1" dirty="0"/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5372954" y="5176924"/>
            <a:ext cx="1811903" cy="972045"/>
            <a:chOff x="6479529" y="4886180"/>
            <a:chExt cx="1811903" cy="972045"/>
          </a:xfrm>
        </p:grpSpPr>
        <p:sp>
          <p:nvSpPr>
            <p:cNvPr id="72" name="直方体 71"/>
            <p:cNvSpPr/>
            <p:nvPr/>
          </p:nvSpPr>
          <p:spPr>
            <a:xfrm flipH="1">
              <a:off x="6750191" y="4887192"/>
              <a:ext cx="1541241" cy="971033"/>
            </a:xfrm>
            <a:prstGeom prst="cube">
              <a:avLst>
                <a:gd name="adj" fmla="val 25393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6479529" y="5307383"/>
              <a:ext cx="1516360" cy="3508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Web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統計データ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6976362" y="4886180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/>
                <a:t>業界団体等</a:t>
              </a:r>
              <a:endParaRPr kumimoji="1" lang="ja-JP" altLang="en-US" sz="1200" b="1" dirty="0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5014950" y="5559391"/>
            <a:ext cx="1811903" cy="972045"/>
            <a:chOff x="6121525" y="5268647"/>
            <a:chExt cx="1811903" cy="972045"/>
          </a:xfrm>
        </p:grpSpPr>
        <p:sp>
          <p:nvSpPr>
            <p:cNvPr id="76" name="直方体 75"/>
            <p:cNvSpPr/>
            <p:nvPr/>
          </p:nvSpPr>
          <p:spPr>
            <a:xfrm flipH="1">
              <a:off x="6392187" y="5269659"/>
              <a:ext cx="1541241" cy="971033"/>
            </a:xfrm>
            <a:prstGeom prst="cube">
              <a:avLst>
                <a:gd name="adj" fmla="val 25393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6121525" y="5689850"/>
              <a:ext cx="1516360" cy="3508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Web</a:t>
              </a:r>
              <a:r>
                <a:rPr kumimoji="1" lang="ja-JP" altLang="en-US" sz="1400" b="1" dirty="0" smtClean="0">
                  <a:solidFill>
                    <a:schemeClr val="tx1"/>
                  </a:solidFill>
                </a:rPr>
                <a:t>統計データ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6618358" y="5268647"/>
              <a:ext cx="1315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 smtClean="0"/>
                <a:t>地方自治体等</a:t>
              </a:r>
              <a:endParaRPr kumimoji="1" lang="ja-JP" altLang="en-US" sz="1200" b="1" dirty="0"/>
            </a:p>
          </p:txBody>
        </p:sp>
      </p:grpSp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40" y="3060396"/>
            <a:ext cx="547714" cy="73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84" y="5582297"/>
            <a:ext cx="589921" cy="78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テキスト ボックス 2065"/>
          <p:cNvSpPr txBox="1"/>
          <p:nvPr/>
        </p:nvSpPr>
        <p:spPr>
          <a:xfrm>
            <a:off x="159223" y="2670594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統計利用者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1025810" y="3453947"/>
            <a:ext cx="1557026" cy="135471"/>
          </a:xfrm>
          <a:prstGeom prst="line">
            <a:avLst/>
          </a:prstGeom>
          <a:ln w="38100">
            <a:solidFill>
              <a:srgbClr val="34C8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1082049" y="3833006"/>
            <a:ext cx="1279005" cy="1017752"/>
          </a:xfrm>
          <a:prstGeom prst="line">
            <a:avLst/>
          </a:prstGeom>
          <a:ln w="38100">
            <a:solidFill>
              <a:srgbClr val="34C8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endCxn id="162" idx="1"/>
          </p:cNvCxnSpPr>
          <p:nvPr/>
        </p:nvCxnSpPr>
        <p:spPr>
          <a:xfrm>
            <a:off x="944914" y="3949059"/>
            <a:ext cx="1367587" cy="1508100"/>
          </a:xfrm>
          <a:prstGeom prst="line">
            <a:avLst/>
          </a:prstGeom>
          <a:ln w="38100">
            <a:solidFill>
              <a:srgbClr val="34C8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54635" y="5259573"/>
            <a:ext cx="185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メタデータ登録者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0" name="直線コネクタ 99"/>
          <p:cNvCxnSpPr/>
          <p:nvPr/>
        </p:nvCxnSpPr>
        <p:spPr>
          <a:xfrm>
            <a:off x="1045105" y="5889823"/>
            <a:ext cx="1214464" cy="0"/>
          </a:xfrm>
          <a:prstGeom prst="line">
            <a:avLst/>
          </a:prstGeom>
          <a:ln w="38100">
            <a:solidFill>
              <a:srgbClr val="34C8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2" name="テキスト ボックス 2071"/>
          <p:cNvSpPr txBox="1"/>
          <p:nvPr/>
        </p:nvSpPr>
        <p:spPr>
          <a:xfrm>
            <a:off x="1086502" y="5972477"/>
            <a:ext cx="1096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変換用メタ</a:t>
            </a: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データの登録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68524" y="436722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統計の</a:t>
            </a:r>
            <a:endParaRPr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所在検索</a:t>
            </a:r>
            <a:endParaRPr lang="ja-JP" alt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445048" y="3937640"/>
            <a:ext cx="1696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Web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統計データ</a:t>
            </a:r>
            <a:r>
              <a:rPr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利用</a:t>
            </a:r>
            <a:endParaRPr lang="ja-JP" alt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198057" y="3164196"/>
            <a:ext cx="1454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e-Stat 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データ利用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312501" y="4429357"/>
            <a:ext cx="2392301" cy="2411413"/>
            <a:chOff x="2312501" y="4429357"/>
            <a:chExt cx="2392301" cy="2411413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2497566" y="4429357"/>
              <a:ext cx="2207236" cy="2411413"/>
              <a:chOff x="5248275" y="3435350"/>
              <a:chExt cx="1800225" cy="2411413"/>
            </a:xfrm>
          </p:grpSpPr>
          <p:sp>
            <p:nvSpPr>
              <p:cNvPr id="167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5248275" y="3435350"/>
                <a:ext cx="1800225" cy="24114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8" name="Rectangle 6"/>
              <p:cNvSpPr>
                <a:spLocks noChangeArrowheads="1"/>
              </p:cNvSpPr>
              <p:nvPr/>
            </p:nvSpPr>
            <p:spPr bwMode="auto">
              <a:xfrm>
                <a:off x="5578475" y="3765550"/>
                <a:ext cx="1457325" cy="20685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69" name="Freeform 7"/>
              <p:cNvSpPr>
                <a:spLocks/>
              </p:cNvSpPr>
              <p:nvPr/>
            </p:nvSpPr>
            <p:spPr bwMode="auto">
              <a:xfrm>
                <a:off x="5260975" y="3448050"/>
                <a:ext cx="317500" cy="2386013"/>
              </a:xfrm>
              <a:custGeom>
                <a:avLst/>
                <a:gdLst>
                  <a:gd name="T0" fmla="*/ 200 w 200"/>
                  <a:gd name="T1" fmla="*/ 200 h 1503"/>
                  <a:gd name="T2" fmla="*/ 0 w 200"/>
                  <a:gd name="T3" fmla="*/ 0 h 1503"/>
                  <a:gd name="T4" fmla="*/ 0 w 200"/>
                  <a:gd name="T5" fmla="*/ 1303 h 1503"/>
                  <a:gd name="T6" fmla="*/ 200 w 200"/>
                  <a:gd name="T7" fmla="*/ 1503 h 1503"/>
                  <a:gd name="T8" fmla="*/ 200 w 200"/>
                  <a:gd name="T9" fmla="*/ 20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0" h="1503">
                    <a:moveTo>
                      <a:pt x="200" y="200"/>
                    </a:moveTo>
                    <a:lnTo>
                      <a:pt x="0" y="0"/>
                    </a:lnTo>
                    <a:lnTo>
                      <a:pt x="0" y="1303"/>
                    </a:lnTo>
                    <a:lnTo>
                      <a:pt x="200" y="1503"/>
                    </a:lnTo>
                    <a:lnTo>
                      <a:pt x="200" y="200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0" name="Freeform 8"/>
              <p:cNvSpPr>
                <a:spLocks/>
              </p:cNvSpPr>
              <p:nvPr/>
            </p:nvSpPr>
            <p:spPr bwMode="auto">
              <a:xfrm>
                <a:off x="5260975" y="3448050"/>
                <a:ext cx="1774825" cy="317500"/>
              </a:xfrm>
              <a:custGeom>
                <a:avLst/>
                <a:gdLst>
                  <a:gd name="T0" fmla="*/ 1118 w 1118"/>
                  <a:gd name="T1" fmla="*/ 200 h 200"/>
                  <a:gd name="T2" fmla="*/ 918 w 1118"/>
                  <a:gd name="T3" fmla="*/ 0 h 200"/>
                  <a:gd name="T4" fmla="*/ 0 w 1118"/>
                  <a:gd name="T5" fmla="*/ 0 h 200"/>
                  <a:gd name="T6" fmla="*/ 200 w 1118"/>
                  <a:gd name="T7" fmla="*/ 200 h 200"/>
                  <a:gd name="T8" fmla="*/ 1118 w 1118"/>
                  <a:gd name="T9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18" h="200">
                    <a:moveTo>
                      <a:pt x="1118" y="200"/>
                    </a:moveTo>
                    <a:lnTo>
                      <a:pt x="918" y="0"/>
                    </a:lnTo>
                    <a:lnTo>
                      <a:pt x="0" y="0"/>
                    </a:lnTo>
                    <a:lnTo>
                      <a:pt x="200" y="200"/>
                    </a:lnTo>
                    <a:lnTo>
                      <a:pt x="1118" y="20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1" name="Freeform 9"/>
              <p:cNvSpPr>
                <a:spLocks/>
              </p:cNvSpPr>
              <p:nvPr/>
            </p:nvSpPr>
            <p:spPr bwMode="auto">
              <a:xfrm>
                <a:off x="5260975" y="3448050"/>
                <a:ext cx="1774825" cy="2386013"/>
              </a:xfrm>
              <a:custGeom>
                <a:avLst/>
                <a:gdLst>
                  <a:gd name="T0" fmla="*/ 1118 w 1118"/>
                  <a:gd name="T1" fmla="*/ 200 h 1503"/>
                  <a:gd name="T2" fmla="*/ 918 w 1118"/>
                  <a:gd name="T3" fmla="*/ 0 h 1503"/>
                  <a:gd name="T4" fmla="*/ 0 w 1118"/>
                  <a:gd name="T5" fmla="*/ 0 h 1503"/>
                  <a:gd name="T6" fmla="*/ 0 w 1118"/>
                  <a:gd name="T7" fmla="*/ 1303 h 1503"/>
                  <a:gd name="T8" fmla="*/ 200 w 1118"/>
                  <a:gd name="T9" fmla="*/ 1503 h 1503"/>
                  <a:gd name="T10" fmla="*/ 1118 w 1118"/>
                  <a:gd name="T11" fmla="*/ 1503 h 1503"/>
                  <a:gd name="T12" fmla="*/ 1118 w 1118"/>
                  <a:gd name="T13" fmla="*/ 20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8" h="1503">
                    <a:moveTo>
                      <a:pt x="1118" y="200"/>
                    </a:moveTo>
                    <a:lnTo>
                      <a:pt x="918" y="0"/>
                    </a:lnTo>
                    <a:lnTo>
                      <a:pt x="0" y="0"/>
                    </a:lnTo>
                    <a:lnTo>
                      <a:pt x="0" y="1303"/>
                    </a:lnTo>
                    <a:lnTo>
                      <a:pt x="200" y="1503"/>
                    </a:lnTo>
                    <a:lnTo>
                      <a:pt x="1118" y="1503"/>
                    </a:lnTo>
                    <a:lnTo>
                      <a:pt x="1118" y="200"/>
                    </a:lnTo>
                    <a:close/>
                  </a:path>
                </a:pathLst>
              </a:custGeom>
              <a:noFill/>
              <a:ln w="38100" cap="flat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2" name="Freeform 10"/>
              <p:cNvSpPr>
                <a:spLocks/>
              </p:cNvSpPr>
              <p:nvPr/>
            </p:nvSpPr>
            <p:spPr bwMode="auto">
              <a:xfrm>
                <a:off x="5260975" y="3448050"/>
                <a:ext cx="1774825" cy="317500"/>
              </a:xfrm>
              <a:custGeom>
                <a:avLst/>
                <a:gdLst>
                  <a:gd name="T0" fmla="*/ 1118 w 1118"/>
                  <a:gd name="T1" fmla="*/ 200 h 200"/>
                  <a:gd name="T2" fmla="*/ 200 w 1118"/>
                  <a:gd name="T3" fmla="*/ 200 h 200"/>
                  <a:gd name="T4" fmla="*/ 0 w 1118"/>
                  <a:gd name="T5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8" h="200">
                    <a:moveTo>
                      <a:pt x="1118" y="200"/>
                    </a:moveTo>
                    <a:lnTo>
                      <a:pt x="200" y="200"/>
                    </a:lnTo>
                    <a:lnTo>
                      <a:pt x="0" y="0"/>
                    </a:lnTo>
                  </a:path>
                </a:pathLst>
              </a:custGeom>
              <a:noFill/>
              <a:ln w="38100" cap="flat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3" name="Line 11"/>
              <p:cNvSpPr>
                <a:spLocks noChangeShapeType="1"/>
              </p:cNvSpPr>
              <p:nvPr/>
            </p:nvSpPr>
            <p:spPr bwMode="auto">
              <a:xfrm>
                <a:off x="5578475" y="3765550"/>
                <a:ext cx="0" cy="2068513"/>
              </a:xfrm>
              <a:prstGeom prst="line">
                <a:avLst/>
              </a:prstGeom>
              <a:noFill/>
              <a:ln w="38100" cap="flat">
                <a:solidFill>
                  <a:srgbClr val="0000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160" name="フローチャート : 磁気ディスク 159"/>
            <p:cNvSpPr/>
            <p:nvPr/>
          </p:nvSpPr>
          <p:spPr>
            <a:xfrm>
              <a:off x="3141850" y="5905915"/>
              <a:ext cx="1329116" cy="85010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/>
                <a:t>変換用メタデータ</a:t>
              </a:r>
              <a:r>
                <a:rPr lang="en-US" altLang="ja-JP" sz="1200" b="1" dirty="0" smtClean="0"/>
                <a:t>DB</a:t>
              </a:r>
              <a:endParaRPr kumimoji="1" lang="ja-JP" altLang="en-US" sz="1200" b="1" dirty="0"/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2743447" y="4450184"/>
              <a:ext cx="16955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dirty="0" smtClean="0">
                  <a:solidFill>
                    <a:srgbClr val="0000FF"/>
                  </a:solidFill>
                </a:rPr>
                <a:t>Web</a:t>
              </a:r>
              <a:r>
                <a:rPr kumimoji="1" lang="ja-JP" altLang="en-US" sz="1200" b="1" dirty="0" smtClean="0">
                  <a:solidFill>
                    <a:srgbClr val="0000FF"/>
                  </a:solidFill>
                </a:rPr>
                <a:t>データ変換サーバ</a:t>
              </a:r>
              <a:endParaRPr kumimoji="1" lang="ja-JP" altLang="en-US" sz="12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164" name="直線コネクタ 163"/>
            <p:cNvCxnSpPr/>
            <p:nvPr/>
          </p:nvCxnSpPr>
          <p:spPr>
            <a:xfrm>
              <a:off x="3872656" y="5483551"/>
              <a:ext cx="298728" cy="588190"/>
            </a:xfrm>
            <a:prstGeom prst="line">
              <a:avLst/>
            </a:prstGeom>
            <a:ln w="38100">
              <a:solidFill>
                <a:srgbClr val="34C8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コネクタ 164"/>
            <p:cNvCxnSpPr/>
            <p:nvPr/>
          </p:nvCxnSpPr>
          <p:spPr>
            <a:xfrm>
              <a:off x="3567806" y="6021727"/>
              <a:ext cx="65502" cy="100028"/>
            </a:xfrm>
            <a:prstGeom prst="line">
              <a:avLst/>
            </a:prstGeom>
            <a:ln w="38100">
              <a:solidFill>
                <a:srgbClr val="34C8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正方形/長方形 165"/>
            <p:cNvSpPr/>
            <p:nvPr/>
          </p:nvSpPr>
          <p:spPr>
            <a:xfrm>
              <a:off x="2323133" y="5708847"/>
              <a:ext cx="1560155" cy="30978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E458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</a:rPr>
                <a:t>メタデータ登録アプリ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62" name="正方形/長方形 161"/>
            <p:cNvSpPr/>
            <p:nvPr/>
          </p:nvSpPr>
          <p:spPr>
            <a:xfrm>
              <a:off x="2312501" y="5302269"/>
              <a:ext cx="1560155" cy="30978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E458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</a:rPr>
                <a:t>メタデータ検索アプリ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正方形/長方形 160"/>
            <p:cNvSpPr/>
            <p:nvPr/>
          </p:nvSpPr>
          <p:spPr>
            <a:xfrm>
              <a:off x="2323134" y="4863762"/>
              <a:ext cx="1212112" cy="35087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E458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jsg-web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9" name="直線コネクタ 78"/>
          <p:cNvCxnSpPr>
            <a:stCxn id="161" idx="3"/>
            <a:endCxn id="77" idx="1"/>
          </p:cNvCxnSpPr>
          <p:nvPr/>
        </p:nvCxnSpPr>
        <p:spPr>
          <a:xfrm>
            <a:off x="3535246" y="5039200"/>
            <a:ext cx="1479704" cy="1116832"/>
          </a:xfrm>
          <a:prstGeom prst="line">
            <a:avLst/>
          </a:prstGeom>
          <a:ln w="38100">
            <a:solidFill>
              <a:srgbClr val="34C8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グループ化 181"/>
          <p:cNvGrpSpPr/>
          <p:nvPr/>
        </p:nvGrpSpPr>
        <p:grpSpPr>
          <a:xfrm>
            <a:off x="2655839" y="3010836"/>
            <a:ext cx="1954937" cy="964000"/>
            <a:chOff x="5325338" y="1518850"/>
            <a:chExt cx="1954937" cy="964000"/>
          </a:xfrm>
        </p:grpSpPr>
        <p:sp>
          <p:nvSpPr>
            <p:cNvPr id="183" name="AutoShape 14"/>
            <p:cNvSpPr>
              <a:spLocks noChangeAspect="1" noChangeArrowheads="1" noTextEdit="1"/>
            </p:cNvSpPr>
            <p:nvPr/>
          </p:nvSpPr>
          <p:spPr bwMode="auto">
            <a:xfrm>
              <a:off x="5581650" y="1528763"/>
              <a:ext cx="1698625" cy="954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Rectangle 16"/>
            <p:cNvSpPr>
              <a:spLocks noChangeArrowheads="1"/>
            </p:cNvSpPr>
            <p:nvPr/>
          </p:nvSpPr>
          <p:spPr bwMode="auto">
            <a:xfrm>
              <a:off x="5826125" y="1773238"/>
              <a:ext cx="1441450" cy="696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Freeform 17"/>
            <p:cNvSpPr>
              <a:spLocks/>
            </p:cNvSpPr>
            <p:nvPr/>
          </p:nvSpPr>
          <p:spPr bwMode="auto">
            <a:xfrm>
              <a:off x="5594350" y="1541463"/>
              <a:ext cx="231775" cy="928687"/>
            </a:xfrm>
            <a:custGeom>
              <a:avLst/>
              <a:gdLst>
                <a:gd name="T0" fmla="*/ 146 w 146"/>
                <a:gd name="T1" fmla="*/ 146 h 585"/>
                <a:gd name="T2" fmla="*/ 0 w 146"/>
                <a:gd name="T3" fmla="*/ 0 h 585"/>
                <a:gd name="T4" fmla="*/ 0 w 146"/>
                <a:gd name="T5" fmla="*/ 439 h 585"/>
                <a:gd name="T6" fmla="*/ 146 w 146"/>
                <a:gd name="T7" fmla="*/ 585 h 585"/>
                <a:gd name="T8" fmla="*/ 146 w 146"/>
                <a:gd name="T9" fmla="*/ 14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585">
                  <a:moveTo>
                    <a:pt x="146" y="146"/>
                  </a:moveTo>
                  <a:lnTo>
                    <a:pt x="0" y="0"/>
                  </a:lnTo>
                  <a:lnTo>
                    <a:pt x="0" y="439"/>
                  </a:lnTo>
                  <a:lnTo>
                    <a:pt x="146" y="585"/>
                  </a:lnTo>
                  <a:lnTo>
                    <a:pt x="146" y="14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rgbClr val="0000FF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Freeform 18"/>
            <p:cNvSpPr>
              <a:spLocks/>
            </p:cNvSpPr>
            <p:nvPr/>
          </p:nvSpPr>
          <p:spPr bwMode="auto">
            <a:xfrm>
              <a:off x="5594350" y="1541463"/>
              <a:ext cx="1673225" cy="231775"/>
            </a:xfrm>
            <a:custGeom>
              <a:avLst/>
              <a:gdLst>
                <a:gd name="T0" fmla="*/ 1054 w 1054"/>
                <a:gd name="T1" fmla="*/ 146 h 146"/>
                <a:gd name="T2" fmla="*/ 908 w 1054"/>
                <a:gd name="T3" fmla="*/ 0 h 146"/>
                <a:gd name="T4" fmla="*/ 0 w 1054"/>
                <a:gd name="T5" fmla="*/ 0 h 146"/>
                <a:gd name="T6" fmla="*/ 146 w 1054"/>
                <a:gd name="T7" fmla="*/ 146 h 146"/>
                <a:gd name="T8" fmla="*/ 1054 w 1054"/>
                <a:gd name="T9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4" h="146">
                  <a:moveTo>
                    <a:pt x="1054" y="146"/>
                  </a:moveTo>
                  <a:lnTo>
                    <a:pt x="908" y="0"/>
                  </a:lnTo>
                  <a:lnTo>
                    <a:pt x="0" y="0"/>
                  </a:lnTo>
                  <a:lnTo>
                    <a:pt x="146" y="146"/>
                  </a:lnTo>
                  <a:lnTo>
                    <a:pt x="1054" y="1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Freeform 19"/>
            <p:cNvSpPr>
              <a:spLocks/>
            </p:cNvSpPr>
            <p:nvPr/>
          </p:nvSpPr>
          <p:spPr bwMode="auto">
            <a:xfrm>
              <a:off x="5594350" y="1541463"/>
              <a:ext cx="1673225" cy="928687"/>
            </a:xfrm>
            <a:custGeom>
              <a:avLst/>
              <a:gdLst>
                <a:gd name="T0" fmla="*/ 1054 w 1054"/>
                <a:gd name="T1" fmla="*/ 146 h 585"/>
                <a:gd name="T2" fmla="*/ 908 w 1054"/>
                <a:gd name="T3" fmla="*/ 0 h 585"/>
                <a:gd name="T4" fmla="*/ 0 w 1054"/>
                <a:gd name="T5" fmla="*/ 0 h 585"/>
                <a:gd name="T6" fmla="*/ 0 w 1054"/>
                <a:gd name="T7" fmla="*/ 439 h 585"/>
                <a:gd name="T8" fmla="*/ 146 w 1054"/>
                <a:gd name="T9" fmla="*/ 585 h 585"/>
                <a:gd name="T10" fmla="*/ 1054 w 1054"/>
                <a:gd name="T11" fmla="*/ 585 h 585"/>
                <a:gd name="T12" fmla="*/ 1054 w 1054"/>
                <a:gd name="T13" fmla="*/ 146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4" h="585">
                  <a:moveTo>
                    <a:pt x="1054" y="146"/>
                  </a:moveTo>
                  <a:lnTo>
                    <a:pt x="908" y="0"/>
                  </a:lnTo>
                  <a:lnTo>
                    <a:pt x="0" y="0"/>
                  </a:lnTo>
                  <a:lnTo>
                    <a:pt x="0" y="439"/>
                  </a:lnTo>
                  <a:lnTo>
                    <a:pt x="146" y="585"/>
                  </a:lnTo>
                  <a:lnTo>
                    <a:pt x="1054" y="585"/>
                  </a:lnTo>
                  <a:lnTo>
                    <a:pt x="1054" y="146"/>
                  </a:lnTo>
                  <a:close/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Freeform 20"/>
            <p:cNvSpPr>
              <a:spLocks/>
            </p:cNvSpPr>
            <p:nvPr/>
          </p:nvSpPr>
          <p:spPr bwMode="auto">
            <a:xfrm>
              <a:off x="5594350" y="1541463"/>
              <a:ext cx="1673225" cy="231775"/>
            </a:xfrm>
            <a:custGeom>
              <a:avLst/>
              <a:gdLst>
                <a:gd name="T0" fmla="*/ 1054 w 1054"/>
                <a:gd name="T1" fmla="*/ 146 h 146"/>
                <a:gd name="T2" fmla="*/ 146 w 1054"/>
                <a:gd name="T3" fmla="*/ 146 h 146"/>
                <a:gd name="T4" fmla="*/ 0 w 1054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4" h="146">
                  <a:moveTo>
                    <a:pt x="1054" y="146"/>
                  </a:moveTo>
                  <a:lnTo>
                    <a:pt x="146" y="146"/>
                  </a:lnTo>
                  <a:lnTo>
                    <a:pt x="0" y="0"/>
                  </a:lnTo>
                </a:path>
              </a:pathLst>
            </a:custGeom>
            <a:noFill/>
            <a:ln w="38100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Line 21"/>
            <p:cNvSpPr>
              <a:spLocks noChangeShapeType="1"/>
            </p:cNvSpPr>
            <p:nvPr/>
          </p:nvSpPr>
          <p:spPr bwMode="auto">
            <a:xfrm>
              <a:off x="5826125" y="1773238"/>
              <a:ext cx="0" cy="696912"/>
            </a:xfrm>
            <a:prstGeom prst="line">
              <a:avLst/>
            </a:prstGeom>
            <a:noFill/>
            <a:ln w="38100" cap="flat">
              <a:solidFill>
                <a:srgbClr val="0000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5755326" y="1518850"/>
              <a:ext cx="1345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dirty="0" smtClean="0">
                  <a:solidFill>
                    <a:srgbClr val="0000FF"/>
                  </a:solidFill>
                </a:rPr>
                <a:t>e-Stat </a:t>
              </a:r>
              <a:r>
                <a:rPr kumimoji="1" lang="ja-JP" altLang="en-US" sz="1200" b="1" dirty="0" smtClean="0">
                  <a:solidFill>
                    <a:srgbClr val="0000FF"/>
                  </a:solidFill>
                </a:rPr>
                <a:t>変換サーバ</a:t>
              </a:r>
              <a:endParaRPr kumimoji="1" lang="ja-JP" altLang="en-US" sz="1200" b="1" dirty="0">
                <a:solidFill>
                  <a:srgbClr val="0000FF"/>
                </a:solidFill>
              </a:endParaRPr>
            </a:p>
          </p:txBody>
        </p:sp>
        <p:sp>
          <p:nvSpPr>
            <p:cNvPr id="191" name="正方形/長方形 190"/>
            <p:cNvSpPr/>
            <p:nvPr/>
          </p:nvSpPr>
          <p:spPr>
            <a:xfrm>
              <a:off x="5325338" y="1924990"/>
              <a:ext cx="1212112" cy="35087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E458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jsg-estat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1" name="直線コネクタ 50"/>
          <p:cNvCxnSpPr>
            <a:stCxn id="191" idx="3"/>
            <a:endCxn id="27" idx="1"/>
          </p:cNvCxnSpPr>
          <p:nvPr/>
        </p:nvCxnSpPr>
        <p:spPr>
          <a:xfrm flipV="1">
            <a:off x="3867951" y="3426895"/>
            <a:ext cx="1450768" cy="165519"/>
          </a:xfrm>
          <a:prstGeom prst="line">
            <a:avLst/>
          </a:prstGeom>
          <a:ln w="38100">
            <a:solidFill>
              <a:srgbClr val="34C8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/>
          <p:cNvGrpSpPr/>
          <p:nvPr/>
        </p:nvGrpSpPr>
        <p:grpSpPr>
          <a:xfrm>
            <a:off x="5318719" y="2862484"/>
            <a:ext cx="1791886" cy="1437168"/>
            <a:chOff x="6138330" y="2477543"/>
            <a:chExt cx="1791886" cy="1437168"/>
          </a:xfrm>
        </p:grpSpPr>
        <p:cxnSp>
          <p:nvCxnSpPr>
            <p:cNvPr id="48" name="直線コネクタ 47"/>
            <p:cNvCxnSpPr/>
            <p:nvPr/>
          </p:nvCxnSpPr>
          <p:spPr>
            <a:xfrm>
              <a:off x="6910138" y="3212962"/>
              <a:ext cx="131003" cy="184297"/>
            </a:xfrm>
            <a:prstGeom prst="lin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直方体 25"/>
            <p:cNvSpPr/>
            <p:nvPr/>
          </p:nvSpPr>
          <p:spPr>
            <a:xfrm flipH="1">
              <a:off x="6385899" y="2511213"/>
              <a:ext cx="1544317" cy="1403498"/>
            </a:xfrm>
            <a:prstGeom prst="cube">
              <a:avLst>
                <a:gd name="adj" fmla="val 17546"/>
              </a:avLst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6138330" y="2866516"/>
              <a:ext cx="1303726" cy="35087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E4580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api-e-stat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フローチャート : 磁気ディスク 24"/>
            <p:cNvSpPr/>
            <p:nvPr/>
          </p:nvSpPr>
          <p:spPr>
            <a:xfrm>
              <a:off x="6723900" y="3305110"/>
              <a:ext cx="1110662" cy="443024"/>
            </a:xfrm>
            <a:prstGeom prst="flowChartMagneticDisk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</a:rPr>
                <a:t>e-Stat DB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590860" y="2477543"/>
              <a:ext cx="1080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/>
                <a:t>e-Stat</a:t>
              </a:r>
              <a:r>
                <a:rPr kumimoji="1" lang="ja-JP" altLang="en-US" sz="1200" b="1" dirty="0" smtClean="0"/>
                <a:t>サーバ</a:t>
              </a:r>
              <a:endParaRPr kumimoji="1" lang="ja-JP" altLang="en-US" sz="1200" b="1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80921" y="1141351"/>
            <a:ext cx="3221610" cy="1180859"/>
            <a:chOff x="80921" y="1002316"/>
            <a:chExt cx="3221610" cy="1180859"/>
          </a:xfrm>
        </p:grpSpPr>
        <p:cxnSp>
          <p:nvCxnSpPr>
            <p:cNvPr id="13" name="直線矢印コネクタ 12"/>
            <p:cNvCxnSpPr/>
            <p:nvPr/>
          </p:nvCxnSpPr>
          <p:spPr>
            <a:xfrm>
              <a:off x="2002920" y="1323257"/>
              <a:ext cx="1299611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1985552" y="1612141"/>
              <a:ext cx="1299611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2183951" y="1002316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最新仕様</a:t>
              </a:r>
              <a:endPara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228039" y="1636323"/>
              <a:ext cx="9028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改良提案</a:t>
              </a:r>
              <a:endPara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0921" y="1875398"/>
              <a:ext cx="23246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JSON-stat,</a:t>
              </a:r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　</a:t>
              </a:r>
              <a:r>
                <a:rPr kumimoji="1" lang="en-US" altLang="ja-JP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W3C,</a:t>
              </a:r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　</a:t>
              </a:r>
              <a:r>
                <a:rPr kumimoji="1" lang="en-US" altLang="ja-JP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ISO </a:t>
              </a:r>
              <a:r>
                <a:rPr kumimoji="1" lang="ja-JP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等</a:t>
              </a:r>
              <a:r>
                <a:rPr kumimoji="1" lang="en-US" altLang="ja-JP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endParaRPr kumimoji="1" lang="ja-JP" altLang="en-US" sz="14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188502" y="1065663"/>
              <a:ext cx="1797050" cy="794346"/>
              <a:chOff x="7208866" y="971311"/>
              <a:chExt cx="1797050" cy="794346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7310821" y="1093922"/>
                <a:ext cx="146930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国際標準</a:t>
                </a:r>
                <a:endParaRPr lang="en-US" altLang="ja-JP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 algn="ctr"/>
                <a:r>
                  <a:rPr lang="ja-JP" altLang="en-US" sz="16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コミュニティ</a:t>
                </a:r>
              </a:p>
            </p:txBody>
          </p:sp>
          <p:sp>
            <p:nvSpPr>
              <p:cNvPr id="90" name="Freeform 10"/>
              <p:cNvSpPr>
                <a:spLocks/>
              </p:cNvSpPr>
              <p:nvPr/>
            </p:nvSpPr>
            <p:spPr bwMode="auto">
              <a:xfrm>
                <a:off x="7208866" y="971311"/>
                <a:ext cx="1797050" cy="794346"/>
              </a:xfrm>
              <a:custGeom>
                <a:avLst/>
                <a:gdLst>
                  <a:gd name="T0" fmla="*/ 1919 w 18862"/>
                  <a:gd name="T1" fmla="*/ 2707 h 8108"/>
                  <a:gd name="T2" fmla="*/ 4356 w 18862"/>
                  <a:gd name="T3" fmla="*/ 849 h 8108"/>
                  <a:gd name="T4" fmla="*/ 6178 w 18862"/>
                  <a:gd name="T5" fmla="*/ 1060 h 8108"/>
                  <a:gd name="T6" fmla="*/ 9218 w 18862"/>
                  <a:gd name="T7" fmla="*/ 519 h 8108"/>
                  <a:gd name="T8" fmla="*/ 9740 w 18862"/>
                  <a:gd name="T9" fmla="*/ 742 h 8108"/>
                  <a:gd name="T10" fmla="*/ 12208 w 18862"/>
                  <a:gd name="T11" fmla="*/ 263 h 8108"/>
                  <a:gd name="T12" fmla="*/ 12849 w 18862"/>
                  <a:gd name="T13" fmla="*/ 571 h 8108"/>
                  <a:gd name="T14" fmla="*/ 15735 w 18862"/>
                  <a:gd name="T15" fmla="*/ 433 h 8108"/>
                  <a:gd name="T16" fmla="*/ 16426 w 18862"/>
                  <a:gd name="T17" fmla="*/ 1127 h 8108"/>
                  <a:gd name="T18" fmla="*/ 18004 w 18862"/>
                  <a:gd name="T19" fmla="*/ 2731 h 8108"/>
                  <a:gd name="T20" fmla="*/ 17901 w 18862"/>
                  <a:gd name="T21" fmla="*/ 2902 h 8108"/>
                  <a:gd name="T22" fmla="*/ 17376 w 18862"/>
                  <a:gd name="T23" fmla="*/ 5225 h 8108"/>
                  <a:gd name="T24" fmla="*/ 16041 w 18862"/>
                  <a:gd name="T25" fmla="*/ 5551 h 8108"/>
                  <a:gd name="T26" fmla="*/ 13583 w 18862"/>
                  <a:gd name="T27" fmla="*/ 6953 h 8108"/>
                  <a:gd name="T28" fmla="*/ 12311 w 18862"/>
                  <a:gd name="T29" fmla="*/ 6738 h 8108"/>
                  <a:gd name="T30" fmla="*/ 8763 w 18862"/>
                  <a:gd name="T31" fmla="*/ 7843 h 8108"/>
                  <a:gd name="T32" fmla="*/ 7222 w 18862"/>
                  <a:gd name="T33" fmla="*/ 7178 h 8108"/>
                  <a:gd name="T34" fmla="*/ 2757 w 18862"/>
                  <a:gd name="T35" fmla="*/ 6531 h 8108"/>
                  <a:gd name="T36" fmla="*/ 2722 w 18862"/>
                  <a:gd name="T37" fmla="*/ 6497 h 8108"/>
                  <a:gd name="T38" fmla="*/ 683 w 18862"/>
                  <a:gd name="T39" fmla="*/ 5565 h 8108"/>
                  <a:gd name="T40" fmla="*/ 1166 w 18862"/>
                  <a:gd name="T41" fmla="*/ 4715 h 8108"/>
                  <a:gd name="T42" fmla="*/ 511 w 18862"/>
                  <a:gd name="T43" fmla="*/ 3254 h 8108"/>
                  <a:gd name="T44" fmla="*/ 1904 w 18862"/>
                  <a:gd name="T45" fmla="*/ 2731 h 8108"/>
                  <a:gd name="T46" fmla="*/ 1919 w 18862"/>
                  <a:gd name="T47" fmla="*/ 2707 h 8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862" h="8108">
                    <a:moveTo>
                      <a:pt x="1919" y="2707"/>
                    </a:moveTo>
                    <a:cubicBezTo>
                      <a:pt x="1707" y="1803"/>
                      <a:pt x="2798" y="971"/>
                      <a:pt x="4356" y="849"/>
                    </a:cubicBezTo>
                    <a:cubicBezTo>
                      <a:pt x="4987" y="799"/>
                      <a:pt x="5629" y="873"/>
                      <a:pt x="6178" y="1060"/>
                    </a:cubicBezTo>
                    <a:cubicBezTo>
                      <a:pt x="6761" y="423"/>
                      <a:pt x="8122" y="181"/>
                      <a:pt x="9218" y="519"/>
                    </a:cubicBezTo>
                    <a:cubicBezTo>
                      <a:pt x="9410" y="579"/>
                      <a:pt x="9586" y="654"/>
                      <a:pt x="9740" y="742"/>
                    </a:cubicBezTo>
                    <a:cubicBezTo>
                      <a:pt x="10194" y="214"/>
                      <a:pt x="11299" y="0"/>
                      <a:pt x="12208" y="263"/>
                    </a:cubicBezTo>
                    <a:cubicBezTo>
                      <a:pt x="12459" y="336"/>
                      <a:pt x="12679" y="441"/>
                      <a:pt x="12849" y="571"/>
                    </a:cubicBezTo>
                    <a:cubicBezTo>
                      <a:pt x="13581" y="72"/>
                      <a:pt x="14872" y="10"/>
                      <a:pt x="15735" y="433"/>
                    </a:cubicBezTo>
                    <a:cubicBezTo>
                      <a:pt x="16097" y="611"/>
                      <a:pt x="16342" y="856"/>
                      <a:pt x="16426" y="1127"/>
                    </a:cubicBezTo>
                    <a:cubicBezTo>
                      <a:pt x="17624" y="1317"/>
                      <a:pt x="18330" y="2035"/>
                      <a:pt x="18004" y="2731"/>
                    </a:cubicBezTo>
                    <a:cubicBezTo>
                      <a:pt x="17977" y="2789"/>
                      <a:pt x="17942" y="2847"/>
                      <a:pt x="17901" y="2902"/>
                    </a:cubicBezTo>
                    <a:cubicBezTo>
                      <a:pt x="18862" y="3628"/>
                      <a:pt x="18627" y="4668"/>
                      <a:pt x="17376" y="5225"/>
                    </a:cubicBezTo>
                    <a:cubicBezTo>
                      <a:pt x="16987" y="5398"/>
                      <a:pt x="16527" y="5511"/>
                      <a:pt x="16041" y="5551"/>
                    </a:cubicBezTo>
                    <a:cubicBezTo>
                      <a:pt x="16030" y="6331"/>
                      <a:pt x="14930" y="6959"/>
                      <a:pt x="13583" y="6953"/>
                    </a:cubicBezTo>
                    <a:cubicBezTo>
                      <a:pt x="13133" y="6951"/>
                      <a:pt x="12693" y="6876"/>
                      <a:pt x="12311" y="6738"/>
                    </a:cubicBezTo>
                    <a:cubicBezTo>
                      <a:pt x="11856" y="7613"/>
                      <a:pt x="10267" y="8108"/>
                      <a:pt x="8763" y="7843"/>
                    </a:cubicBezTo>
                    <a:cubicBezTo>
                      <a:pt x="8132" y="7732"/>
                      <a:pt x="7588" y="7497"/>
                      <a:pt x="7222" y="7178"/>
                    </a:cubicBezTo>
                    <a:cubicBezTo>
                      <a:pt x="5681" y="7717"/>
                      <a:pt x="3682" y="7427"/>
                      <a:pt x="2757" y="6531"/>
                    </a:cubicBezTo>
                    <a:cubicBezTo>
                      <a:pt x="2745" y="6520"/>
                      <a:pt x="2733" y="6508"/>
                      <a:pt x="2722" y="6497"/>
                    </a:cubicBezTo>
                    <a:cubicBezTo>
                      <a:pt x="1714" y="6565"/>
                      <a:pt x="801" y="6148"/>
                      <a:pt x="683" y="5565"/>
                    </a:cubicBezTo>
                    <a:cubicBezTo>
                      <a:pt x="620" y="5254"/>
                      <a:pt x="797" y="4943"/>
                      <a:pt x="1166" y="4715"/>
                    </a:cubicBezTo>
                    <a:cubicBezTo>
                      <a:pt x="294" y="4417"/>
                      <a:pt x="0" y="3762"/>
                      <a:pt x="511" y="3254"/>
                    </a:cubicBezTo>
                    <a:cubicBezTo>
                      <a:pt x="806" y="2960"/>
                      <a:pt x="1323" y="2766"/>
                      <a:pt x="1904" y="2731"/>
                    </a:cubicBezTo>
                    <a:lnTo>
                      <a:pt x="1919" y="2707"/>
                    </a:lnTo>
                    <a:close/>
                  </a:path>
                </a:pathLst>
              </a:custGeom>
              <a:noFill/>
              <a:ln w="25400" cap="flat">
                <a:solidFill>
                  <a:srgbClr val="7F7F7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28" name="テキスト ボックス 27"/>
          <p:cNvSpPr txBox="1"/>
          <p:nvPr/>
        </p:nvSpPr>
        <p:spPr>
          <a:xfrm>
            <a:off x="3435444" y="772019"/>
            <a:ext cx="225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総務省</a:t>
            </a:r>
            <a:r>
              <a:rPr kumimoji="1" lang="en-US" altLang="ja-JP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kumimoji="1" lang="ja-JP" altLang="en-US" b="1" dirty="0" smtClean="0">
                <a:solidFill>
                  <a:schemeClr val="accent1">
                    <a:lumMod val="75000"/>
                  </a:schemeClr>
                </a:solidFill>
              </a:rPr>
              <a:t>統計センター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" name="テキスト ボックス 2047"/>
          <p:cNvSpPr txBox="1"/>
          <p:nvPr/>
        </p:nvSpPr>
        <p:spPr>
          <a:xfrm>
            <a:off x="6205878" y="1048844"/>
            <a:ext cx="2694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9644"/>
                </a:solidFill>
              </a:rPr>
              <a:t>P1  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データ形式を</a:t>
            </a:r>
            <a:r>
              <a:rPr lang="ja-JP" altLang="en-US" b="1" dirty="0">
                <a:solidFill>
                  <a:srgbClr val="009644"/>
                </a:solidFill>
              </a:rPr>
              <a:t>標準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化</a:t>
            </a:r>
            <a:r>
              <a:rPr kumimoji="1" lang="en-US" altLang="ja-JP" b="1" dirty="0" smtClean="0">
                <a:solidFill>
                  <a:srgbClr val="009644"/>
                </a:solidFill>
              </a:rPr>
              <a:t/>
            </a:r>
            <a:br>
              <a:rPr kumimoji="1" lang="en-US" altLang="ja-JP" b="1" dirty="0" smtClean="0">
                <a:solidFill>
                  <a:srgbClr val="009644"/>
                </a:solidFill>
              </a:rPr>
            </a:br>
            <a:r>
              <a:rPr kumimoji="1" lang="ja-JP" altLang="en-US" b="1" dirty="0" smtClean="0">
                <a:solidFill>
                  <a:srgbClr val="009644"/>
                </a:solidFill>
              </a:rPr>
              <a:t>　　するための組織を用意</a:t>
            </a:r>
            <a:endParaRPr kumimoji="1" lang="en-US" altLang="ja-JP" b="1" dirty="0" smtClean="0">
              <a:solidFill>
                <a:srgbClr val="009644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273426" y="2963873"/>
            <a:ext cx="18181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9644"/>
                </a:solidFill>
              </a:rPr>
              <a:t>P2  e-Stat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を</a:t>
            </a:r>
            <a:endParaRPr kumimoji="1" lang="en-US" altLang="ja-JP" b="1" dirty="0" smtClean="0">
              <a:solidFill>
                <a:srgbClr val="009644"/>
              </a:solidFill>
            </a:endParaRPr>
          </a:p>
          <a:p>
            <a:r>
              <a:rPr lang="ja-JP" altLang="en-US" b="1" dirty="0">
                <a:solidFill>
                  <a:srgbClr val="009644"/>
                </a:solidFill>
              </a:rPr>
              <a:t>　</a:t>
            </a:r>
            <a:r>
              <a:rPr lang="ja-JP" altLang="en-US" b="1" dirty="0" smtClean="0">
                <a:solidFill>
                  <a:srgbClr val="009644"/>
                </a:solidFill>
              </a:rPr>
              <a:t>　 </a:t>
            </a:r>
            <a:r>
              <a:rPr kumimoji="1" lang="en-US" altLang="ja-JP" b="1" dirty="0" smtClean="0">
                <a:solidFill>
                  <a:srgbClr val="009644"/>
                </a:solidFill>
              </a:rPr>
              <a:t>JSON-stat</a:t>
            </a:r>
          </a:p>
          <a:p>
            <a:r>
              <a:rPr lang="ja-JP" altLang="en-US" b="1" dirty="0">
                <a:solidFill>
                  <a:srgbClr val="009644"/>
                </a:solidFill>
              </a:rPr>
              <a:t>　</a:t>
            </a:r>
            <a:r>
              <a:rPr lang="ja-JP" altLang="en-US" b="1" dirty="0" smtClean="0">
                <a:solidFill>
                  <a:srgbClr val="009644"/>
                </a:solidFill>
              </a:rPr>
              <a:t>　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形式でも提供</a:t>
            </a:r>
            <a:endParaRPr kumimoji="1" lang="ja-JP" altLang="en-US" b="1" dirty="0">
              <a:solidFill>
                <a:srgbClr val="009644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826853" y="5934693"/>
            <a:ext cx="234694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9644"/>
                </a:solidFill>
              </a:rPr>
              <a:t>P3  Web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統計データを</a:t>
            </a:r>
            <a:endParaRPr kumimoji="1" lang="en-US" altLang="ja-JP" b="1" dirty="0" smtClean="0">
              <a:solidFill>
                <a:srgbClr val="009644"/>
              </a:solidFill>
            </a:endParaRPr>
          </a:p>
          <a:p>
            <a:r>
              <a:rPr lang="ja-JP" altLang="en-US" b="1" dirty="0">
                <a:solidFill>
                  <a:srgbClr val="009644"/>
                </a:solidFill>
              </a:rPr>
              <a:t>　</a:t>
            </a:r>
            <a:r>
              <a:rPr lang="ja-JP" altLang="en-US" b="1" dirty="0" smtClean="0">
                <a:solidFill>
                  <a:srgbClr val="009644"/>
                </a:solidFill>
              </a:rPr>
              <a:t>　</a:t>
            </a:r>
            <a:r>
              <a:rPr kumimoji="1" lang="en-US" altLang="ja-JP" b="1" dirty="0" smtClean="0">
                <a:solidFill>
                  <a:srgbClr val="009644"/>
                </a:solidFill>
              </a:rPr>
              <a:t>JSON-stat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形式で</a:t>
            </a:r>
            <a:endParaRPr kumimoji="1" lang="en-US" altLang="ja-JP" b="1" dirty="0" smtClean="0">
              <a:solidFill>
                <a:srgbClr val="009644"/>
              </a:solidFill>
            </a:endParaRPr>
          </a:p>
          <a:p>
            <a:r>
              <a:rPr lang="ja-JP" altLang="en-US" b="1" dirty="0">
                <a:solidFill>
                  <a:srgbClr val="009644"/>
                </a:solidFill>
              </a:rPr>
              <a:t>　</a:t>
            </a:r>
            <a:r>
              <a:rPr lang="ja-JP" altLang="en-US" b="1" dirty="0" smtClean="0">
                <a:solidFill>
                  <a:srgbClr val="009644"/>
                </a:solidFill>
              </a:rPr>
              <a:t>　</a:t>
            </a:r>
            <a:r>
              <a:rPr kumimoji="1" lang="ja-JP" altLang="en-US" b="1" dirty="0" smtClean="0">
                <a:solidFill>
                  <a:srgbClr val="009644"/>
                </a:solidFill>
              </a:rPr>
              <a:t>提供できる仕組</a:t>
            </a:r>
            <a:endParaRPr kumimoji="1" lang="ja-JP" altLang="en-US" b="1" dirty="0">
              <a:solidFill>
                <a:srgbClr val="009644"/>
              </a:solidFill>
            </a:endParaRPr>
          </a:p>
        </p:txBody>
      </p:sp>
      <p:sp>
        <p:nvSpPr>
          <p:cNvPr id="2051" name="テキスト ボックス 2050"/>
          <p:cNvSpPr txBox="1"/>
          <p:nvPr/>
        </p:nvSpPr>
        <p:spPr>
          <a:xfrm>
            <a:off x="6559108" y="1706656"/>
            <a:ext cx="21836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b="1">
                <a:solidFill>
                  <a:srgbClr val="009644"/>
                </a:solidFill>
              </a:defRPr>
            </a:lvl1pPr>
          </a:lstStyle>
          <a:p>
            <a:r>
              <a:rPr lang="ja-JP" altLang="en-US" dirty="0" smtClean="0"/>
              <a:t>国際標準の実用化、</a:t>
            </a:r>
            <a:endParaRPr lang="en-US" altLang="ja-JP" dirty="0" smtClean="0"/>
          </a:p>
          <a:p>
            <a:r>
              <a:rPr lang="ja-JP" altLang="en-US" dirty="0" smtClean="0"/>
              <a:t>成果</a:t>
            </a:r>
            <a:r>
              <a:rPr lang="ja-JP" altLang="en-US" dirty="0"/>
              <a:t>をフィードバック</a:t>
            </a:r>
            <a:endParaRPr lang="en-US" altLang="ja-JP" dirty="0"/>
          </a:p>
          <a:p>
            <a:r>
              <a:rPr lang="ja-JP" altLang="en-US" dirty="0" smtClean="0"/>
              <a:t>して</a:t>
            </a:r>
            <a:r>
              <a:rPr lang="ja-JP" altLang="en-US" dirty="0"/>
              <a:t>国際貢献</a:t>
            </a:r>
          </a:p>
        </p:txBody>
      </p:sp>
      <p:cxnSp>
        <p:nvCxnSpPr>
          <p:cNvPr id="91" name="直線コネクタ 90"/>
          <p:cNvCxnSpPr/>
          <p:nvPr/>
        </p:nvCxnSpPr>
        <p:spPr>
          <a:xfrm>
            <a:off x="6394118" y="3613680"/>
            <a:ext cx="65502" cy="100028"/>
          </a:xfrm>
          <a:prstGeom prst="line">
            <a:avLst/>
          </a:prstGeom>
          <a:ln w="38100">
            <a:solidFill>
              <a:srgbClr val="34C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7623663" y="4769112"/>
            <a:ext cx="8787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HTML</a:t>
            </a:r>
            <a:r>
              <a:rPr kumimoji="1" lang="ja-JP" altLang="en-US" sz="1400" dirty="0" smtClean="0"/>
              <a:t>表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CSV</a:t>
            </a:r>
            <a:r>
              <a:rPr kumimoji="1" lang="ja-JP" altLang="en-US" sz="1400" dirty="0" smtClean="0"/>
              <a:t>表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Excel</a:t>
            </a:r>
            <a:r>
              <a:rPr lang="ja-JP" altLang="en-US" sz="1400" dirty="0" smtClean="0"/>
              <a:t>表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329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1214" y="156303"/>
            <a:ext cx="8229600" cy="831669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提案の新しさ </a:t>
            </a:r>
            <a:r>
              <a:rPr kumimoji="1" lang="ja-JP" altLang="en-US" sz="3600" dirty="0" smtClean="0"/>
              <a:t>と</a:t>
            </a:r>
            <a:r>
              <a:rPr kumimoji="1" lang="ja-JP" altLang="en-US" sz="3200" dirty="0" smtClean="0"/>
              <a:t> </a:t>
            </a:r>
            <a:r>
              <a:rPr kumimoji="1" lang="ja-JP" altLang="en-US" sz="4800" dirty="0" smtClean="0"/>
              <a:t>期待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9428" y="1142692"/>
            <a:ext cx="7152007" cy="17791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b="1" dirty="0" smtClean="0">
                <a:solidFill>
                  <a:srgbClr val="0070C0"/>
                </a:solidFill>
              </a:rPr>
              <a:t>JSON-stat</a:t>
            </a:r>
            <a:r>
              <a:rPr kumimoji="1" lang="ja-JP" altLang="en-US" sz="2400" b="1" dirty="0" smtClean="0">
                <a:solidFill>
                  <a:srgbClr val="0070C0"/>
                </a:solidFill>
              </a:rPr>
              <a:t>フォーマットでの統計データ提供</a:t>
            </a:r>
            <a:r>
              <a:rPr lang="en-US" altLang="ja-JP" sz="2400" dirty="0" smtClean="0">
                <a:solidFill>
                  <a:srgbClr val="0070C0"/>
                </a:solidFill>
              </a:rPr>
              <a:t/>
            </a:r>
            <a:br>
              <a:rPr lang="en-US" altLang="ja-JP" sz="2400" dirty="0" smtClean="0">
                <a:solidFill>
                  <a:srgbClr val="0070C0"/>
                </a:solidFill>
              </a:rPr>
            </a:br>
            <a:r>
              <a:rPr lang="ja-JP" altLang="en-US" sz="2400" dirty="0" smtClean="0"/>
              <a:t>　　　　　　 ⇒    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日本</a:t>
            </a:r>
            <a:r>
              <a:rPr lang="ja-JP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で</a:t>
            </a:r>
            <a:r>
              <a:rPr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は初</a:t>
            </a:r>
            <a:r>
              <a:rPr lang="en-US" altLang="ja-JP" sz="1100" dirty="0" smtClean="0"/>
              <a:t/>
            </a:r>
            <a:br>
              <a:rPr lang="en-US" altLang="ja-JP" sz="1100" dirty="0" smtClean="0"/>
            </a:br>
            <a:r>
              <a:rPr lang="ja-JP" altLang="en-US" sz="1100" dirty="0" smtClean="0"/>
              <a:t>　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en-US" altLang="ja-JP" sz="2400" b="1" dirty="0" smtClean="0">
                <a:solidFill>
                  <a:srgbClr val="0070C0"/>
                </a:solidFill>
              </a:rPr>
              <a:t>Web</a:t>
            </a:r>
            <a:r>
              <a:rPr kumimoji="1" lang="ja-JP" altLang="en-US" sz="2400" b="1" dirty="0" smtClean="0">
                <a:solidFill>
                  <a:srgbClr val="0070C0"/>
                </a:solidFill>
              </a:rPr>
              <a:t>上の任意の統計データを同一フォーマットで</a:t>
            </a:r>
            <a:r>
              <a:rPr lang="ja-JP" altLang="en-US" sz="2400" b="1" dirty="0" smtClean="0">
                <a:solidFill>
                  <a:srgbClr val="0070C0"/>
                </a:solidFill>
              </a:rPr>
              <a:t>利用可能に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dirty="0" smtClean="0"/>
              <a:t>⇒ 　</a:t>
            </a:r>
            <a:r>
              <a:rPr kumimoji="1" lang="ja-JP" alt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おそらく世界でも初の試み</a:t>
            </a:r>
            <a:endParaRPr kumimoji="1"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6" name="Picture 2" descr="http://tse1.mm.bing.net/th?&amp;id=OIP.M87b067c5141e90016b135347ae8db51eo0&amp;w=272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06" y="4058979"/>
            <a:ext cx="1698200" cy="175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tse1.mm.bing.net/th?&amp;id=OIP.M823f568e8e2ac36ae8c2bb502a2a2850o0&amp;w=299&amp;h=299&amp;c=0&amp;pid=1.9&amp;rs=0&amp;p=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13"/>
          <a:stretch/>
        </p:blipFill>
        <p:spPr bwMode="auto">
          <a:xfrm>
            <a:off x="5567602" y="3878362"/>
            <a:ext cx="2234736" cy="201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上カーブ矢印 7"/>
          <p:cNvSpPr/>
          <p:nvPr/>
        </p:nvSpPr>
        <p:spPr>
          <a:xfrm rot="10800000">
            <a:off x="2603505" y="3878362"/>
            <a:ext cx="2898227" cy="82366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28576" y="3355177"/>
            <a:ext cx="3579827" cy="461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accent1">
                    <a:lumMod val="75000"/>
                  </a:schemeClr>
                </a:solidFill>
              </a:rPr>
              <a:t>優れたデータ概念やアプリ</a:t>
            </a:r>
            <a:endParaRPr kumimoji="1" lang="ja-JP" alt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上カーブ矢印 9"/>
          <p:cNvSpPr/>
          <p:nvPr/>
        </p:nvSpPr>
        <p:spPr>
          <a:xfrm>
            <a:off x="2669375" y="4896069"/>
            <a:ext cx="2898227" cy="823663"/>
          </a:xfrm>
          <a:prstGeom prst="curvedUp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25407" y="5770543"/>
            <a:ext cx="4257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rgbClr val="008000"/>
                </a:solidFill>
              </a:rPr>
              <a:t>その改良や発展をフィードバック</a:t>
            </a:r>
            <a:endParaRPr kumimoji="1" lang="en-US" altLang="ja-JP" sz="2400" dirty="0" smtClean="0">
              <a:solidFill>
                <a:srgbClr val="008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11166" y="6326798"/>
            <a:ext cx="4968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8000"/>
                </a:solidFill>
              </a:rPr>
              <a:t>統計</a:t>
            </a:r>
            <a:r>
              <a:rPr lang="ja-JP" altLang="en-US" sz="2400" dirty="0" smtClean="0">
                <a:solidFill>
                  <a:srgbClr val="008000"/>
                </a:solidFill>
              </a:rPr>
              <a:t>データ利用技術</a:t>
            </a:r>
            <a:r>
              <a:rPr lang="ja-JP" altLang="en-US" sz="2400" dirty="0">
                <a:solidFill>
                  <a:srgbClr val="008000"/>
                </a:solidFill>
              </a:rPr>
              <a:t>の高度化に</a:t>
            </a:r>
            <a:r>
              <a:rPr lang="ja-JP" altLang="en-US" sz="2400" dirty="0" smtClean="0">
                <a:solidFill>
                  <a:srgbClr val="008000"/>
                </a:solidFill>
              </a:rPr>
              <a:t>貢献</a:t>
            </a:r>
            <a:endParaRPr lang="ja-JP" altLang="en-US" sz="2400" dirty="0">
              <a:solidFill>
                <a:srgbClr val="008000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2096360" y="6400800"/>
            <a:ext cx="574170" cy="341496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442" y="253374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ご静聴ありがとうございました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4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3628" y="147145"/>
            <a:ext cx="8229600" cy="882503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JSON-stat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567" y="1158949"/>
            <a:ext cx="8424163" cy="5422604"/>
          </a:xfrm>
        </p:spPr>
        <p:txBody>
          <a:bodyPr>
            <a:normAutofit/>
          </a:bodyPr>
          <a:lstStyle/>
          <a:p>
            <a:r>
              <a:rPr lang="en-US" altLang="ja-JP" b="1" dirty="0" smtClean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JSON-stat</a:t>
            </a:r>
          </a:p>
          <a:p>
            <a:pPr lvl="1"/>
            <a:r>
              <a:rPr lang="ja-JP" altLang="en-US" sz="2000" dirty="0"/>
              <a:t>統計データ提供用の</a:t>
            </a:r>
            <a:r>
              <a:rPr lang="ja-JP" altLang="en-US" sz="2000" dirty="0" smtClean="0"/>
              <a:t>データフォーマット</a:t>
            </a:r>
            <a:endParaRPr lang="en-US" altLang="ja-JP" sz="2000" dirty="0"/>
          </a:p>
          <a:p>
            <a:pPr lvl="1"/>
            <a:r>
              <a:rPr lang="en-US" altLang="ja-JP" sz="2000" dirty="0"/>
              <a:t>2011</a:t>
            </a:r>
            <a:r>
              <a:rPr lang="ja-JP" altLang="en-US" sz="2000" dirty="0"/>
              <a:t>年にスペインの統計</a:t>
            </a:r>
            <a:r>
              <a:rPr lang="ja-JP" altLang="en-US" sz="2000" dirty="0" smtClean="0"/>
              <a:t>実務</a:t>
            </a:r>
            <a:r>
              <a:rPr lang="ja-JP" altLang="en-US" sz="2000" dirty="0"/>
              <a:t>家</a:t>
            </a:r>
            <a:r>
              <a:rPr lang="ja-JP" altLang="en-US" sz="2000" dirty="0" smtClean="0"/>
              <a:t> </a:t>
            </a:r>
            <a:r>
              <a:rPr lang="en-US" altLang="ja-JP" sz="2000" dirty="0"/>
              <a:t>Xavier </a:t>
            </a:r>
            <a:r>
              <a:rPr lang="en-US" altLang="ja-JP" sz="2000" dirty="0" err="1"/>
              <a:t>Badosa</a:t>
            </a:r>
            <a:r>
              <a:rPr lang="en-US" altLang="ja-JP" sz="2000" dirty="0"/>
              <a:t> </a:t>
            </a:r>
            <a:r>
              <a:rPr lang="ja-JP" altLang="en-US" sz="2000" dirty="0"/>
              <a:t>氏が</a:t>
            </a:r>
            <a:r>
              <a:rPr lang="ja-JP" altLang="en-US" sz="2000" dirty="0" smtClean="0"/>
              <a:t>考案</a:t>
            </a:r>
            <a:endParaRPr lang="en-US" altLang="ja-JP" sz="2000" dirty="0" smtClean="0"/>
          </a:p>
          <a:p>
            <a:r>
              <a:rPr lang="en-US" altLang="ja-JP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JSON-stat</a:t>
            </a:r>
            <a:r>
              <a:rPr lang="ja-JP" altLang="en-US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を利用した公的データの提供状況</a:t>
            </a:r>
          </a:p>
          <a:p>
            <a:pPr lvl="1"/>
            <a:r>
              <a:rPr lang="ja-JP" altLang="en-US" sz="2100" dirty="0"/>
              <a:t>ヨーロッパ</a:t>
            </a:r>
            <a:r>
              <a:rPr lang="ja-JP" altLang="en-US" sz="2100" dirty="0" smtClean="0"/>
              <a:t>の６ヵ国や２つの国際</a:t>
            </a:r>
            <a:r>
              <a:rPr lang="ja-JP" altLang="en-US" sz="2100" dirty="0"/>
              <a:t>機関</a:t>
            </a:r>
            <a:r>
              <a:rPr lang="ja-JP" altLang="en-US" sz="2100" dirty="0" smtClean="0"/>
              <a:t>が統計</a:t>
            </a:r>
            <a:r>
              <a:rPr lang="ja-JP" altLang="en-US" sz="2100" dirty="0"/>
              <a:t>データ提供に</a:t>
            </a:r>
            <a:r>
              <a:rPr lang="ja-JP" altLang="en-US" sz="2100" dirty="0" smtClean="0"/>
              <a:t>利用中</a:t>
            </a:r>
            <a:endParaRPr lang="ja-JP" altLang="en-US" sz="2100" dirty="0"/>
          </a:p>
          <a:p>
            <a:pPr lvl="2"/>
            <a:r>
              <a:rPr lang="ja-JP" altLang="en-US" sz="1700" dirty="0"/>
              <a:t>ノルウェー政府（</a:t>
            </a:r>
            <a:r>
              <a:rPr lang="en-US" altLang="ja-JP" sz="1700" dirty="0"/>
              <a:t>Statistics Norway</a:t>
            </a:r>
            <a:r>
              <a:rPr lang="en-US" altLang="ja-JP" sz="1700" dirty="0" smtClean="0"/>
              <a:t>)</a:t>
            </a:r>
            <a:r>
              <a:rPr lang="ja-JP" altLang="en-US" sz="1700" dirty="0" err="1" smtClean="0"/>
              <a:t>、</a:t>
            </a:r>
            <a:r>
              <a:rPr lang="ja-JP" altLang="en-US" sz="1700" dirty="0" smtClean="0"/>
              <a:t>英国</a:t>
            </a:r>
            <a:r>
              <a:rPr lang="ja-JP" altLang="en-US" sz="1700" dirty="0"/>
              <a:t>政府（</a:t>
            </a:r>
            <a:r>
              <a:rPr lang="en-US" altLang="ja-JP" sz="1700" dirty="0"/>
              <a:t>UK’s Office for National Statistics</a:t>
            </a:r>
            <a:r>
              <a:rPr lang="ja-JP" altLang="en-US" sz="1700" dirty="0" smtClean="0"/>
              <a:t>）、スウェーデン</a:t>
            </a:r>
            <a:r>
              <a:rPr lang="ja-JP" altLang="en-US" sz="1700" dirty="0"/>
              <a:t>政府（</a:t>
            </a:r>
            <a:r>
              <a:rPr lang="en-US" altLang="ja-JP" sz="1700" dirty="0"/>
              <a:t>Statistics Sweden</a:t>
            </a:r>
            <a:r>
              <a:rPr lang="ja-JP" altLang="en-US" sz="1700" dirty="0" smtClean="0"/>
              <a:t>）、デンマーク</a:t>
            </a:r>
            <a:r>
              <a:rPr lang="ja-JP" altLang="en-US" sz="1700" dirty="0"/>
              <a:t>政府（</a:t>
            </a:r>
            <a:r>
              <a:rPr lang="en-US" altLang="ja-JP" sz="1700" dirty="0"/>
              <a:t>Statistics Denmark</a:t>
            </a:r>
            <a:r>
              <a:rPr lang="ja-JP" altLang="en-US" sz="1700" dirty="0" smtClean="0"/>
              <a:t>）、スペイン</a:t>
            </a:r>
            <a:r>
              <a:rPr lang="ja-JP" altLang="en-US" sz="1700" dirty="0"/>
              <a:t>・ガリシア州政府（</a:t>
            </a:r>
            <a:r>
              <a:rPr lang="en-US" altLang="ja-JP" sz="1700" dirty="0" err="1"/>
              <a:t>Instituto</a:t>
            </a:r>
            <a:r>
              <a:rPr lang="en-US" altLang="ja-JP" sz="1700" dirty="0"/>
              <a:t> Galego de </a:t>
            </a:r>
            <a:r>
              <a:rPr lang="en-US" altLang="ja-JP" sz="1700" dirty="0" err="1"/>
              <a:t>Estatistica</a:t>
            </a:r>
            <a:r>
              <a:rPr lang="ja-JP" altLang="en-US" sz="1700" dirty="0" smtClean="0"/>
              <a:t>）、</a:t>
            </a:r>
            <a:r>
              <a:rPr lang="ja-JP" altLang="en-US" sz="1600" dirty="0" smtClean="0"/>
              <a:t>アイルランド</a:t>
            </a:r>
            <a:r>
              <a:rPr lang="ja-JP" altLang="en-US" sz="1600" dirty="0"/>
              <a:t>政府（</a:t>
            </a:r>
            <a:r>
              <a:rPr lang="en-US" altLang="ja-JP" sz="1600" dirty="0"/>
              <a:t>Central Statistics Office of Ireland</a:t>
            </a:r>
            <a:r>
              <a:rPr lang="ja-JP" altLang="en-US" sz="1600" dirty="0" smtClean="0"/>
              <a:t>）、国連</a:t>
            </a:r>
            <a:r>
              <a:rPr lang="ja-JP" altLang="en-US" sz="1600" dirty="0"/>
              <a:t>欧州経済委員会（</a:t>
            </a:r>
            <a:r>
              <a:rPr lang="en-US" altLang="ja-JP" sz="1600" dirty="0"/>
              <a:t>United Nations Economic Commission for Europe</a:t>
            </a:r>
            <a:r>
              <a:rPr lang="ja-JP" altLang="en-US" sz="1600" dirty="0" smtClean="0"/>
              <a:t>）、ユーロスタット</a:t>
            </a:r>
            <a:r>
              <a:rPr lang="ja-JP" altLang="en-US" sz="1600" dirty="0"/>
              <a:t>（</a:t>
            </a:r>
            <a:r>
              <a:rPr lang="en-US" altLang="ja-JP" sz="1600" dirty="0"/>
              <a:t>Eurostat </a:t>
            </a:r>
            <a:r>
              <a:rPr lang="en-US" altLang="ja-JP" sz="1600" dirty="0" smtClean="0"/>
              <a:t> </a:t>
            </a:r>
            <a:r>
              <a:rPr lang="ja-JP" altLang="en-US" sz="1600" dirty="0" smtClean="0"/>
              <a:t>欧州</a:t>
            </a:r>
            <a:r>
              <a:rPr lang="ja-JP" altLang="en-US" sz="1600" dirty="0"/>
              <a:t>連合統計局）　</a:t>
            </a:r>
            <a:r>
              <a:rPr lang="en-US" altLang="ja-JP" sz="1600" dirty="0"/>
              <a:t>2015</a:t>
            </a:r>
            <a:r>
              <a:rPr lang="ja-JP" altLang="en-US" sz="1600" dirty="0"/>
              <a:t>年</a:t>
            </a:r>
            <a:r>
              <a:rPr lang="en-US" altLang="ja-JP" sz="1600" dirty="0"/>
              <a:t>9</a:t>
            </a:r>
            <a:r>
              <a:rPr lang="ja-JP" altLang="en-US" sz="1600" dirty="0"/>
              <a:t>月から</a:t>
            </a:r>
          </a:p>
          <a:p>
            <a:r>
              <a:rPr lang="en-US" altLang="ja-JP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JSON-stat</a:t>
            </a:r>
            <a:r>
              <a:rPr lang="ja-JP" altLang="en-US" b="1" dirty="0">
                <a:solidFill>
                  <a:schemeClr val="accent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を利用するアプリやツール</a:t>
            </a:r>
          </a:p>
          <a:p>
            <a:pPr lvl="1"/>
            <a:r>
              <a:rPr lang="en-US" altLang="ja-JP" sz="2200" dirty="0"/>
              <a:t>JSON-stat Format Viewer: </a:t>
            </a:r>
            <a:r>
              <a:rPr lang="ja-JP" altLang="en-US" sz="2200" dirty="0"/>
              <a:t>多次元表の閲覧</a:t>
            </a:r>
          </a:p>
          <a:p>
            <a:pPr lvl="1"/>
            <a:r>
              <a:rPr lang="ja-JP" altLang="en-US" sz="2200" dirty="0" smtClean="0"/>
              <a:t>統計分析アプリ</a:t>
            </a:r>
            <a:r>
              <a:rPr lang="en-US" altLang="ja-JP" sz="2200" dirty="0" smtClean="0"/>
              <a:t>R</a:t>
            </a:r>
            <a:r>
              <a:rPr lang="ja-JP" altLang="en-US" sz="2200" dirty="0" smtClean="0"/>
              <a:t>や</a:t>
            </a:r>
            <a:r>
              <a:rPr lang="en-US" altLang="ja-JP" sz="2200" dirty="0" smtClean="0"/>
              <a:t>Google </a:t>
            </a:r>
            <a:r>
              <a:rPr lang="en-US" altLang="ja-JP" sz="2200" dirty="0"/>
              <a:t>Visualization API </a:t>
            </a:r>
            <a:r>
              <a:rPr lang="ja-JP" altLang="en-US" sz="2200" dirty="0"/>
              <a:t>向け</a:t>
            </a:r>
            <a:r>
              <a:rPr lang="ja-JP" altLang="en-US" sz="2200" dirty="0" smtClean="0"/>
              <a:t>など</a:t>
            </a:r>
            <a:endParaRPr kumimoji="1" lang="ja-JP" altLang="en-US" sz="22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7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30630" y="3243947"/>
            <a:ext cx="33963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分類軸「</a:t>
            </a:r>
            <a:r>
              <a:rPr lang="en-US" altLang="ja-JP" dirty="0"/>
              <a:t>s</a:t>
            </a:r>
            <a:r>
              <a:rPr kumimoji="1" lang="en-US" altLang="ja-JP" dirty="0" smtClean="0"/>
              <a:t>ex</a:t>
            </a:r>
            <a:r>
              <a:rPr kumimoji="1" lang="ja-JP" altLang="en-US" dirty="0" smtClean="0"/>
              <a:t>」は</a:t>
            </a:r>
            <a:endParaRPr kumimoji="1" lang="en-US" altLang="ja-JP" dirty="0" smtClean="0"/>
          </a:p>
          <a:p>
            <a:r>
              <a:rPr kumimoji="1" lang="en-US" altLang="ja-JP" dirty="0" smtClean="0"/>
              <a:t>(</a:t>
            </a:r>
            <a:r>
              <a:rPr lang="ja-JP" altLang="en-US" dirty="0"/>
              <a:t>“</a:t>
            </a:r>
            <a:r>
              <a:rPr lang="en-US" altLang="ja-JP" dirty="0"/>
              <a:t>T</a:t>
            </a:r>
            <a:r>
              <a:rPr lang="en-US" altLang="ja-JP" dirty="0" smtClean="0"/>
              <a:t>”, </a:t>
            </a:r>
            <a:r>
              <a:rPr kumimoji="1" lang="ja-JP" altLang="en-US" dirty="0" smtClean="0"/>
              <a:t>“</a:t>
            </a:r>
            <a:r>
              <a:rPr kumimoji="1" lang="en-US" altLang="ja-JP" dirty="0" smtClean="0"/>
              <a:t>M”,</a:t>
            </a:r>
            <a:r>
              <a:rPr lang="ja-JP" altLang="en-US" dirty="0"/>
              <a:t> </a:t>
            </a:r>
            <a:r>
              <a:rPr kumimoji="1" lang="ja-JP" altLang="en-US" dirty="0" smtClean="0"/>
              <a:t>“</a:t>
            </a:r>
            <a:r>
              <a:rPr kumimoji="1" lang="en-US" altLang="ja-JP" dirty="0" smtClean="0"/>
              <a:t>F”) </a:t>
            </a:r>
            <a:r>
              <a:rPr kumimoji="1" lang="ja-JP" altLang="en-US" dirty="0" smtClean="0"/>
              <a:t>の３つの値をもち、</a:t>
            </a:r>
            <a:endParaRPr kumimoji="1" lang="en-US" altLang="ja-JP" dirty="0" smtClean="0"/>
          </a:p>
          <a:p>
            <a:r>
              <a:rPr lang="ja-JP" altLang="en-US" dirty="0"/>
              <a:t>そのラベル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”</a:t>
            </a:r>
            <a:r>
              <a:rPr lang="ja-JP" altLang="en-US" dirty="0" smtClean="0"/>
              <a:t>総数</a:t>
            </a:r>
            <a:r>
              <a:rPr lang="en-US" altLang="ja-JP" dirty="0" smtClean="0"/>
              <a:t>”, “</a:t>
            </a:r>
            <a:r>
              <a:rPr lang="ja-JP" altLang="en-US" dirty="0" smtClean="0"/>
              <a:t>男</a:t>
            </a:r>
            <a:r>
              <a:rPr lang="en-US" altLang="ja-JP" dirty="0" smtClean="0"/>
              <a:t>”,</a:t>
            </a:r>
            <a:r>
              <a:rPr lang="en-US" altLang="ja-JP" dirty="0"/>
              <a:t>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女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である。</a:t>
            </a:r>
            <a:r>
              <a:rPr lang="en-US" altLang="ja-JP" dirty="0" smtClean="0"/>
              <a:t> </a:t>
            </a:r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028"/>
            <a:ext cx="8229600" cy="893135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JSON-stat</a:t>
            </a:r>
            <a:r>
              <a:rPr lang="ja-JP" altLang="en-US" dirty="0"/>
              <a:t> </a:t>
            </a:r>
            <a:r>
              <a:rPr lang="ja-JP" altLang="en-US" dirty="0" smtClean="0"/>
              <a:t>のイメージ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09490" y="1004361"/>
            <a:ext cx="5054997" cy="581697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defTabSz="271463"/>
            <a:r>
              <a:rPr lang="en-US" altLang="ja-JP" sz="1200" dirty="0" smtClean="0"/>
              <a:t> 1</a:t>
            </a:r>
            <a:r>
              <a:rPr lang="en-US" altLang="ja-JP" sz="1200" dirty="0"/>
              <a:t>)	{</a:t>
            </a:r>
          </a:p>
          <a:p>
            <a:pPr defTabSz="271463"/>
            <a:r>
              <a:rPr lang="en-US" altLang="ja-JP" sz="1200" dirty="0"/>
              <a:t> 2)	    "dataset": {</a:t>
            </a:r>
          </a:p>
          <a:p>
            <a:pPr defTabSz="271463"/>
            <a:r>
              <a:rPr lang="en-US" altLang="ja-JP" sz="1200" dirty="0"/>
              <a:t> 3)	        "class": "dataset",</a:t>
            </a:r>
          </a:p>
          <a:p>
            <a:pPr defTabSz="271463"/>
            <a:r>
              <a:rPr lang="en-US" altLang="ja-JP" sz="1200" dirty="0"/>
              <a:t> 4)	        </a:t>
            </a:r>
            <a:r>
              <a:rPr lang="en-US" altLang="ja-JP" sz="1200" dirty="0" smtClean="0"/>
              <a:t>“label”: “</a:t>
            </a:r>
            <a:r>
              <a:rPr lang="ja-JP" altLang="en-US" sz="1200" dirty="0" smtClean="0"/>
              <a:t>日本の人口（</a:t>
            </a:r>
            <a:r>
              <a:rPr lang="en-US" altLang="ja-JP" sz="1200" dirty="0" smtClean="0"/>
              <a:t>2010</a:t>
            </a:r>
            <a:r>
              <a:rPr lang="ja-JP" altLang="en-US" sz="1200" dirty="0" smtClean="0"/>
              <a:t>年）</a:t>
            </a:r>
            <a:r>
              <a:rPr lang="en-US" altLang="ja-JP" sz="1200" dirty="0" smtClean="0"/>
              <a:t>",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 5)	        "dimension": {</a:t>
            </a:r>
          </a:p>
          <a:p>
            <a:pPr defTabSz="271463"/>
            <a:r>
              <a:rPr lang="en-US" altLang="ja-JP" sz="1200" dirty="0"/>
              <a:t> 6)	            "id": [ "year", "sex", "place", "concept" ],</a:t>
            </a:r>
          </a:p>
          <a:p>
            <a:pPr defTabSz="271463"/>
            <a:r>
              <a:rPr lang="en-US" altLang="ja-JP" sz="1200" dirty="0"/>
              <a:t> 7)	            "size": [ 1, 3, 1, 1 ],</a:t>
            </a:r>
          </a:p>
          <a:p>
            <a:pPr defTabSz="271463"/>
            <a:r>
              <a:rPr lang="en-US" altLang="ja-JP" sz="1200" dirty="0"/>
              <a:t> 8)	            "role": { "time": ["year"], "geo": ["place"], "metric": ["concept"] },</a:t>
            </a:r>
          </a:p>
          <a:p>
            <a:pPr defTabSz="271463"/>
            <a:r>
              <a:rPr lang="en-US" altLang="ja-JP" sz="1200" dirty="0"/>
              <a:t> 9)	            "year": {</a:t>
            </a:r>
          </a:p>
          <a:p>
            <a:pPr defTabSz="271463"/>
            <a:r>
              <a:rPr lang="en-US" altLang="ja-JP" sz="1200" dirty="0"/>
              <a:t>10)	                </a:t>
            </a:r>
            <a:r>
              <a:rPr lang="en-US" altLang="ja-JP" sz="1200" dirty="0" smtClean="0"/>
              <a:t>“label”: “</a:t>
            </a:r>
            <a:r>
              <a:rPr lang="ja-JP" altLang="en-US" sz="1200" dirty="0" smtClean="0"/>
              <a:t>年</a:t>
            </a:r>
            <a:r>
              <a:rPr lang="en-US" altLang="ja-JP" sz="1200" dirty="0" smtClean="0"/>
              <a:t>",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11)	                "category": { "label": { "0": "</a:t>
            </a:r>
            <a:r>
              <a:rPr lang="en-US" altLang="ja-JP" sz="1200" dirty="0" smtClean="0"/>
              <a:t>2010" </a:t>
            </a:r>
            <a:r>
              <a:rPr lang="en-US" altLang="ja-JP" sz="1200" dirty="0"/>
              <a:t>} }</a:t>
            </a:r>
          </a:p>
          <a:p>
            <a:pPr defTabSz="271463"/>
            <a:r>
              <a:rPr lang="en-US" altLang="ja-JP" sz="1200" dirty="0"/>
              <a:t>12)	            },</a:t>
            </a:r>
          </a:p>
          <a:p>
            <a:pPr defTabSz="271463"/>
            <a:r>
              <a:rPr lang="en-US" altLang="ja-JP" sz="1200" dirty="0"/>
              <a:t>13)	            "sex": {</a:t>
            </a:r>
          </a:p>
          <a:p>
            <a:pPr defTabSz="271463"/>
            <a:r>
              <a:rPr lang="en-US" altLang="ja-JP" sz="1200" dirty="0"/>
              <a:t>14)	                </a:t>
            </a:r>
            <a:r>
              <a:rPr lang="en-US" altLang="ja-JP" sz="1200" dirty="0" smtClean="0"/>
              <a:t>“label”: “</a:t>
            </a:r>
            <a:r>
              <a:rPr lang="ja-JP" altLang="en-US" sz="1200" dirty="0" smtClean="0"/>
              <a:t>男女別</a:t>
            </a:r>
            <a:r>
              <a:rPr lang="en-US" altLang="ja-JP" sz="1200" dirty="0" smtClean="0"/>
              <a:t>",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15)	                "category": {</a:t>
            </a:r>
          </a:p>
          <a:p>
            <a:pPr defTabSz="271463"/>
            <a:r>
              <a:rPr lang="en-US" altLang="ja-JP" sz="1200" dirty="0"/>
              <a:t>16)	                    "index": </a:t>
            </a:r>
            <a:r>
              <a:rPr lang="en-US" altLang="ja-JP" sz="1200" dirty="0" smtClean="0"/>
              <a:t>{ "</a:t>
            </a:r>
            <a:r>
              <a:rPr lang="en-US" altLang="ja-JP" sz="1200" dirty="0"/>
              <a:t>T": </a:t>
            </a:r>
            <a:r>
              <a:rPr lang="en-US" altLang="ja-JP" sz="1200" dirty="0" smtClean="0"/>
              <a:t>0, </a:t>
            </a:r>
            <a:r>
              <a:rPr lang="en-US" altLang="ja-JP" sz="1200" dirty="0"/>
              <a:t>"M": </a:t>
            </a:r>
            <a:r>
              <a:rPr lang="en-US" altLang="ja-JP" sz="1200" dirty="0" smtClean="0"/>
              <a:t>1, </a:t>
            </a:r>
            <a:r>
              <a:rPr lang="en-US" altLang="ja-JP" sz="1200" dirty="0"/>
              <a:t>"F": </a:t>
            </a:r>
            <a:r>
              <a:rPr lang="en-US" altLang="ja-JP" sz="1200" dirty="0" smtClean="0"/>
              <a:t>2 },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17)	                    </a:t>
            </a:r>
            <a:r>
              <a:rPr lang="en-US" altLang="ja-JP" sz="1200" dirty="0" smtClean="0"/>
              <a:t>“label</a:t>
            </a:r>
            <a:r>
              <a:rPr lang="en-US" altLang="ja-JP" sz="1200" dirty="0"/>
              <a:t>”: </a:t>
            </a:r>
            <a:r>
              <a:rPr lang="en-US" altLang="ja-JP" sz="1200" dirty="0" smtClean="0"/>
              <a:t>{ “T”: “</a:t>
            </a:r>
            <a:r>
              <a:rPr lang="ja-JP" altLang="en-US" sz="1200" dirty="0" smtClean="0"/>
              <a:t>総数</a:t>
            </a:r>
            <a:r>
              <a:rPr lang="en-US" altLang="ja-JP" sz="1200" dirty="0" smtClean="0"/>
              <a:t>“, </a:t>
            </a:r>
            <a:r>
              <a:rPr lang="en-US" altLang="ja-JP" sz="1200" dirty="0"/>
              <a:t>“</a:t>
            </a:r>
            <a:r>
              <a:rPr lang="en-US" altLang="ja-JP" sz="1200" dirty="0" smtClean="0"/>
              <a:t>M”: “</a:t>
            </a:r>
            <a:r>
              <a:rPr lang="ja-JP" altLang="en-US" sz="1200" dirty="0" smtClean="0"/>
              <a:t>男</a:t>
            </a:r>
            <a:r>
              <a:rPr lang="en-US" altLang="ja-JP" sz="1200" dirty="0" smtClean="0"/>
              <a:t>”, “F”: “</a:t>
            </a:r>
            <a:r>
              <a:rPr lang="ja-JP" altLang="en-US" sz="1200" dirty="0" smtClean="0"/>
              <a:t>女</a:t>
            </a:r>
            <a:r>
              <a:rPr lang="en-US" altLang="ja-JP" sz="1200" dirty="0" smtClean="0"/>
              <a:t>“ } 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18)	                }</a:t>
            </a:r>
          </a:p>
          <a:p>
            <a:pPr defTabSz="271463"/>
            <a:r>
              <a:rPr lang="en-US" altLang="ja-JP" sz="1200" dirty="0"/>
              <a:t>19)	            },</a:t>
            </a:r>
          </a:p>
          <a:p>
            <a:pPr defTabSz="271463"/>
            <a:r>
              <a:rPr lang="en-US" altLang="ja-JP" sz="1200" dirty="0"/>
              <a:t>20)	            "place": {</a:t>
            </a:r>
          </a:p>
          <a:p>
            <a:pPr defTabSz="271463"/>
            <a:r>
              <a:rPr lang="en-US" altLang="ja-JP" sz="1200" dirty="0"/>
              <a:t>21)	                </a:t>
            </a:r>
            <a:r>
              <a:rPr lang="en-US" altLang="ja-JP" sz="1200" dirty="0" smtClean="0"/>
              <a:t>“label”: “</a:t>
            </a:r>
            <a:r>
              <a:rPr lang="ja-JP" altLang="en-US" sz="1200" dirty="0" smtClean="0"/>
              <a:t>場所</a:t>
            </a:r>
            <a:r>
              <a:rPr lang="en-US" altLang="ja-JP" sz="1200" dirty="0" smtClean="0"/>
              <a:t>",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22)	                </a:t>
            </a:r>
            <a:r>
              <a:rPr lang="en-US" altLang="ja-JP" sz="1200" dirty="0" smtClean="0"/>
              <a:t>“category”: </a:t>
            </a:r>
            <a:r>
              <a:rPr lang="en-US" altLang="ja-JP" sz="1200" dirty="0"/>
              <a:t>{ </a:t>
            </a:r>
            <a:r>
              <a:rPr lang="en-US" altLang="ja-JP" sz="1200" dirty="0" smtClean="0"/>
              <a:t>“label”: </a:t>
            </a:r>
            <a:r>
              <a:rPr lang="en-US" altLang="ja-JP" sz="1200" dirty="0"/>
              <a:t>{ </a:t>
            </a:r>
            <a:r>
              <a:rPr lang="en-US" altLang="ja-JP" sz="1200" dirty="0" smtClean="0"/>
              <a:t>“0”: “</a:t>
            </a:r>
            <a:r>
              <a:rPr lang="ja-JP" altLang="en-US" sz="1200" dirty="0" smtClean="0"/>
              <a:t>日本</a:t>
            </a:r>
            <a:r>
              <a:rPr lang="en-US" altLang="ja-JP" sz="1200" dirty="0" smtClean="0"/>
              <a:t>" </a:t>
            </a:r>
            <a:r>
              <a:rPr lang="en-US" altLang="ja-JP" sz="1200" dirty="0"/>
              <a:t>} }</a:t>
            </a:r>
          </a:p>
          <a:p>
            <a:pPr defTabSz="271463"/>
            <a:r>
              <a:rPr lang="en-US" altLang="ja-JP" sz="1200" dirty="0"/>
              <a:t>23)	            },</a:t>
            </a:r>
          </a:p>
          <a:p>
            <a:pPr defTabSz="271463"/>
            <a:r>
              <a:rPr lang="en-US" altLang="ja-JP" sz="1200" dirty="0"/>
              <a:t>24)	            "concept": {</a:t>
            </a:r>
          </a:p>
          <a:p>
            <a:pPr defTabSz="271463"/>
            <a:r>
              <a:rPr lang="en-US" altLang="ja-JP" sz="1200" dirty="0"/>
              <a:t>25)	                </a:t>
            </a:r>
            <a:r>
              <a:rPr lang="en-US" altLang="ja-JP" sz="1200" dirty="0" smtClean="0"/>
              <a:t>“label”: “</a:t>
            </a:r>
            <a:r>
              <a:rPr lang="ja-JP" altLang="en-US" sz="1200" dirty="0" smtClean="0"/>
              <a:t>表章項目</a:t>
            </a:r>
            <a:r>
              <a:rPr lang="en-US" altLang="ja-JP" sz="1200" dirty="0" smtClean="0"/>
              <a:t>",</a:t>
            </a:r>
            <a:endParaRPr lang="en-US" altLang="ja-JP" sz="1200" dirty="0"/>
          </a:p>
          <a:p>
            <a:pPr defTabSz="271463"/>
            <a:r>
              <a:rPr lang="en-US" altLang="ja-JP" sz="1200" dirty="0"/>
              <a:t>26)	                </a:t>
            </a:r>
            <a:r>
              <a:rPr lang="en-US" altLang="ja-JP" sz="1200" dirty="0" smtClean="0"/>
              <a:t>“category”: </a:t>
            </a:r>
            <a:r>
              <a:rPr lang="en-US" altLang="ja-JP" sz="1200" dirty="0"/>
              <a:t>{ </a:t>
            </a:r>
            <a:r>
              <a:rPr lang="en-US" altLang="ja-JP" sz="1200" dirty="0" smtClean="0"/>
              <a:t>“label”: </a:t>
            </a:r>
            <a:r>
              <a:rPr lang="en-US" altLang="ja-JP" sz="1200" dirty="0"/>
              <a:t>{ </a:t>
            </a:r>
            <a:r>
              <a:rPr lang="en-US" altLang="ja-JP" sz="1200" dirty="0" smtClean="0"/>
              <a:t>“0”: “</a:t>
            </a:r>
            <a:r>
              <a:rPr lang="ja-JP" altLang="en-US" sz="1200" dirty="0" smtClean="0"/>
              <a:t>人口</a:t>
            </a:r>
            <a:r>
              <a:rPr lang="en-US" altLang="ja-JP" sz="1200" dirty="0" smtClean="0"/>
              <a:t>“ } </a:t>
            </a:r>
            <a:r>
              <a:rPr lang="en-US" altLang="ja-JP" sz="1200" dirty="0"/>
              <a:t>}</a:t>
            </a:r>
          </a:p>
          <a:p>
            <a:pPr defTabSz="271463"/>
            <a:r>
              <a:rPr lang="en-US" altLang="ja-JP" sz="1200" dirty="0"/>
              <a:t>27)	            }</a:t>
            </a:r>
          </a:p>
          <a:p>
            <a:pPr defTabSz="271463"/>
            <a:r>
              <a:rPr lang="en-US" altLang="ja-JP" sz="1200" dirty="0"/>
              <a:t>28)	        },</a:t>
            </a:r>
          </a:p>
          <a:p>
            <a:pPr defTabSz="271463"/>
            <a:r>
              <a:rPr lang="en-US" altLang="ja-JP" sz="1200" dirty="0"/>
              <a:t>29)	</a:t>
            </a:r>
            <a:r>
              <a:rPr lang="en-US" altLang="ja-JP" sz="1200" b="1" dirty="0">
                <a:solidFill>
                  <a:srgbClr val="FF0000"/>
                </a:solidFill>
              </a:rPr>
              <a:t>        "value": [ </a:t>
            </a:r>
            <a:r>
              <a:rPr lang="en-US" altLang="ja-JP" sz="1200" b="1" dirty="0" smtClean="0">
                <a:solidFill>
                  <a:srgbClr val="FF0000"/>
                </a:solidFill>
              </a:rPr>
              <a:t>128057352, 62327737, 65729615]</a:t>
            </a:r>
            <a:endParaRPr lang="en-US" altLang="ja-JP" sz="1200" b="1" dirty="0">
              <a:solidFill>
                <a:srgbClr val="FF0000"/>
              </a:solidFill>
            </a:endParaRPr>
          </a:p>
          <a:p>
            <a:pPr defTabSz="271463"/>
            <a:r>
              <a:rPr lang="en-US" altLang="ja-JP" sz="1200" dirty="0"/>
              <a:t>30)	    }</a:t>
            </a:r>
          </a:p>
          <a:p>
            <a:pPr defTabSz="271463"/>
            <a:r>
              <a:rPr lang="en-US" altLang="ja-JP" sz="1200" dirty="0"/>
              <a:t>31)	}</a:t>
            </a:r>
            <a:endParaRPr kumimoji="1" lang="ja-JP" altLang="en-US" sz="1200" dirty="0"/>
          </a:p>
        </p:txBody>
      </p:sp>
      <p:sp>
        <p:nvSpPr>
          <p:cNvPr id="6" name="左中かっこ 5"/>
          <p:cNvSpPr/>
          <p:nvPr/>
        </p:nvSpPr>
        <p:spPr>
          <a:xfrm>
            <a:off x="3526971" y="3243947"/>
            <a:ext cx="533400" cy="1273628"/>
          </a:xfrm>
          <a:prstGeom prst="leftBrace">
            <a:avLst>
              <a:gd name="adj1" fmla="val 2363"/>
              <a:gd name="adj2" fmla="val 48291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0629" y="5692354"/>
            <a:ext cx="310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多次元マトリックスの特性を活かして、統計値をコンパクトに記述する。</a:t>
            </a:r>
            <a:endParaRPr kumimoji="1" lang="ja-JP" altLang="en-US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156855" y="6266463"/>
            <a:ext cx="127362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76" y="1337662"/>
            <a:ext cx="2808356" cy="130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934772" y="1035223"/>
            <a:ext cx="22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日本の人口（</a:t>
            </a:r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072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07779"/>
          </a:xfrm>
        </p:spPr>
        <p:txBody>
          <a:bodyPr>
            <a:normAutofit/>
          </a:bodyPr>
          <a:lstStyle/>
          <a:p>
            <a:r>
              <a:rPr lang="en-US" altLang="ja-JP" dirty="0"/>
              <a:t>JSON-stat </a:t>
            </a:r>
            <a:r>
              <a:rPr lang="ja-JP" altLang="en-US" dirty="0"/>
              <a:t>で何ができるか？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実証実験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8604" y="2313250"/>
            <a:ext cx="8093451" cy="30575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sz="2800" dirty="0" smtClean="0"/>
              <a:t>e-Stat</a:t>
            </a:r>
            <a:r>
              <a:rPr kumimoji="1" lang="ja-JP" altLang="en-US" sz="2800" dirty="0" smtClean="0"/>
              <a:t>データを </a:t>
            </a:r>
            <a:r>
              <a:rPr kumimoji="1" lang="en-US" altLang="ja-JP" sz="2800" dirty="0" smtClean="0"/>
              <a:t>JSON-stat</a:t>
            </a:r>
            <a:r>
              <a:rPr kumimoji="1" lang="ja-JP" altLang="en-US" sz="2800" dirty="0" smtClean="0"/>
              <a:t>形式に変換するアプリ （</a:t>
            </a:r>
            <a:r>
              <a:rPr kumimoji="1" lang="en-US" altLang="ja-JP" sz="2800" dirty="0" smtClean="0"/>
              <a:t>jsg-estat</a:t>
            </a:r>
            <a:r>
              <a:rPr kumimoji="1" lang="ja-JP" altLang="en-US" sz="2800" dirty="0" smtClean="0"/>
              <a:t>）の試作</a:t>
            </a: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800" dirty="0" smtClean="0"/>
              <a:t>Web</a:t>
            </a:r>
            <a:r>
              <a:rPr lang="ja-JP" altLang="en-US" sz="2800" dirty="0" smtClean="0"/>
              <a:t>上で公開されている統計データ</a:t>
            </a:r>
            <a:r>
              <a:rPr lang="ja-JP" altLang="en-US" sz="2800" dirty="0"/>
              <a:t>を </a:t>
            </a:r>
            <a:r>
              <a:rPr lang="en-US" altLang="ja-JP" sz="2800" dirty="0" smtClean="0"/>
              <a:t>JSON-stat</a:t>
            </a:r>
            <a:r>
              <a:rPr lang="ja-JP" altLang="en-US" sz="2800" dirty="0" smtClean="0"/>
              <a:t>形式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変換するアプリ（</a:t>
            </a:r>
            <a:r>
              <a:rPr lang="en-US" altLang="ja-JP" sz="2800" dirty="0" smtClean="0"/>
              <a:t>jsg-web</a:t>
            </a:r>
            <a:r>
              <a:rPr lang="ja-JP" altLang="en-US" sz="2800" dirty="0" smtClean="0"/>
              <a:t>）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試作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800" dirty="0" smtClean="0"/>
              <a:t>jsg-estat </a:t>
            </a:r>
            <a:r>
              <a:rPr lang="ja-JP" altLang="en-US" sz="2800" dirty="0" smtClean="0"/>
              <a:t>と </a:t>
            </a:r>
            <a:r>
              <a:rPr lang="en-US" altLang="ja-JP" sz="2800" dirty="0" smtClean="0"/>
              <a:t>jsg-web </a:t>
            </a:r>
            <a:r>
              <a:rPr lang="ja-JP" altLang="en-US" sz="2800" dirty="0" smtClean="0"/>
              <a:t>を利用して、異なるソースの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データ統合分析を実施</a:t>
            </a:r>
            <a:endParaRPr lang="en-US" altLang="ja-JP" sz="28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231" y="5807819"/>
            <a:ext cx="3727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9644"/>
                </a:solidFill>
              </a:rPr>
              <a:t>jsg</a:t>
            </a:r>
            <a:r>
              <a:rPr kumimoji="1" lang="en-US" altLang="ja-JP" sz="2400" dirty="0" smtClean="0">
                <a:solidFill>
                  <a:srgbClr val="009644"/>
                </a:solidFill>
              </a:rPr>
              <a:t>:  JSON-stat Getter </a:t>
            </a:r>
            <a:r>
              <a:rPr kumimoji="1" lang="ja-JP" altLang="en-US" sz="2400" dirty="0" smtClean="0">
                <a:solidFill>
                  <a:srgbClr val="009644"/>
                </a:solidFill>
              </a:rPr>
              <a:t>の略</a:t>
            </a:r>
            <a:endParaRPr lang="en-US" altLang="ja-JP" sz="2400" dirty="0" smtClean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5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7714" y="0"/>
            <a:ext cx="9029138" cy="100046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e-Stat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JSON-stat</a:t>
            </a:r>
            <a:r>
              <a:rPr kumimoji="1" lang="ja-JP" altLang="en-US" dirty="0" smtClean="0"/>
              <a:t>に変換（</a:t>
            </a:r>
            <a:r>
              <a:rPr kumimoji="1" lang="en-US" altLang="ja-JP" dirty="0" smtClean="0"/>
              <a:t>jsg2-estat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19821" y="3238052"/>
            <a:ext cx="8100392" cy="92333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66FF"/>
                </a:solidFill>
                <a:hlinkClick r:id="rId2"/>
              </a:rPr>
              <a:t>http</a:t>
            </a:r>
            <a:r>
              <a:rPr lang="en-US" altLang="ja-JP" dirty="0" smtClean="0">
                <a:solidFill>
                  <a:srgbClr val="0066FF"/>
                </a:solidFill>
                <a:hlinkClick r:id="rId2"/>
              </a:rPr>
              <a:t>://api.e-stat.go.jp/rest/2.0/app/json/getStatsData/</a:t>
            </a:r>
            <a:r>
              <a:rPr lang="en-US" altLang="ja-JP" dirty="0" smtClean="0">
                <a:hlinkClick r:id="rId2"/>
              </a:rPr>
              <a:t/>
            </a:r>
            <a:br>
              <a:rPr lang="en-US" altLang="ja-JP" dirty="0" smtClean="0">
                <a:hlinkClick r:id="rId2"/>
              </a:rPr>
            </a:br>
            <a:r>
              <a:rPr lang="en-US" altLang="ja-JP" dirty="0" smtClean="0">
                <a:hlinkClick r:id="rId2"/>
              </a:rPr>
              <a:t>?</a:t>
            </a:r>
            <a:r>
              <a:rPr lang="en-US" altLang="ja-JP" dirty="0" err="1" smtClean="0">
                <a:hlinkClick r:id="rId2"/>
              </a:rPr>
              <a:t>appId</a:t>
            </a:r>
            <a:r>
              <a:rPr lang="en-US" altLang="ja-JP" dirty="0" smtClean="0">
                <a:hlinkClick r:id="rId2"/>
              </a:rPr>
              <a:t>=</a:t>
            </a:r>
            <a:r>
              <a:rPr lang="en-US" altLang="ja-JP" dirty="0" err="1" smtClean="0">
                <a:hlinkClick r:id="rId2"/>
              </a:rPr>
              <a:t>XXXXXXXXX&amp;statsDataId</a:t>
            </a:r>
            <a:r>
              <a:rPr lang="en-US" altLang="ja-JP" dirty="0" smtClean="0">
                <a:hlinkClick r:id="rId2"/>
              </a:rPr>
              <a:t>=0003041389&amp;lvArea=1&amp;cdCat01=00710&amp;</a:t>
            </a:r>
            <a:br>
              <a:rPr lang="en-US" altLang="ja-JP" dirty="0" smtClean="0">
                <a:hlinkClick r:id="rId2"/>
              </a:rPr>
            </a:br>
            <a:r>
              <a:rPr lang="en-US" altLang="ja-JP" dirty="0" smtClean="0">
                <a:hlinkClick r:id="rId2"/>
              </a:rPr>
              <a:t>cdCat03=000&amp;cdCat04From=200&amp;cdCat04To=600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80340" y="5294120"/>
            <a:ext cx="8100392" cy="92333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66FF"/>
                </a:solidFill>
                <a:hlinkClick r:id="rId3"/>
              </a:rPr>
              <a:t>http://</a:t>
            </a:r>
            <a:r>
              <a:rPr lang="en-US" altLang="ja-JP" dirty="0" smtClean="0">
                <a:solidFill>
                  <a:srgbClr val="0066FF"/>
                </a:solidFill>
                <a:hlinkClick r:id="rId3"/>
              </a:rPr>
              <a:t>www.satolab.org/js/jsg2-estat</a:t>
            </a:r>
            <a:r>
              <a:rPr lang="en-US" altLang="ja-JP" dirty="0">
                <a:solidFill>
                  <a:srgbClr val="0066FF"/>
                </a:solidFill>
                <a:hlinkClick r:id="rId3"/>
              </a:rPr>
              <a:t>/</a:t>
            </a:r>
            <a:br>
              <a:rPr lang="en-US" altLang="ja-JP" dirty="0">
                <a:solidFill>
                  <a:srgbClr val="0066FF"/>
                </a:solidFill>
                <a:hlinkClick r:id="rId3"/>
              </a:rPr>
            </a:br>
            <a:r>
              <a:rPr lang="en-US" altLang="ja-JP" dirty="0" smtClean="0">
                <a:hlinkClick r:id="rId3"/>
              </a:rPr>
              <a:t>?</a:t>
            </a:r>
            <a:r>
              <a:rPr lang="en-US" altLang="ja-JP" dirty="0" err="1" smtClean="0">
                <a:hlinkClick r:id="rId3"/>
              </a:rPr>
              <a:t>statsDataId</a:t>
            </a:r>
            <a:r>
              <a:rPr lang="en-US" altLang="ja-JP" dirty="0" smtClean="0">
                <a:hlinkClick r:id="rId3"/>
              </a:rPr>
              <a:t>=0003041389&amp;lvArea=1&amp;cdCat01=00710&amp;</a:t>
            </a:r>
            <a:br>
              <a:rPr lang="en-US" altLang="ja-JP" dirty="0" smtClean="0">
                <a:hlinkClick r:id="rId3"/>
              </a:rPr>
            </a:br>
            <a:r>
              <a:rPr lang="en-US" altLang="ja-JP" dirty="0" smtClean="0">
                <a:hlinkClick r:id="rId3"/>
              </a:rPr>
              <a:t>cdCat03=000&amp;cdCat04From=200&amp;cdCat04To=600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49453" y="1095494"/>
            <a:ext cx="6562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リクエスト</a:t>
            </a:r>
            <a:r>
              <a:rPr kumimoji="1" lang="en-US" altLang="ja-JP" sz="2000" dirty="0" smtClean="0"/>
              <a:t>URL</a:t>
            </a:r>
            <a:r>
              <a:rPr kumimoji="1" lang="ja-JP" altLang="en-US" sz="2000" dirty="0" smtClean="0"/>
              <a:t>の問い合わせ文は、</a:t>
            </a:r>
            <a:r>
              <a:rPr kumimoji="1" lang="en-US" altLang="ja-JP" sz="2000" dirty="0" smtClean="0"/>
              <a:t>e-Stat</a:t>
            </a:r>
            <a:r>
              <a:rPr kumimoji="1" lang="ja-JP" altLang="en-US" sz="2000" dirty="0" smtClean="0"/>
              <a:t>の統計データ取得の問い合わせ文と同じ</a:t>
            </a:r>
            <a:r>
              <a:rPr lang="ja-JP" altLang="en-US" sz="2000" dirty="0" smtClean="0"/>
              <a:t>（ただし</a:t>
            </a:r>
            <a:r>
              <a:rPr lang="en-US" altLang="ja-JP" sz="2000" dirty="0" err="1" smtClean="0"/>
              <a:t>appId</a:t>
            </a:r>
            <a:r>
              <a:rPr lang="ja-JP" altLang="en-US" sz="2000" dirty="0" smtClean="0"/>
              <a:t>は不要）</a:t>
            </a:r>
            <a:r>
              <a:rPr kumimoji="1" lang="ja-JP" altLang="en-US" sz="2000" dirty="0" smtClean="0"/>
              <a:t>。</a:t>
            </a:r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419821" y="2781837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e-Stat</a:t>
            </a:r>
            <a:r>
              <a:rPr lang="ja-JP" altLang="en-US" dirty="0" smtClean="0"/>
              <a:t>の</a:t>
            </a:r>
            <a:r>
              <a:rPr lang="ja-JP" altLang="en-US" dirty="0"/>
              <a:t>統計データ取得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19821" y="4838340"/>
            <a:ext cx="5567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jsg2-estat</a:t>
            </a:r>
            <a:r>
              <a:rPr lang="ja-JP" altLang="en-US" dirty="0" smtClean="0"/>
              <a:t>を利用して、</a:t>
            </a:r>
            <a:r>
              <a:rPr lang="en-US" altLang="ja-JP" dirty="0" smtClean="0"/>
              <a:t>JSON-stat</a:t>
            </a:r>
            <a:r>
              <a:rPr lang="ja-JP" altLang="en-US" dirty="0" smtClean="0"/>
              <a:t>形式の統計データ</a:t>
            </a:r>
            <a:r>
              <a:rPr lang="ja-JP" altLang="en-US" dirty="0"/>
              <a:t>取得</a:t>
            </a:r>
          </a:p>
        </p:txBody>
      </p:sp>
      <p:sp>
        <p:nvSpPr>
          <p:cNvPr id="10" name="下矢印 9"/>
          <p:cNvSpPr/>
          <p:nvPr/>
        </p:nvSpPr>
        <p:spPr>
          <a:xfrm>
            <a:off x="3386467" y="4303140"/>
            <a:ext cx="311972" cy="430306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9302" y="1914861"/>
            <a:ext cx="6282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以下は、国勢調査の人口統計表（</a:t>
            </a:r>
            <a:r>
              <a:rPr lang="en-US" altLang="ja-JP" dirty="0" smtClean="0"/>
              <a:t>0003041389</a:t>
            </a:r>
            <a:r>
              <a:rPr kumimoji="1" lang="ja-JP" altLang="en-US" dirty="0" smtClean="0"/>
              <a:t>）</a:t>
            </a:r>
            <a:r>
              <a:rPr lang="ja-JP" altLang="en-US" dirty="0" smtClean="0"/>
              <a:t>から年齢階級別男女別人口データを取得する例です。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794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84" y="2285998"/>
            <a:ext cx="4319499" cy="442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18" y="115150"/>
            <a:ext cx="9066882" cy="706090"/>
          </a:xfrm>
        </p:spPr>
        <p:txBody>
          <a:bodyPr>
            <a:noAutofit/>
          </a:bodyPr>
          <a:lstStyle/>
          <a:p>
            <a:r>
              <a:rPr lang="en-US" altLang="ja-JP" sz="4400" dirty="0" smtClean="0"/>
              <a:t>e-Stat</a:t>
            </a:r>
            <a:r>
              <a:rPr lang="ja-JP" altLang="en-US" sz="4400" dirty="0"/>
              <a:t>データを</a:t>
            </a:r>
            <a:r>
              <a:rPr kumimoji="1" lang="en-US" altLang="ja-JP" sz="4400" dirty="0" smtClean="0"/>
              <a:t>JSON-stat Viewer</a:t>
            </a:r>
            <a:r>
              <a:rPr kumimoji="1" lang="ja-JP" altLang="en-US" sz="4400" dirty="0" smtClean="0"/>
              <a:t>で利用</a:t>
            </a:r>
            <a:endParaRPr kumimoji="1" lang="ja-JP" altLang="en-US" sz="44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23528" y="967672"/>
            <a:ext cx="8424935" cy="646331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3"/>
              </a:rPr>
              <a:t>http://</a:t>
            </a:r>
            <a:r>
              <a:rPr lang="en-US" altLang="ja-JP" dirty="0" smtClean="0">
                <a:hlinkClick r:id="rId3"/>
              </a:rPr>
              <a:t>www.satolab.org/js/jsg2-estat</a:t>
            </a:r>
            <a:r>
              <a:rPr lang="en-US" altLang="ja-JP" dirty="0" smtClean="0">
                <a:hlinkClick r:id="rId3"/>
              </a:rPr>
              <a:t>/?statsDataId=0003041389&amp;lvArea=1&amp;</a:t>
            </a:r>
            <a:br>
              <a:rPr lang="en-US" altLang="ja-JP" dirty="0" smtClean="0">
                <a:hlinkClick r:id="rId3"/>
              </a:rPr>
            </a:br>
            <a:r>
              <a:rPr lang="en-US" altLang="ja-JP" dirty="0" smtClean="0">
                <a:hlinkClick r:id="rId3"/>
              </a:rPr>
              <a:t>cdCat01=00710&amp;cdCat03=000&amp;cdCat04From=200&amp;cdCat04To=600</a:t>
            </a:r>
            <a:endParaRPr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3059832" y="1614003"/>
            <a:ext cx="242316" cy="184157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92537" y="1884776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年齢階級別男女別人口</a:t>
            </a:r>
            <a:endParaRPr kumimoji="1" lang="ja-JP" alt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282" y="2285997"/>
            <a:ext cx="4319501" cy="442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84983" y="1887589"/>
            <a:ext cx="287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hlinkClick r:id="rId5"/>
              </a:rPr>
              <a:t>JSON-stat Format Viewer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80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3766" y="409908"/>
            <a:ext cx="8912284" cy="1250731"/>
          </a:xfrm>
        </p:spPr>
        <p:txBody>
          <a:bodyPr>
            <a:noAutofit/>
          </a:bodyPr>
          <a:lstStyle/>
          <a:p>
            <a:r>
              <a:rPr lang="en-US" altLang="ja-JP" sz="4400" dirty="0" smtClean="0"/>
              <a:t>Web</a:t>
            </a:r>
            <a:r>
              <a:rPr lang="ja-JP" altLang="en-US" sz="4400" dirty="0" smtClean="0"/>
              <a:t>統計データを</a:t>
            </a:r>
            <a:r>
              <a:rPr lang="en-US" altLang="ja-JP" sz="4400" dirty="0"/>
              <a:t>JSON-stat</a:t>
            </a:r>
            <a:r>
              <a:rPr lang="ja-JP" altLang="en-US" sz="4400" dirty="0"/>
              <a:t>に</a:t>
            </a:r>
            <a:r>
              <a:rPr lang="ja-JP" altLang="en-US" sz="4400" dirty="0" smtClean="0"/>
              <a:t>変換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 smtClean="0"/>
              <a:t>                 </a:t>
            </a:r>
            <a:r>
              <a:rPr lang="ja-JP" altLang="en-US" sz="4400" dirty="0" smtClean="0"/>
              <a:t>（</a:t>
            </a:r>
            <a:r>
              <a:rPr lang="en-US" altLang="ja-JP" sz="4400" dirty="0" smtClean="0"/>
              <a:t>jsg2-web</a:t>
            </a:r>
            <a:r>
              <a:rPr lang="ja-JP" altLang="en-US" sz="4400" dirty="0" smtClean="0"/>
              <a:t>）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9595" y="3184087"/>
            <a:ext cx="6309383" cy="181883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400" dirty="0" smtClean="0"/>
              <a:t>HTML</a:t>
            </a:r>
            <a:r>
              <a:rPr kumimoji="1" lang="ja-JP" altLang="en-US" sz="2400" dirty="0" smtClean="0"/>
              <a:t>テーブル ＋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変換用メタファイル</a:t>
            </a:r>
            <a:endParaRPr kumimoji="1" lang="en-US" altLang="ja-JP" sz="2400" dirty="0" smtClean="0"/>
          </a:p>
          <a:p>
            <a:pPr marL="457200" lvl="1" indent="0">
              <a:buNone/>
            </a:pPr>
            <a:r>
              <a:rPr lang="en-US" altLang="ja-JP" sz="1800" dirty="0" smtClean="0"/>
              <a:t>&lt;table&gt;</a:t>
            </a:r>
            <a:r>
              <a:rPr lang="ja-JP" altLang="en-US" sz="1800" dirty="0" smtClean="0"/>
              <a:t>タグを使って書かれたホームページ上の統計表</a:t>
            </a:r>
            <a:endParaRPr lang="en-US" altLang="ja-JP" sz="1800" dirty="0" smtClean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400" dirty="0" smtClean="0"/>
              <a:t>CSV </a:t>
            </a:r>
            <a:r>
              <a:rPr kumimoji="1" lang="ja-JP" altLang="en-US" sz="2400" dirty="0" smtClean="0"/>
              <a:t>ファイル</a:t>
            </a:r>
            <a:r>
              <a:rPr lang="ja-JP" altLang="en-US" sz="2400" dirty="0"/>
              <a:t>＋変換用メタファイル</a:t>
            </a:r>
            <a:endParaRPr lang="en-US" altLang="ja-JP" sz="2400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400" dirty="0" smtClean="0"/>
              <a:t>Excel </a:t>
            </a:r>
            <a:r>
              <a:rPr kumimoji="1" lang="ja-JP" altLang="en-US" sz="2400" dirty="0" smtClean="0"/>
              <a:t>ファイル</a:t>
            </a:r>
            <a:r>
              <a:rPr lang="ja-JP" altLang="en-US" sz="2400" dirty="0"/>
              <a:t>＋変換用メタファイル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8482" y="2480048"/>
            <a:ext cx="627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Web</a:t>
            </a:r>
            <a:r>
              <a:rPr kumimoji="1" lang="ja-JP" altLang="en-US" sz="2400" dirty="0" smtClean="0"/>
              <a:t>上で公開されている以下の３種が変換可能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1135117" y="5591558"/>
            <a:ext cx="65269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schemeClr val="accent4">
                    <a:lumMod val="75000"/>
                  </a:schemeClr>
                </a:solidFill>
              </a:rPr>
              <a:t>現在の変換用メタファイルは</a:t>
            </a:r>
            <a:r>
              <a:rPr lang="ja-JP" altLang="en-US" sz="2000" dirty="0">
                <a:solidFill>
                  <a:schemeClr val="accent4">
                    <a:lumMod val="75000"/>
                  </a:schemeClr>
                </a:solidFill>
              </a:rPr>
              <a:t>佐藤個人の試案で、国際的に認知されたものでは</a:t>
            </a:r>
            <a:r>
              <a:rPr lang="ja-JP" altLang="en-US" sz="2000" dirty="0" smtClean="0">
                <a:solidFill>
                  <a:schemeClr val="accent4">
                    <a:lumMod val="75000"/>
                  </a:schemeClr>
                </a:solidFill>
              </a:rPr>
              <a:t>なく、改良の余地が多々残されている。</a:t>
            </a:r>
            <a:endParaRPr lang="en-US" altLang="ja-JP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4" y="1454006"/>
            <a:ext cx="4587883" cy="521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4225" y="1"/>
            <a:ext cx="8754521" cy="687204"/>
          </a:xfrm>
        </p:spPr>
        <p:txBody>
          <a:bodyPr>
            <a:noAutofit/>
          </a:bodyPr>
          <a:lstStyle/>
          <a:p>
            <a:r>
              <a:rPr kumimoji="1" lang="en-US" altLang="ja-JP" sz="4400" dirty="0" smtClean="0"/>
              <a:t>Web</a:t>
            </a:r>
            <a:r>
              <a:rPr kumimoji="1" lang="ja-JP" altLang="en-US" sz="4400" dirty="0" smtClean="0"/>
              <a:t>上の統計表</a:t>
            </a:r>
            <a:r>
              <a:rPr lang="ja-JP" altLang="en-US" sz="4400" dirty="0" smtClean="0"/>
              <a:t>と変換用メタデータ</a:t>
            </a:r>
            <a:endParaRPr kumimoji="1" lang="ja-JP" altLang="en-US" sz="4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4533910" y="1269340"/>
            <a:ext cx="4473982" cy="5463034"/>
            <a:chOff x="4533910" y="1269340"/>
            <a:chExt cx="4473982" cy="5463034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4533910" y="1269340"/>
              <a:ext cx="4473982" cy="546303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txBody>
            <a:bodyPr wrap="none" bIns="0" rtlCol="0">
              <a:spAutoFit/>
            </a:bodyPr>
            <a:lstStyle/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 </a:t>
              </a:r>
              <a:r>
                <a:rPr lang="en-US" altLang="ja-JP" sz="1200" dirty="0" smtClean="0"/>
                <a:t>1</a:t>
              </a:r>
              <a:r>
                <a:rPr lang="en-US" altLang="ja-JP" sz="1200" dirty="0"/>
                <a:t>)	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 2)		"dataset": 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 3)			"class": "dataset",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 4)			"label": "</a:t>
              </a:r>
              <a:r>
                <a:rPr lang="ja-JP" altLang="en-US" sz="1200" dirty="0"/>
                <a:t>川越市年齢別・男女別人口</a:t>
              </a:r>
              <a:r>
                <a:rPr lang="en-US" altLang="ja-JP" sz="1200" dirty="0"/>
                <a:t>",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 7</a:t>
              </a:r>
              <a:r>
                <a:rPr lang="en-US" altLang="ja-JP" sz="1200" dirty="0"/>
                <a:t>)			"link": 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 8)				"describes": </a:t>
              </a:r>
              <a:r>
                <a:rPr lang="en-US" altLang="ja-JP" sz="1200" dirty="0" smtClean="0"/>
                <a:t>[ 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10)						"type": "text/html",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400" dirty="0" smtClean="0"/>
                <a:t>11</a:t>
              </a:r>
              <a:r>
                <a:rPr lang="en-US" altLang="ja-JP" sz="1200" dirty="0" smtClean="0"/>
                <a:t>)              </a:t>
              </a:r>
              <a:r>
                <a:rPr lang="en-US" altLang="ja-JP" sz="1200" dirty="0"/>
                <a:t>"</a:t>
              </a:r>
              <a:r>
                <a:rPr lang="en-US" altLang="ja-JP" sz="1200" dirty="0" err="1"/>
                <a:t>href</a:t>
              </a:r>
              <a:r>
                <a:rPr lang="en-US" altLang="ja-JP" sz="1200" dirty="0"/>
                <a:t>": "http://www.city.kawagoe.saitama.jp/shisei</a:t>
              </a:r>
              <a:r>
                <a:rPr lang="en-US" altLang="ja-JP" sz="1200" dirty="0"/>
                <a:t>/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 </a:t>
              </a:r>
              <a:r>
                <a:rPr lang="en-US" altLang="ja-JP" sz="1200" dirty="0"/>
                <a:t>                                    </a:t>
              </a:r>
              <a:r>
                <a:rPr lang="en-US" altLang="ja-JP" sz="1200" dirty="0" err="1" smtClean="0"/>
                <a:t>toukeidata</a:t>
              </a:r>
              <a:r>
                <a:rPr lang="en-US" altLang="ja-JP" sz="1200" dirty="0" smtClean="0"/>
                <a:t>/</a:t>
              </a:r>
              <a:r>
                <a:rPr lang="en-US" altLang="ja-JP" sz="1200" dirty="0" err="1" smtClean="0"/>
                <a:t>jinkotokei</a:t>
              </a:r>
              <a:r>
                <a:rPr lang="en-US" altLang="ja-JP" sz="1200" dirty="0" smtClean="0"/>
                <a:t>/nenrei_danjo.html</a:t>
              </a:r>
              <a:r>
                <a:rPr lang="en-US" altLang="ja-JP" sz="1200" dirty="0"/>
                <a:t>",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12)</a:t>
              </a:r>
              <a:r>
                <a:rPr lang="en-US" altLang="ja-JP" sz="1200" dirty="0"/>
                <a:t>						"extension": { 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13)</a:t>
              </a:r>
              <a:r>
                <a:rPr lang="en-US" altLang="ja-JP" sz="1200" dirty="0"/>
                <a:t>							</a:t>
              </a:r>
              <a:r>
                <a:rPr lang="en-US" altLang="ja-JP" sz="1200" dirty="0" smtClean="0"/>
                <a:t>  "table-location</a:t>
              </a:r>
              <a:r>
                <a:rPr lang="en-US" altLang="ja-JP" sz="1200" dirty="0"/>
                <a:t>": { "selector": "table", "position": 0 },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14)                  "</a:t>
              </a:r>
              <a:r>
                <a:rPr lang="en-US" altLang="ja-JP" sz="1200" dirty="0"/>
                <a:t>property-location</a:t>
              </a:r>
              <a:r>
                <a:rPr lang="en-US" altLang="ja-JP" sz="1200" dirty="0"/>
                <a:t>": { </a:t>
              </a:r>
              <a:endParaRPr lang="en-US" altLang="ja-JP" sz="1200" dirty="0" smtClean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15)                       “updated":  { </a:t>
              </a:r>
              <a:r>
                <a:rPr lang="en-US" altLang="ja-JP" sz="1200" dirty="0" smtClean="0"/>
                <a:t>"</a:t>
              </a:r>
              <a:r>
                <a:rPr lang="en-US" altLang="ja-JP" sz="1200" dirty="0"/>
                <a:t>selector": "</a:t>
              </a:r>
              <a:r>
                <a:rPr lang="en-US" altLang="ja-JP" sz="1200" dirty="0" err="1"/>
                <a:t>div.update</a:t>
              </a:r>
              <a:r>
                <a:rPr lang="en-US" altLang="ja-JP" sz="1200" dirty="0"/>
                <a:t> p" }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16)</a:t>
              </a:r>
              <a:r>
                <a:rPr lang="en-US" altLang="ja-JP" sz="1200" dirty="0"/>
                <a:t>						</a:t>
              </a:r>
              <a:r>
                <a:rPr lang="en-US" altLang="ja-JP" sz="1200" dirty="0" smtClean="0"/>
                <a:t>     }</a:t>
              </a:r>
              <a:endParaRPr lang="en-US" altLang="ja-JP" sz="1200" dirty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17)</a:t>
              </a:r>
              <a:r>
                <a:rPr lang="en-US" altLang="ja-JP" sz="1200" dirty="0"/>
                <a:t>					</a:t>
              </a:r>
              <a:r>
                <a:rPr lang="en-US" altLang="ja-JP" sz="1200" dirty="0" smtClean="0"/>
                <a:t>   }</a:t>
              </a:r>
              <a:endParaRPr lang="en-US" altLang="ja-JP" sz="1200" dirty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18</a:t>
              </a:r>
              <a:r>
                <a:rPr lang="en-US" altLang="ja-JP" sz="1200" dirty="0"/>
                <a:t>)			</a:t>
              </a:r>
              <a:r>
                <a:rPr lang="en-US" altLang="ja-JP" sz="1200" dirty="0" smtClean="0"/>
                <a:t>    ] },</a:t>
              </a:r>
              <a:endParaRPr lang="en-US" altLang="ja-JP" sz="1200" dirty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19)			"dimension": 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20)				</a:t>
              </a:r>
              <a:r>
                <a:rPr lang="en-US" altLang="ja-JP" sz="1200" dirty="0" smtClean="0"/>
                <a:t>  "</a:t>
              </a:r>
              <a:r>
                <a:rPr lang="en-US" altLang="ja-JP" sz="1200" dirty="0"/>
                <a:t>id": ["age", "sex", "time", "area", "concept"],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26</a:t>
              </a:r>
              <a:r>
                <a:rPr lang="en-US" altLang="ja-JP" sz="1200" dirty="0"/>
                <a:t>)				</a:t>
              </a:r>
              <a:r>
                <a:rPr lang="en-US" altLang="ja-JP" sz="1200" dirty="0" smtClean="0"/>
                <a:t>  "</a:t>
              </a:r>
              <a:r>
                <a:rPr lang="en-US" altLang="ja-JP" sz="1200" dirty="0"/>
                <a:t>age": 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27)					</a:t>
              </a:r>
              <a:r>
                <a:rPr lang="en-US" altLang="ja-JP" sz="1200" dirty="0" smtClean="0"/>
                <a:t>    "</a:t>
              </a:r>
              <a:r>
                <a:rPr lang="en-US" altLang="ja-JP" sz="1200" dirty="0"/>
                <a:t>label": "</a:t>
              </a:r>
              <a:r>
                <a:rPr lang="ja-JP" altLang="en-US" sz="1200" dirty="0"/>
                <a:t>年齢</a:t>
              </a:r>
              <a:r>
                <a:rPr lang="en-US" altLang="ja-JP" sz="1200" dirty="0"/>
                <a:t>",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28)				</a:t>
              </a:r>
              <a:r>
                <a:rPr lang="en-US" altLang="ja-JP" sz="1200" dirty="0" smtClean="0"/>
                <a:t>     </a:t>
              </a:r>
              <a:r>
                <a:rPr lang="en-US" altLang="ja-JP" sz="1200" dirty="0"/>
                <a:t>	"extension": { </a:t>
              </a:r>
              <a:r>
                <a:rPr lang="en-US" altLang="ja-JP" sz="1200" dirty="0" smtClean="0"/>
                <a:t>“category-location": </a:t>
              </a:r>
              <a:r>
                <a:rPr lang="en-US" altLang="ja-JP" sz="1200" dirty="0"/>
                <a:t>{ "</a:t>
              </a:r>
              <a:r>
                <a:rPr lang="en-US" altLang="ja-JP" sz="1200" dirty="0" err="1"/>
                <a:t>colNum</a:t>
              </a:r>
              <a:r>
                <a:rPr lang="en-US" altLang="ja-JP" sz="1200" dirty="0"/>
                <a:t>": 0 } }</a:t>
              </a:r>
            </a:p>
            <a:p>
              <a:pPr marL="228600" indent="-228600" defTabSz="180975">
                <a:buAutoNum type="arabicParenR" startAt="29"/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         </a:t>
              </a:r>
              <a:r>
                <a:rPr lang="en-US" altLang="ja-JP" sz="1200" dirty="0" smtClean="0"/>
                <a:t>  },</a:t>
              </a:r>
              <a:endParaRPr lang="en-US" altLang="ja-JP" sz="1200" dirty="0" smtClean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30)				</a:t>
              </a:r>
              <a:r>
                <a:rPr lang="en-US" altLang="ja-JP" sz="1200" dirty="0" smtClean="0"/>
                <a:t>  "</a:t>
              </a:r>
              <a:r>
                <a:rPr lang="en-US" altLang="ja-JP" sz="1200" dirty="0"/>
                <a:t>sex": {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31)					</a:t>
              </a:r>
              <a:r>
                <a:rPr lang="en-US" altLang="ja-JP" sz="1200" dirty="0" smtClean="0"/>
                <a:t>    "</a:t>
              </a:r>
              <a:r>
                <a:rPr lang="en-US" altLang="ja-JP" sz="1200" dirty="0"/>
                <a:t>label": "</a:t>
              </a:r>
              <a:r>
                <a:rPr lang="ja-JP" altLang="en-US" sz="1200" dirty="0"/>
                <a:t>性</a:t>
              </a:r>
              <a:r>
                <a:rPr lang="en-US" altLang="ja-JP" sz="1200" dirty="0"/>
                <a:t>",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32)					</a:t>
              </a:r>
              <a:r>
                <a:rPr lang="en-US" altLang="ja-JP" sz="1200" dirty="0" smtClean="0"/>
                <a:t>    "</a:t>
              </a:r>
              <a:r>
                <a:rPr lang="en-US" altLang="ja-JP" sz="1200" dirty="0"/>
                <a:t>extension": { </a:t>
              </a:r>
              <a:r>
                <a:rPr lang="en-US" altLang="ja-JP" sz="1200" dirty="0" smtClean="0"/>
                <a:t>“category-location": </a:t>
              </a:r>
              <a:r>
                <a:rPr lang="en-US" altLang="ja-JP" sz="1200" dirty="0"/>
                <a:t>{ "</a:t>
              </a:r>
              <a:r>
                <a:rPr lang="en-US" altLang="ja-JP" sz="1200" dirty="0" err="1"/>
                <a:t>rowNum</a:t>
              </a:r>
              <a:r>
                <a:rPr lang="en-US" altLang="ja-JP" sz="1200" dirty="0"/>
                <a:t>": 0 } }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/>
                <a:t>33)				</a:t>
              </a:r>
              <a:r>
                <a:rPr lang="en-US" altLang="ja-JP" sz="1200" dirty="0" smtClean="0"/>
                <a:t>  },</a:t>
              </a:r>
              <a:endParaRPr lang="en-US" altLang="ja-JP" sz="1200" dirty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50)</a:t>
              </a:r>
              <a:r>
                <a:rPr lang="en-US" altLang="ja-JP" sz="1200" dirty="0"/>
                <a:t>			</a:t>
              </a:r>
              <a:r>
                <a:rPr lang="en-US" altLang="ja-JP" sz="1200" dirty="0" smtClean="0"/>
                <a:t> }</a:t>
              </a:r>
              <a:endParaRPr lang="en-US" altLang="ja-JP" sz="1200" dirty="0"/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51)</a:t>
              </a:r>
              <a:r>
                <a:rPr lang="en-US" altLang="ja-JP" sz="1200" dirty="0"/>
                <a:t>		}</a:t>
              </a:r>
            </a:p>
            <a:p>
              <a:pPr defTabSz="180975">
                <a:tabLst>
                  <a:tab pos="265113" algn="l"/>
                  <a:tab pos="361950" algn="l"/>
                  <a:tab pos="446088" algn="l"/>
                  <a:tab pos="542925" algn="l"/>
                  <a:tab pos="627063" algn="l"/>
                  <a:tab pos="712788" algn="l"/>
                  <a:tab pos="808038" algn="l"/>
                  <a:tab pos="893763" algn="l"/>
                  <a:tab pos="989013" algn="l"/>
                  <a:tab pos="1073150" algn="l"/>
                </a:tabLst>
              </a:pPr>
              <a:r>
                <a:rPr lang="en-US" altLang="ja-JP" sz="1200" dirty="0" smtClean="0"/>
                <a:t>52)</a:t>
              </a:r>
              <a:r>
                <a:rPr lang="en-US" altLang="ja-JP" sz="1200" dirty="0"/>
                <a:t>	</a:t>
              </a:r>
              <a:r>
                <a:rPr lang="en-US" altLang="ja-JP" sz="1200" dirty="0" smtClean="0"/>
                <a:t>}</a:t>
              </a:r>
              <a:endParaRPr lang="en-US" altLang="ja-JP" sz="1200" dirty="0"/>
            </a:p>
          </p:txBody>
        </p:sp>
        <p:sp>
          <p:nvSpPr>
            <p:cNvPr id="3" name="四角形吹き出し 2"/>
            <p:cNvSpPr/>
            <p:nvPr/>
          </p:nvSpPr>
          <p:spPr>
            <a:xfrm>
              <a:off x="6751408" y="2068447"/>
              <a:ext cx="2153986" cy="306324"/>
            </a:xfrm>
            <a:prstGeom prst="wedgeRectCallout">
              <a:avLst>
                <a:gd name="adj1" fmla="val 3921"/>
                <a:gd name="adj2" fmla="val 142334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統計表ページのアドレス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四角形吹き出し 6"/>
            <p:cNvSpPr/>
            <p:nvPr/>
          </p:nvSpPr>
          <p:spPr>
            <a:xfrm>
              <a:off x="6796912" y="3913057"/>
              <a:ext cx="1736560" cy="306324"/>
            </a:xfrm>
            <a:prstGeom prst="wedgeRectCallout">
              <a:avLst>
                <a:gd name="adj1" fmla="val 7522"/>
                <a:gd name="adj2" fmla="val -107579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更新日付の取得方法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四角形吹き出し 7"/>
            <p:cNvSpPr/>
            <p:nvPr/>
          </p:nvSpPr>
          <p:spPr>
            <a:xfrm>
              <a:off x="7023637" y="5329273"/>
              <a:ext cx="1736560" cy="306324"/>
            </a:xfrm>
            <a:prstGeom prst="wedgeRectCallout">
              <a:avLst>
                <a:gd name="adj1" fmla="val 7522"/>
                <a:gd name="adj2" fmla="val -107579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年齢軸データは</a:t>
              </a:r>
              <a:r>
                <a:rPr lang="ja-JP" altLang="en-US" sz="1200" dirty="0">
                  <a:solidFill>
                    <a:schemeClr val="tx1"/>
                  </a:solidFill>
                </a:rPr>
                <a:t>１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列目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四角形吹き出し 8"/>
            <p:cNvSpPr/>
            <p:nvPr/>
          </p:nvSpPr>
          <p:spPr>
            <a:xfrm>
              <a:off x="7023637" y="6067556"/>
              <a:ext cx="1736560" cy="306324"/>
            </a:xfrm>
            <a:prstGeom prst="wedgeRectCallout">
              <a:avLst>
                <a:gd name="adj1" fmla="val 7522"/>
                <a:gd name="adj2" fmla="val -107579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>
                  <a:solidFill>
                    <a:schemeClr val="tx1"/>
                  </a:solidFill>
                </a:rPr>
                <a:t>性別軸データは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１行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目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204225" y="1115452"/>
            <a:ext cx="40257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hlinkClick r:id="rId3"/>
              </a:rPr>
              <a:t>http://</a:t>
            </a:r>
            <a:r>
              <a:rPr lang="en-US" altLang="ja-JP" sz="1400" dirty="0" smtClean="0">
                <a:hlinkClick r:id="rId3"/>
              </a:rPr>
              <a:t>www.city.kawagoe.saitama.jp </a:t>
            </a:r>
            <a:r>
              <a:rPr lang="ja-JP" altLang="en-US" sz="1400" dirty="0" smtClean="0">
                <a:hlinkClick r:id="rId3"/>
              </a:rPr>
              <a:t>の人口ページ</a:t>
            </a:r>
            <a:endParaRPr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374570" y="731484"/>
            <a:ext cx="576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hlinkClick r:id="rId4"/>
              </a:rPr>
              <a:t>http://</a:t>
            </a:r>
            <a:r>
              <a:rPr lang="en-US" altLang="ja-JP" sz="1400" dirty="0" smtClean="0">
                <a:hlinkClick r:id="rId4"/>
              </a:rPr>
              <a:t>www.satolab.org/js/jsg2-samples/kawagoe_population.meta.json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　　　　　　　（変換用メタファイル）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8452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13"/>
          <a:stretch/>
        </p:blipFill>
        <p:spPr bwMode="auto">
          <a:xfrm>
            <a:off x="375326" y="3032111"/>
            <a:ext cx="3971235" cy="35999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3419" y="105592"/>
            <a:ext cx="8565553" cy="706090"/>
          </a:xfrm>
        </p:spPr>
        <p:txBody>
          <a:bodyPr>
            <a:noAutofit/>
          </a:bodyPr>
          <a:lstStyle/>
          <a:p>
            <a:r>
              <a:rPr lang="en-US" altLang="ja-JP" sz="4400" dirty="0"/>
              <a:t>Web</a:t>
            </a:r>
            <a:r>
              <a:rPr lang="ja-JP" altLang="en-US" sz="4400" dirty="0"/>
              <a:t>データを</a:t>
            </a:r>
            <a:r>
              <a:rPr lang="en-US" altLang="ja-JP" sz="4400" dirty="0" smtClean="0"/>
              <a:t>JSON-stat </a:t>
            </a:r>
            <a:r>
              <a:rPr lang="en-US" altLang="ja-JP" sz="4400" dirty="0"/>
              <a:t>Viewer</a:t>
            </a:r>
            <a:r>
              <a:rPr lang="ja-JP" altLang="en-US" sz="4400" dirty="0" smtClean="0"/>
              <a:t>で利用</a:t>
            </a:r>
            <a:endParaRPr kumimoji="1" lang="ja-JP" altLang="en-US" sz="44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75326" y="1788507"/>
            <a:ext cx="8100392" cy="646331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>
                <a:hlinkClick r:id="rId3"/>
              </a:rPr>
              <a:t>http://</a:t>
            </a:r>
            <a:r>
              <a:rPr lang="en-US" altLang="ja-JP" dirty="0" smtClean="0">
                <a:hlinkClick r:id="rId3"/>
              </a:rPr>
              <a:t>www.satolab.org/js/jsg2-web</a:t>
            </a:r>
            <a:r>
              <a:rPr lang="en-US" altLang="ja-JP" dirty="0" smtClean="0">
                <a:hlinkClick r:id="rId3"/>
              </a:rPr>
              <a:t>/</a:t>
            </a:r>
            <a:br>
              <a:rPr lang="en-US" altLang="ja-JP" dirty="0" smtClean="0">
                <a:hlinkClick r:id="rId3"/>
              </a:rPr>
            </a:br>
            <a:r>
              <a:rPr lang="en-US" altLang="ja-JP" dirty="0" smtClean="0">
                <a:hlinkClick r:id="rId3"/>
              </a:rPr>
              <a:t>?</a:t>
            </a:r>
            <a:r>
              <a:rPr lang="en-US" altLang="ja-JP" dirty="0">
                <a:hlinkClick r:id="rId3"/>
              </a:rPr>
              <a:t>url=http://</a:t>
            </a:r>
            <a:r>
              <a:rPr lang="en-US" altLang="ja-JP" dirty="0" smtClean="0">
                <a:hlinkClick r:id="rId3"/>
              </a:rPr>
              <a:t>www.satolab.org/js/jsg-samples/kawagoe_population.meta.json</a:t>
            </a:r>
            <a:endParaRPr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2980871" y="2434837"/>
            <a:ext cx="242316" cy="176714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13"/>
          <a:stretch/>
        </p:blipFill>
        <p:spPr bwMode="auto">
          <a:xfrm>
            <a:off x="4680903" y="3032111"/>
            <a:ext cx="3971234" cy="35999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5226497" y="2662779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年齢階級別男女別人口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3793" y="2662778"/>
            <a:ext cx="30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JSON-stat Format Viewer</a:t>
            </a:r>
            <a:endParaRPr kumimoji="1" lang="ja-JP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2683" y="1286783"/>
            <a:ext cx="882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66FF"/>
                </a:solidFill>
              </a:rPr>
              <a:t>Web</a:t>
            </a:r>
            <a:r>
              <a:rPr kumimoji="1" lang="ja-JP" altLang="en-US" dirty="0" smtClean="0">
                <a:solidFill>
                  <a:srgbClr val="0066FF"/>
                </a:solidFill>
              </a:rPr>
              <a:t>上のデータも、あたかも</a:t>
            </a:r>
            <a:r>
              <a:rPr kumimoji="1" lang="en-US" altLang="ja-JP" dirty="0" smtClean="0">
                <a:solidFill>
                  <a:srgbClr val="0066FF"/>
                </a:solidFill>
              </a:rPr>
              <a:t>JSON-stat</a:t>
            </a:r>
            <a:r>
              <a:rPr kumimoji="1" lang="ja-JP" altLang="en-US" dirty="0" smtClean="0">
                <a:solidFill>
                  <a:srgbClr val="0066FF"/>
                </a:solidFill>
              </a:rPr>
              <a:t>を返す専用</a:t>
            </a:r>
            <a:r>
              <a:rPr kumimoji="1" lang="en-US" altLang="ja-JP" dirty="0" smtClean="0">
                <a:solidFill>
                  <a:srgbClr val="0066FF"/>
                </a:solidFill>
              </a:rPr>
              <a:t>API</a:t>
            </a:r>
            <a:r>
              <a:rPr kumimoji="1" lang="ja-JP" altLang="en-US" dirty="0" smtClean="0">
                <a:solidFill>
                  <a:srgbClr val="0066FF"/>
                </a:solidFill>
              </a:rPr>
              <a:t>があるかのように、使うことができる。</a:t>
            </a:r>
            <a:endParaRPr kumimoji="1" lang="ja-JP" alt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8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ユーザー定義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1150</TotalTime>
  <Words>775</Words>
  <Application>Microsoft Office PowerPoint</Application>
  <PresentationFormat>画面に合わせる (4:3)</PresentationFormat>
  <Paragraphs>227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リゾート</vt:lpstr>
      <vt:lpstr>JSON-statによる統計データ 提供フォーマットの共通化</vt:lpstr>
      <vt:lpstr>JSON-stat とは</vt:lpstr>
      <vt:lpstr>JSON-stat のイメージ</vt:lpstr>
      <vt:lpstr>JSON-stat で何ができるか？ 実証実験</vt:lpstr>
      <vt:lpstr>e-StatをJSON-statに変換（jsg2-estat）</vt:lpstr>
      <vt:lpstr>e-StatデータをJSON-stat Viewerで利用</vt:lpstr>
      <vt:lpstr>Web統計データをJSON-statに変換                  （jsg2-web）</vt:lpstr>
      <vt:lpstr>Web上の統計表と変換用メタデータ</vt:lpstr>
      <vt:lpstr>WebデータをJSON-stat Viewerで利用</vt:lpstr>
      <vt:lpstr>jsg-estatとjsg-webを利用した データ統合</vt:lpstr>
      <vt:lpstr>実証実験の結果</vt:lpstr>
      <vt:lpstr>提案の概要</vt:lpstr>
      <vt:lpstr>提案の新しさ と 期待</vt:lpstr>
      <vt:lpstr>ご静聴ありがとうございました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JSON-statによる統計データ提供フォーマットの共通化</dc:title>
  <dc:creator>dsato</dc:creator>
  <cp:lastModifiedBy>dsato</cp:lastModifiedBy>
  <cp:revision>81</cp:revision>
  <cp:lastPrinted>2016-02-27T09:27:07Z</cp:lastPrinted>
  <dcterms:created xsi:type="dcterms:W3CDTF">2016-02-26T22:46:21Z</dcterms:created>
  <dcterms:modified xsi:type="dcterms:W3CDTF">2016-04-07T03:49:52Z</dcterms:modified>
</cp:coreProperties>
</file>