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1" r:id="rId3"/>
    <p:sldId id="274" r:id="rId4"/>
    <p:sldId id="273" r:id="rId5"/>
    <p:sldId id="275" r:id="rId6"/>
    <p:sldId id="276" r:id="rId7"/>
    <p:sldId id="277" r:id="rId8"/>
    <p:sldId id="278" r:id="rId9"/>
    <p:sldId id="280" r:id="rId10"/>
    <p:sldId id="281" r:id="rId11"/>
    <p:sldId id="282" r:id="rId12"/>
    <p:sldId id="283" r:id="rId13"/>
    <p:sldId id="284" r:id="rId14"/>
    <p:sldId id="285" r:id="rId15"/>
    <p:sldId id="287" r:id="rId16"/>
    <p:sldId id="288" r:id="rId17"/>
    <p:sldId id="296" r:id="rId18"/>
    <p:sldId id="297" r:id="rId19"/>
    <p:sldId id="289" r:id="rId20"/>
    <p:sldId id="290" r:id="rId21"/>
    <p:sldId id="293" r:id="rId22"/>
    <p:sldId id="291" r:id="rId23"/>
    <p:sldId id="294" r:id="rId24"/>
  </p:sldIdLst>
  <p:sldSz cx="9144000" cy="6858000" type="screen4x3"/>
  <p:notesSz cx="6858000" cy="9144000"/>
  <p:embeddedFontLst>
    <p:embeddedFont>
      <p:font typeface="游ゴシック Light" panose="020B0300000000000000" pitchFamily="50" charset="-128"/>
      <p:regular r:id="rId26"/>
    </p:embeddedFont>
    <p:embeddedFont>
      <p:font typeface="游ゴシック Medium" panose="020B0500000000000000" pitchFamily="50" charset="-128"/>
      <p:regular r:id="rId27"/>
    </p:embeddedFont>
    <p:embeddedFont>
      <p:font typeface="Calibri" panose="020F0502020204030204" pitchFamily="34" charset="0"/>
      <p:regular r:id="rId28"/>
      <p:bold r:id="rId29"/>
      <p:italic r:id="rId30"/>
      <p:boldItalic r:id="rId31"/>
    </p:embeddedFont>
    <p:embeddedFont>
      <p:font typeface="メイリオ" panose="020B0604030504040204" pitchFamily="50" charset="-128"/>
      <p:regular r:id="rId32"/>
      <p:bold r:id="rId33"/>
      <p:italic r:id="rId34"/>
      <p:boldItalic r:id="rId35"/>
    </p:embeddedFont>
    <p:embeddedFont>
      <p:font typeface="Meiryo UI" panose="020B0604030504040204" pitchFamily="50" charset="-128"/>
      <p:regular r:id="rId36"/>
      <p:bold r:id="rId37"/>
      <p:italic r:id="rId38"/>
      <p:boldItalic r:id="rId39"/>
    </p:embeddedFont>
    <p:embeddedFont>
      <p:font typeface="あんずもじ" panose="02000600000000000000" pitchFamily="2" charset="-128"/>
      <p:regular r:id="rId40"/>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7E22"/>
    <a:srgbClr val="388E3C"/>
    <a:srgbClr val="FF9900"/>
    <a:srgbClr val="E74C3C"/>
    <a:srgbClr val="C8E6C9"/>
    <a:srgbClr val="3498DB"/>
    <a:srgbClr val="F8F8F8"/>
    <a:srgbClr val="B6B6B6"/>
    <a:srgbClr val="FF5722"/>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9" autoAdjust="0"/>
    <p:restoredTop sz="95308" autoAdjust="0"/>
  </p:normalViewPr>
  <p:slideViewPr>
    <p:cSldViewPr>
      <p:cViewPr varScale="1">
        <p:scale>
          <a:sx n="84" d="100"/>
          <a:sy n="84" d="100"/>
        </p:scale>
        <p:origin x="6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A6B743-BC0B-432E-AF1B-2E3423A9C99D}" type="datetimeFigureOut">
              <a:rPr kumimoji="1" lang="ja-JP" altLang="en-US" smtClean="0"/>
              <a:t>2016/2/28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94F02-11D5-46EC-82AE-97D44F976165}" type="slidenum">
              <a:rPr kumimoji="1" lang="ja-JP" altLang="en-US" smtClean="0"/>
              <a:t>‹#›</a:t>
            </a:fld>
            <a:endParaRPr kumimoji="1" lang="ja-JP" altLang="en-US"/>
          </a:p>
        </p:txBody>
      </p:sp>
    </p:spTree>
    <p:extLst>
      <p:ext uri="{BB962C8B-B14F-4D97-AF65-F5344CB8AC3E}">
        <p14:creationId xmlns:p14="http://schemas.microsoft.com/office/powerpoint/2010/main" val="34643749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C6DEA2A-E9FB-4A64-A677-3365ECFCEBC7}" type="datetime1">
              <a:rPr kumimoji="1" lang="ja-JP" altLang="en-US" smtClean="0"/>
              <a:t>2016/2/28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EADC5E0-5B35-4D26-96FC-72E30E8EEC52}" type="datetime1">
              <a:rPr kumimoji="1" lang="ja-JP" altLang="en-US" smtClean="0"/>
              <a:t>2016/2/28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9036F01-1F1C-4EBB-AC44-0B78FF39F29F}" type="datetime1">
              <a:rPr kumimoji="1" lang="ja-JP" altLang="en-US" smtClean="0"/>
              <a:t>2016/2/28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260B3F0-4DBE-4E38-A5D6-55BFE6192974}" type="datetime1">
              <a:rPr kumimoji="1" lang="ja-JP" altLang="en-US" smtClean="0"/>
              <a:t>2016/2/28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0D2691F-7DD5-4E67-BBDB-6A43F1D012A7}" type="datetime1">
              <a:rPr kumimoji="1" lang="ja-JP" altLang="en-US" smtClean="0"/>
              <a:t>2016/2/28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0750750-2EFE-4295-87A5-9C84301BF2E2}" type="datetime1">
              <a:rPr kumimoji="1" lang="ja-JP" altLang="en-US" smtClean="0"/>
              <a:t>2016/2/28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B15FC0D-96C6-42EE-B632-D6FFE534BD01}" type="datetime1">
              <a:rPr kumimoji="1" lang="ja-JP" altLang="en-US" smtClean="0"/>
              <a:t>2016/2/28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680C96C-0FC5-459C-9103-256648A463F4}" type="datetime1">
              <a:rPr kumimoji="1" lang="ja-JP" altLang="en-US" smtClean="0"/>
              <a:t>2016/2/28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4AD6673-9FEE-4296-B98F-CB1FA0234BE4}" type="datetime1">
              <a:rPr kumimoji="1" lang="ja-JP" altLang="en-US" smtClean="0"/>
              <a:t>2016/2/28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AE1EA5-FD6F-45C9-A95F-0E82D676EF85}" type="datetime1">
              <a:rPr kumimoji="1" lang="ja-JP" altLang="en-US" smtClean="0"/>
              <a:t>2016/2/28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34AF854-0C72-40C4-9F3F-DE6F2C12222C}" type="datetime1">
              <a:rPr kumimoji="1" lang="ja-JP" altLang="en-US" smtClean="0"/>
              <a:t>2016/2/28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7B531-71E8-47F3-B61A-FCDFA7859613}" type="datetime1">
              <a:rPr kumimoji="1" lang="ja-JP" altLang="en-US" smtClean="0"/>
              <a:t>2016/2/28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6.jpeg"/><Relationship Id="rId2" Type="http://schemas.openxmlformats.org/officeDocument/2006/relationships/hyperlink" Target="https://www.google.co.jp/url?sa=i&amp;rct=j&amp;q=&amp;esrc=s&amp;source=images&amp;cd=&amp;cad=rja&amp;uact=8&amp;ved=0ahUKEwierbKtxoXLAhXDGaYKHYjCAIIQjRwIBw&amp;url=https://www.e-stat.go.jp/&amp;bvm=bv.114733917,d.dGY&amp;psig=AFQjCNECdpByNkQ_NQTFLWls2QKEEwJkng&amp;ust=1456030458993469" TargetMode="Externa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15.jpe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www.google.co.jp/url?sa=i&amp;rct=j&amp;q=&amp;esrc=s&amp;source=images&amp;cd=&amp;cad=rja&amp;uact=8&amp;ved=0ahUKEwierbKtxoXLAhXDGaYKHYjCAIIQjRwIBw&amp;url=https://www.e-stat.go.jp/&amp;bvm=bv.114733917,d.dGY&amp;psig=AFQjCNECdpByNkQ_NQTFLWls2QKEEwJkng&amp;ust=1456030458993469"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www.google.co.jp/url?sa=i&amp;rct=j&amp;q=&amp;esrc=s&amp;source=images&amp;cd=&amp;cad=rja&amp;uact=8&amp;ved=0ahUKEwierbKtxoXLAhXDGaYKHYjCAIIQjRwIBw&amp;url=https://www.e-stat.go.jp/&amp;bvm=bv.114733917,d.dGY&amp;psig=AFQjCNECdpByNkQ_NQTFLWls2QKEEwJkng&amp;ust=1456030458993469"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www.google.co.jp/url?sa=i&amp;rct=j&amp;q=&amp;esrc=s&amp;source=images&amp;cd=&amp;cad=rja&amp;uact=8&amp;ved=0ahUKEwierbKtxoXLAhXDGaYKHYjCAIIQjRwIBw&amp;url=https://www.e-stat.go.jp/&amp;bvm=bv.114733917,d.dGY&amp;psig=AFQjCNECdpByNkQ_NQTFLWls2QKEEwJkng&amp;ust=1456030458993469"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hyperlink" Target="https://www.google.co.jp/url?sa=i&amp;rct=j&amp;q=&amp;esrc=s&amp;source=images&amp;cd=&amp;cad=rja&amp;uact=8&amp;ved=0ahUKEwierbKtxoXLAhXDGaYKHYjCAIIQjRwIBw&amp;url=https://www.e-stat.go.jp/&amp;bvm=bv.114733917,d.dGY&amp;psig=AFQjCNECdpByNkQ_NQTFLWls2QKEEwJkng&amp;ust=1456030458993469"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5" name="テキスト ボックス 4"/>
          <p:cNvSpPr txBox="1"/>
          <p:nvPr/>
        </p:nvSpPr>
        <p:spPr>
          <a:xfrm>
            <a:off x="251520" y="550052"/>
            <a:ext cx="7210684" cy="1015663"/>
          </a:xfrm>
          <a:prstGeom prst="rect">
            <a:avLst/>
          </a:prstGeom>
          <a:noFill/>
        </p:spPr>
        <p:txBody>
          <a:bodyPr wrap="square" rtlCol="0">
            <a:spAutoFit/>
          </a:bodyPr>
          <a:lstStyle/>
          <a:p>
            <a:r>
              <a:rPr lang="en-US" altLang="ja-JP" sz="2000" dirty="0" smtClean="0">
                <a:solidFill>
                  <a:schemeClr val="bg1"/>
                </a:solidFill>
                <a:latin typeface="游ゴシック Light" panose="020B0300000000000000" pitchFamily="50" charset="-128"/>
                <a:ea typeface="游ゴシック Light" panose="020B0300000000000000" pitchFamily="50" charset="-128"/>
              </a:rPr>
              <a:t>STAT DASH</a:t>
            </a:r>
            <a:r>
              <a:rPr lang="ja-JP" altLang="en-US" sz="2000" dirty="0" smtClean="0">
                <a:solidFill>
                  <a:schemeClr val="bg1"/>
                </a:solidFill>
                <a:latin typeface="游ゴシック Light" panose="020B0300000000000000" pitchFamily="50" charset="-128"/>
                <a:ea typeface="游ゴシック Light" panose="020B0300000000000000" pitchFamily="50" charset="-128"/>
              </a:rPr>
              <a:t> グランプリ </a:t>
            </a:r>
            <a:r>
              <a:rPr lang="en-US" altLang="ja-JP" sz="2000" dirty="0" smtClean="0">
                <a:solidFill>
                  <a:schemeClr val="bg1"/>
                </a:solidFill>
                <a:latin typeface="游ゴシック Light" panose="020B0300000000000000" pitchFamily="50" charset="-128"/>
                <a:ea typeface="游ゴシック Light" panose="020B0300000000000000" pitchFamily="50" charset="-128"/>
              </a:rPr>
              <a:t>2016</a:t>
            </a:r>
            <a:endParaRPr lang="en-US" altLang="ja-JP" sz="2000" dirty="0">
              <a:solidFill>
                <a:schemeClr val="bg1"/>
              </a:solidFill>
              <a:latin typeface="游ゴシック Light" panose="020B0300000000000000" pitchFamily="50" charset="-128"/>
              <a:ea typeface="游ゴシック Light" panose="020B0300000000000000" pitchFamily="50" charset="-128"/>
            </a:endParaRPr>
          </a:p>
          <a:p>
            <a:r>
              <a:rPr lang="ja-JP" altLang="en-US" sz="2000" dirty="0" smtClean="0">
                <a:solidFill>
                  <a:schemeClr val="bg1"/>
                </a:solidFill>
                <a:latin typeface="游ゴシック Light" panose="020B0300000000000000" pitchFamily="50" charset="-128"/>
                <a:ea typeface="游ゴシック Light" panose="020B0300000000000000" pitchFamily="50" charset="-128"/>
              </a:rPr>
              <a:t>行政</a:t>
            </a:r>
            <a:r>
              <a:rPr lang="ja-JP" altLang="en-US" sz="2000" dirty="0">
                <a:solidFill>
                  <a:schemeClr val="bg1"/>
                </a:solidFill>
                <a:latin typeface="游ゴシック Light" panose="020B0300000000000000" pitchFamily="50" charset="-128"/>
                <a:ea typeface="游ゴシック Light" panose="020B0300000000000000" pitchFamily="50" charset="-128"/>
              </a:rPr>
              <a:t>サービス開拓部門</a:t>
            </a:r>
          </a:p>
          <a:p>
            <a:endParaRPr kumimoji="1" lang="ja-JP" altLang="en-US" sz="2000" dirty="0"/>
          </a:p>
        </p:txBody>
      </p:sp>
      <p:sp>
        <p:nvSpPr>
          <p:cNvPr id="6" name="テキスト ボックス 5"/>
          <p:cNvSpPr txBox="1"/>
          <p:nvPr/>
        </p:nvSpPr>
        <p:spPr>
          <a:xfrm>
            <a:off x="251520" y="2420888"/>
            <a:ext cx="8568952" cy="1015663"/>
          </a:xfrm>
          <a:prstGeom prst="rect">
            <a:avLst/>
          </a:prstGeom>
          <a:noFill/>
        </p:spPr>
        <p:txBody>
          <a:bodyPr wrap="square" rtlCol="0">
            <a:spAutoFit/>
          </a:bodyPr>
          <a:lstStyle/>
          <a:p>
            <a:pPr algn="ctr"/>
            <a:r>
              <a:rPr lang="en-US" altLang="ja-JP" sz="6000" dirty="0" smtClean="0">
                <a:solidFill>
                  <a:schemeClr val="bg1"/>
                </a:solidFill>
                <a:latin typeface="游ゴシック Light" panose="020B0300000000000000" pitchFamily="50" charset="-128"/>
                <a:ea typeface="游ゴシック Light" panose="020B0300000000000000" pitchFamily="50" charset="-128"/>
              </a:rPr>
              <a:t>J-</a:t>
            </a:r>
            <a:r>
              <a:rPr lang="en-US" altLang="ja-JP" sz="6000" dirty="0" err="1" smtClean="0">
                <a:solidFill>
                  <a:schemeClr val="bg1"/>
                </a:solidFill>
                <a:latin typeface="游ゴシック Light" panose="020B0300000000000000" pitchFamily="50" charset="-128"/>
                <a:ea typeface="游ゴシック Light" panose="020B0300000000000000" pitchFamily="50" charset="-128"/>
              </a:rPr>
              <a:t>IdP</a:t>
            </a:r>
            <a:r>
              <a:rPr lang="ja-JP" altLang="en-US" sz="6000" dirty="0">
                <a:solidFill>
                  <a:schemeClr val="bg1"/>
                </a:solidFill>
                <a:latin typeface="游ゴシック Light" panose="020B0300000000000000" pitchFamily="50" charset="-128"/>
                <a:ea typeface="游ゴシック Light" panose="020B0300000000000000" pitchFamily="50" charset="-128"/>
              </a:rPr>
              <a:t> </a:t>
            </a:r>
            <a:r>
              <a:rPr lang="en-US" altLang="ja-JP" sz="6000" dirty="0" smtClean="0">
                <a:solidFill>
                  <a:schemeClr val="bg1"/>
                </a:solidFill>
                <a:latin typeface="游ゴシック Light" panose="020B0300000000000000" pitchFamily="50" charset="-128"/>
                <a:ea typeface="游ゴシック Light" panose="020B0300000000000000" pitchFamily="50" charset="-128"/>
              </a:rPr>
              <a:t>for Innovation</a:t>
            </a:r>
            <a:endParaRPr kumimoji="1" lang="ja-JP" altLang="en-US" sz="6000" dirty="0"/>
          </a:p>
        </p:txBody>
      </p:sp>
      <p:sp>
        <p:nvSpPr>
          <p:cNvPr id="7" name="テキスト ボックス 6"/>
          <p:cNvSpPr txBox="1"/>
          <p:nvPr/>
        </p:nvSpPr>
        <p:spPr>
          <a:xfrm>
            <a:off x="1681796" y="5589240"/>
            <a:ext cx="7210684" cy="707886"/>
          </a:xfrm>
          <a:prstGeom prst="rect">
            <a:avLst/>
          </a:prstGeom>
          <a:noFill/>
        </p:spPr>
        <p:txBody>
          <a:bodyPr wrap="square" rtlCol="0">
            <a:spAutoFit/>
          </a:bodyPr>
          <a:lstStyle/>
          <a:p>
            <a:pPr algn="r"/>
            <a:r>
              <a:rPr lang="ja-JP" altLang="en-US" sz="4000" dirty="0" smtClean="0">
                <a:solidFill>
                  <a:schemeClr val="bg1"/>
                </a:solidFill>
                <a:latin typeface="游ゴシック Light" panose="020B0300000000000000" pitchFamily="50" charset="-128"/>
                <a:ea typeface="游ゴシック Light" panose="020B0300000000000000" pitchFamily="50" charset="-128"/>
              </a:rPr>
              <a:t>板垣 真太郎</a:t>
            </a:r>
            <a:endParaRPr lang="ja-JP" altLang="en-US" sz="4000" dirty="0">
              <a:solidFill>
                <a:schemeClr val="bg1"/>
              </a:solidFill>
              <a:latin typeface="游ゴシック Light" panose="020B0300000000000000" pitchFamily="50" charset="-128"/>
              <a:ea typeface="游ゴシック Light" panose="020B0300000000000000" pitchFamily="50" charset="-128"/>
            </a:endParaRPr>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Tree>
    <p:extLst>
      <p:ext uri="{BB962C8B-B14F-4D97-AF65-F5344CB8AC3E}">
        <p14:creationId xmlns:p14="http://schemas.microsoft.com/office/powerpoint/2010/main" val="220806039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865114" y="-510497"/>
            <a:ext cx="7883350" cy="7883350"/>
          </a:xfrm>
          <a:prstGeom prst="ellipse">
            <a:avLst/>
          </a:prstGeom>
          <a:no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26346" y="-18923"/>
            <a:ext cx="7478708" cy="1287684"/>
          </a:xfrm>
          <a:prstGeom prst="rect">
            <a:avLst/>
          </a:prstGeom>
          <a:solidFill>
            <a:srgbClr val="4CAF50"/>
          </a:solidFill>
          <a:effectLst>
            <a:outerShdw blurRad="50800" dist="38100" dir="2700000" algn="tl" rotWithShape="0">
              <a:prstClr val="black">
                <a:alpha val="40000"/>
              </a:prstClr>
            </a:outerShdw>
          </a:effectLst>
        </p:spPr>
        <p:txBody>
          <a:bodyPr wrap="square" lIns="180000" tIns="180000" rIns="180000" bIns="180000" rtlCol="0" anchor="b" anchorCtr="0">
            <a:noAutofit/>
          </a:bodyPr>
          <a:lstStyle/>
          <a:p>
            <a:r>
              <a:rPr lang="en-US" altLang="ja-JP" sz="3200" dirty="0">
                <a:solidFill>
                  <a:schemeClr val="bg1"/>
                </a:solidFill>
                <a:latin typeface="游ゴシック Light" panose="020B0300000000000000" pitchFamily="50" charset="-128"/>
                <a:ea typeface="游ゴシック Light" panose="020B0300000000000000" pitchFamily="50" charset="-128"/>
              </a:rPr>
              <a:t>J-</a:t>
            </a:r>
            <a:r>
              <a:rPr lang="en-US" altLang="ja-JP" sz="3200" dirty="0" err="1">
                <a:solidFill>
                  <a:schemeClr val="bg1"/>
                </a:solidFill>
                <a:latin typeface="游ゴシック Light" panose="020B0300000000000000" pitchFamily="50" charset="-128"/>
                <a:ea typeface="游ゴシック Light" panose="020B0300000000000000" pitchFamily="50" charset="-128"/>
              </a:rPr>
              <a:t>IdP</a:t>
            </a:r>
            <a:r>
              <a:rPr lang="en-US" altLang="ja-JP" sz="3200" dirty="0">
                <a:solidFill>
                  <a:schemeClr val="bg1"/>
                </a:solidFill>
                <a:latin typeface="游ゴシック Light" panose="020B0300000000000000" pitchFamily="50" charset="-128"/>
                <a:ea typeface="游ゴシック Light" panose="020B0300000000000000" pitchFamily="50" charset="-128"/>
              </a:rPr>
              <a:t>(Japan Identity Provider)</a:t>
            </a:r>
            <a:r>
              <a:rPr lang="ja-JP" altLang="en-US" sz="3200" dirty="0">
                <a:solidFill>
                  <a:schemeClr val="bg1"/>
                </a:solidFill>
                <a:latin typeface="游ゴシック Light" panose="020B0300000000000000" pitchFamily="50" charset="-128"/>
                <a:ea typeface="游ゴシック Light" panose="020B0300000000000000" pitchFamily="50" charset="-128"/>
              </a:rPr>
              <a:t>の</a:t>
            </a:r>
            <a:r>
              <a:rPr lang="ja-JP" altLang="en-US" sz="3200" u="sng" dirty="0">
                <a:solidFill>
                  <a:schemeClr val="bg1"/>
                </a:solidFill>
                <a:latin typeface="游ゴシック Light" panose="020B0300000000000000" pitchFamily="50" charset="-128"/>
                <a:ea typeface="游ゴシック Light" panose="020B0300000000000000" pitchFamily="50" charset="-128"/>
              </a:rPr>
              <a:t>構築</a:t>
            </a:r>
          </a:p>
        </p:txBody>
      </p:sp>
      <p:cxnSp>
        <p:nvCxnSpPr>
          <p:cNvPr id="20" name="直線コネクタ 19"/>
          <p:cNvCxnSpPr/>
          <p:nvPr/>
        </p:nvCxnSpPr>
        <p:spPr>
          <a:xfrm flipH="1">
            <a:off x="1852134" y="3604933"/>
            <a:ext cx="2503842" cy="1080256"/>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直線コネクタ 23"/>
          <p:cNvCxnSpPr/>
          <p:nvPr/>
        </p:nvCxnSpPr>
        <p:spPr>
          <a:xfrm flipH="1" flipV="1">
            <a:off x="4716016" y="3717032"/>
            <a:ext cx="3680974" cy="2160241"/>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sp>
        <p:nvSpPr>
          <p:cNvPr id="23" name="円/楕円 22"/>
          <p:cNvSpPr/>
          <p:nvPr/>
        </p:nvSpPr>
        <p:spPr>
          <a:xfrm>
            <a:off x="7703882" y="1664338"/>
            <a:ext cx="2340726" cy="2340726"/>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a:solidFill>
                  <a:schemeClr val="tx1"/>
                </a:solidFill>
                <a:latin typeface="游ゴシック Light" panose="020B0300000000000000" pitchFamily="50" charset="-128"/>
                <a:ea typeface="游ゴシック Light" panose="020B0300000000000000" pitchFamily="50" charset="-128"/>
              </a:rPr>
              <a:t>統計調査</a:t>
            </a:r>
          </a:p>
        </p:txBody>
      </p:sp>
      <p:sp>
        <p:nvSpPr>
          <p:cNvPr id="21" name="円/楕円 20"/>
          <p:cNvSpPr/>
          <p:nvPr/>
        </p:nvSpPr>
        <p:spPr>
          <a:xfrm>
            <a:off x="7127818" y="4760682"/>
            <a:ext cx="2340726" cy="2340726"/>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a:solidFill>
                  <a:schemeClr val="tx1"/>
                </a:solidFill>
                <a:latin typeface="游ゴシック Light" panose="020B0300000000000000" pitchFamily="50" charset="-128"/>
                <a:ea typeface="游ゴシック Light" panose="020B0300000000000000" pitchFamily="50" charset="-128"/>
              </a:rPr>
              <a:t>学習サービス</a:t>
            </a:r>
          </a:p>
        </p:txBody>
      </p:sp>
      <p:sp>
        <p:nvSpPr>
          <p:cNvPr id="18" name="円/楕円 17"/>
          <p:cNvSpPr/>
          <p:nvPr/>
        </p:nvSpPr>
        <p:spPr>
          <a:xfrm>
            <a:off x="-222555" y="3349088"/>
            <a:ext cx="2074688" cy="2672200"/>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1600" dirty="0" smtClean="0">
                <a:solidFill>
                  <a:schemeClr val="tx1"/>
                </a:solidFill>
                <a:latin typeface="游ゴシック Light" panose="020B0300000000000000" pitchFamily="50" charset="-128"/>
                <a:ea typeface="游ゴシック Light" panose="020B0300000000000000" pitchFamily="50" charset="-128"/>
              </a:rPr>
              <a:t>e-Stat</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pic>
        <p:nvPicPr>
          <p:cNvPr id="1026" name="Picture 2" descr="https://www.e-stat.go.jp/SG1/estat/images/top_header_logo.png;jsessionid=SrW8WHQTzknVxJlcHYc6L3P20swjcs2d1N2JpPH6MnPCP1mGGGSg!509410877!3315201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1" y="4447256"/>
            <a:ext cx="1053816" cy="41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61" y="5703579"/>
            <a:ext cx="1045995" cy="31770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251582"/>
            <a:ext cx="1045995" cy="317709"/>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8379" y="6211573"/>
            <a:ext cx="1308674" cy="640984"/>
          </a:xfrm>
          <a:prstGeom prst="rect">
            <a:avLst/>
          </a:prstGeom>
        </p:spPr>
      </p:pic>
      <p:pic>
        <p:nvPicPr>
          <p:cNvPr id="1032" name="Picture 8" descr="https://lms.gacco.org/c4x/gacco/ga031/asset/course_card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7672" y="4654157"/>
            <a:ext cx="1202765" cy="64744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3717032"/>
            <a:ext cx="2329165" cy="27173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4700" y="1438839"/>
            <a:ext cx="991522" cy="587568"/>
          </a:xfrm>
          <a:prstGeom prst="rect">
            <a:avLst/>
          </a:prstGeom>
        </p:spPr>
      </p:pic>
      <p:sp>
        <p:nvSpPr>
          <p:cNvPr id="3" name="テキスト ボックス 2"/>
          <p:cNvSpPr txBox="1"/>
          <p:nvPr/>
        </p:nvSpPr>
        <p:spPr>
          <a:xfrm>
            <a:off x="51742" y="107340"/>
            <a:ext cx="1396536"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アイデア</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15" name="テキスト ボックス 85"/>
          <p:cNvSpPr txBox="1">
            <a:spLocks noChangeArrowheads="1"/>
          </p:cNvSpPr>
          <p:nvPr/>
        </p:nvSpPr>
        <p:spPr bwMode="gray">
          <a:xfrm>
            <a:off x="4058027" y="3925436"/>
            <a:ext cx="1027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fontAlgn="base">
              <a:defRPr kumimoji="1">
                <a:solidFill>
                  <a:schemeClr val="tx1"/>
                </a:solidFill>
                <a:latin typeface="Arial" charset="0"/>
                <a:ea typeface="ＭＳ Ｐゴシック" charset="-128"/>
              </a:defRPr>
            </a:lvl1pPr>
            <a:lvl2pPr marL="742950" indent="-285750" algn="l" fontAlgn="base">
              <a:defRPr kumimoji="1">
                <a:solidFill>
                  <a:schemeClr val="tx1"/>
                </a:solidFill>
                <a:latin typeface="Arial" charset="0"/>
                <a:ea typeface="ＭＳ Ｐゴシック" charset="-128"/>
              </a:defRPr>
            </a:lvl2pPr>
            <a:lvl3pPr marL="1143000" indent="-228600" algn="l" fontAlgn="base">
              <a:defRPr kumimoji="1">
                <a:solidFill>
                  <a:schemeClr val="tx1"/>
                </a:solidFill>
                <a:latin typeface="Arial" charset="0"/>
                <a:ea typeface="ＭＳ Ｐゴシック" charset="-128"/>
              </a:defRPr>
            </a:lvl3pPr>
            <a:lvl4pPr marL="1600200" indent="-228600" algn="l" fontAlgn="base">
              <a:defRPr kumimoji="1">
                <a:solidFill>
                  <a:schemeClr val="tx1"/>
                </a:solidFill>
                <a:latin typeface="Arial" charset="0"/>
                <a:ea typeface="ＭＳ Ｐゴシック" charset="-128"/>
              </a:defRPr>
            </a:lvl4pPr>
            <a:lvl5pPr marL="2057400" indent="-228600" algn="l" fontAlgn="base">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kumimoji="0" lang="en-US" altLang="ja-JP" sz="2000" dirty="0" smtClean="0">
                <a:latin typeface="游ゴシック Light" panose="020B0300000000000000" pitchFamily="50" charset="-128"/>
                <a:ea typeface="游ゴシック Light" panose="020B0300000000000000" pitchFamily="50" charset="-128"/>
                <a:cs typeface="Meiryo UI" panose="020B0604030504040204" pitchFamily="50" charset="-128"/>
              </a:rPr>
              <a:t>J-</a:t>
            </a:r>
            <a:r>
              <a:rPr kumimoji="0" lang="en-US" altLang="ja-JP" sz="2000" dirty="0" err="1" smtClean="0">
                <a:latin typeface="游ゴシック Light" panose="020B0300000000000000" pitchFamily="50" charset="-128"/>
                <a:ea typeface="游ゴシック Light" panose="020B0300000000000000" pitchFamily="50" charset="-128"/>
                <a:cs typeface="Meiryo UI" panose="020B0604030504040204" pitchFamily="50" charset="-128"/>
              </a:rPr>
              <a:t>IdP</a:t>
            </a:r>
            <a:endParaRPr kumimoji="0" lang="en-US" altLang="ja-JP" sz="2000" dirty="0" smtClean="0">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19" name="図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73370" y="3082600"/>
            <a:ext cx="545733" cy="778448"/>
          </a:xfrm>
          <a:prstGeom prst="rect">
            <a:avLst/>
          </a:prstGeom>
        </p:spPr>
      </p:pic>
      <p:cxnSp>
        <p:nvCxnSpPr>
          <p:cNvPr id="25" name="直線コネクタ 24"/>
          <p:cNvCxnSpPr>
            <a:stCxn id="19" idx="3"/>
          </p:cNvCxnSpPr>
          <p:nvPr/>
        </p:nvCxnSpPr>
        <p:spPr>
          <a:xfrm flipV="1">
            <a:off x="4819103" y="2834702"/>
            <a:ext cx="2884779" cy="637122"/>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sp>
        <p:nvSpPr>
          <p:cNvPr id="8" name="ドーナツ 7"/>
          <p:cNvSpPr/>
          <p:nvPr/>
        </p:nvSpPr>
        <p:spPr>
          <a:xfrm>
            <a:off x="2504349" y="1687307"/>
            <a:ext cx="4016272" cy="4016272"/>
          </a:xfrm>
          <a:prstGeom prst="donut">
            <a:avLst>
              <a:gd name="adj" fmla="val 12975"/>
            </a:avLst>
          </a:prstGeom>
          <a:solidFill>
            <a:srgbClr val="C8E6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ja-JP" altLang="en-US" sz="1400" dirty="0">
              <a:solidFill>
                <a:srgbClr val="000000"/>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30" name="図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0742" y="1784973"/>
            <a:ext cx="693861" cy="923947"/>
          </a:xfrm>
          <a:prstGeom prst="rect">
            <a:avLst/>
          </a:prstGeom>
        </p:spPr>
      </p:pic>
      <p:sp>
        <p:nvSpPr>
          <p:cNvPr id="31" name="テキスト ボックス 30"/>
          <p:cNvSpPr txBox="1"/>
          <p:nvPr/>
        </p:nvSpPr>
        <p:spPr>
          <a:xfrm>
            <a:off x="888154" y="1732555"/>
            <a:ext cx="2031325" cy="338554"/>
          </a:xfrm>
          <a:prstGeom prst="rect">
            <a:avLst/>
          </a:prstGeom>
          <a:noFill/>
        </p:spPr>
        <p:txBody>
          <a:bodyPr wrap="none" rtlCol="0">
            <a:spAutoFit/>
          </a:bodyPr>
          <a:lstStyle/>
          <a:p>
            <a:r>
              <a:rPr lang="ja-JP" altLang="en-US" sz="1600" dirty="0">
                <a:latin typeface="游ゴシック Light" panose="020B0300000000000000" pitchFamily="50" charset="-128"/>
                <a:ea typeface="游ゴシック Light" panose="020B0300000000000000" pitchFamily="50" charset="-128"/>
                <a:cs typeface="Meiryo UI" panose="020B0604030504040204" pitchFamily="50" charset="-128"/>
              </a:rPr>
              <a:t>マイナンバー</a:t>
            </a:r>
            <a:r>
              <a:rPr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カード</a:t>
            </a:r>
            <a:endParaRPr lang="ja-JP" altLang="en-US" sz="1600" dirty="0">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32" name="図 31"/>
          <p:cNvPicPr>
            <a:picLocks noChangeAspect="1"/>
          </p:cNvPicPr>
          <p:nvPr/>
        </p:nvPicPr>
        <p:blipFill rotWithShape="1">
          <a:blip r:embed="rId12" cstate="print">
            <a:extLst>
              <a:ext uri="{28A0092B-C50C-407E-A947-70E740481C1C}">
                <a14:useLocalDpi xmlns:a14="http://schemas.microsoft.com/office/drawing/2010/main" val="0"/>
              </a:ext>
            </a:extLst>
          </a:blip>
          <a:srcRect l="11455" t="28357" r="17313" b="1277"/>
          <a:stretch/>
        </p:blipFill>
        <p:spPr>
          <a:xfrm>
            <a:off x="1013532" y="2153095"/>
            <a:ext cx="883620" cy="555825"/>
          </a:xfrm>
          <a:prstGeom prst="rect">
            <a:avLst/>
          </a:prstGeom>
        </p:spPr>
      </p:pic>
      <p:sp>
        <p:nvSpPr>
          <p:cNvPr id="33" name="下矢印 32"/>
          <p:cNvSpPr/>
          <p:nvPr/>
        </p:nvSpPr>
        <p:spPr>
          <a:xfrm rot="16200000">
            <a:off x="2247214" y="2046878"/>
            <a:ext cx="288000" cy="761178"/>
          </a:xfrm>
          <a:prstGeom prst="downArrow">
            <a:avLst/>
          </a:prstGeom>
          <a:solidFill>
            <a:srgbClr val="C8E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Light" panose="020B0300000000000000" pitchFamily="50" charset="-128"/>
              <a:ea typeface="游ゴシック Light" panose="020B0300000000000000" pitchFamily="50" charset="-128"/>
            </a:endParaRPr>
          </a:p>
        </p:txBody>
      </p:sp>
      <p:sp>
        <p:nvSpPr>
          <p:cNvPr id="34" name="テキスト ボックス 33"/>
          <p:cNvSpPr txBox="1"/>
          <p:nvPr/>
        </p:nvSpPr>
        <p:spPr>
          <a:xfrm>
            <a:off x="4053026" y="5263553"/>
            <a:ext cx="1005403" cy="338554"/>
          </a:xfrm>
          <a:prstGeom prst="rect">
            <a:avLst/>
          </a:prstGeom>
          <a:noFill/>
        </p:spPr>
        <p:txBody>
          <a:bodyPr wrap="none" rtlCol="0">
            <a:spAutoFit/>
          </a:bodyPr>
          <a:lstStyle/>
          <a:p>
            <a:r>
              <a:rPr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認証連携</a:t>
            </a:r>
            <a:endParaRPr lang="ja-JP" altLang="en-US" sz="1600" dirty="0">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35" name="正方形/長方形 34"/>
          <p:cNvSpPr/>
          <p:nvPr/>
        </p:nvSpPr>
        <p:spPr>
          <a:xfrm>
            <a:off x="3148625" y="2287808"/>
            <a:ext cx="2814204" cy="859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dirty="0" smtClean="0">
                <a:solidFill>
                  <a:srgbClr val="E67E22"/>
                </a:solidFill>
                <a:latin typeface="游ゴシック Light" panose="020B0300000000000000" pitchFamily="50" charset="-128"/>
                <a:ea typeface="游ゴシック Light" panose="020B0300000000000000" pitchFamily="50" charset="-128"/>
              </a:rPr>
              <a:t>SSO</a:t>
            </a:r>
          </a:p>
        </p:txBody>
      </p:sp>
      <p:sp>
        <p:nvSpPr>
          <p:cNvPr id="41" name="テキスト ボックス 85"/>
          <p:cNvSpPr txBox="1">
            <a:spLocks noChangeArrowheads="1"/>
          </p:cNvSpPr>
          <p:nvPr/>
        </p:nvSpPr>
        <p:spPr bwMode="gray">
          <a:xfrm>
            <a:off x="3563888" y="4363661"/>
            <a:ext cx="2099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fontAlgn="base">
              <a:defRPr kumimoji="1">
                <a:solidFill>
                  <a:schemeClr val="tx1"/>
                </a:solidFill>
                <a:latin typeface="Arial" charset="0"/>
                <a:ea typeface="ＭＳ Ｐゴシック" charset="-128"/>
              </a:defRPr>
            </a:lvl1pPr>
            <a:lvl2pPr marL="742950" indent="-285750" algn="l" fontAlgn="base">
              <a:defRPr kumimoji="1">
                <a:solidFill>
                  <a:schemeClr val="tx1"/>
                </a:solidFill>
                <a:latin typeface="Arial" charset="0"/>
                <a:ea typeface="ＭＳ Ｐゴシック" charset="-128"/>
              </a:defRPr>
            </a:lvl2pPr>
            <a:lvl3pPr marL="1143000" indent="-228600" algn="l" fontAlgn="base">
              <a:defRPr kumimoji="1">
                <a:solidFill>
                  <a:schemeClr val="tx1"/>
                </a:solidFill>
                <a:latin typeface="Arial" charset="0"/>
                <a:ea typeface="ＭＳ Ｐゴシック" charset="-128"/>
              </a:defRPr>
            </a:lvl3pPr>
            <a:lvl4pPr marL="1600200" indent="-228600" algn="l" fontAlgn="base">
              <a:defRPr kumimoji="1">
                <a:solidFill>
                  <a:schemeClr val="tx1"/>
                </a:solidFill>
                <a:latin typeface="Arial" charset="0"/>
                <a:ea typeface="ＭＳ Ｐゴシック" charset="-128"/>
              </a:defRPr>
            </a:lvl4pPr>
            <a:lvl5pPr marL="2057400" indent="-228600" algn="l" fontAlgn="base">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a:t>
            </a:r>
            <a:r>
              <a:rPr kumimoji="0"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認可機能の応用で</a:t>
            </a:r>
            <a:endPar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endParaRPr>
          </a:p>
          <a:p>
            <a:r>
              <a:rPr kumimoji="0"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　法人利用も可能</a:t>
            </a:r>
            <a:endPar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42" name="円形吹き出し 41"/>
          <p:cNvSpPr/>
          <p:nvPr/>
        </p:nvSpPr>
        <p:spPr>
          <a:xfrm>
            <a:off x="5498924" y="1952977"/>
            <a:ext cx="4025163" cy="3402128"/>
          </a:xfrm>
          <a:prstGeom prst="wedgeEllipseCallout">
            <a:avLst>
              <a:gd name="adj1" fmla="val -56802"/>
              <a:gd name="adj2" fmla="val 1653"/>
            </a:avLst>
          </a:prstGeom>
          <a:solidFill>
            <a:srgbClr val="4CAF50"/>
          </a:solidFill>
          <a:effectLst>
            <a:outerShdw blurRad="50800" dist="38100" dir="2700000" algn="tl" rotWithShape="0">
              <a:prstClr val="black">
                <a:alpha val="40000"/>
              </a:prstClr>
            </a:outerShdw>
          </a:effectLst>
        </p:spPr>
        <p:txBody>
          <a:bodyPr wrap="square" lIns="180000" tIns="180000" rIns="180000" bIns="180000" rtlCol="0" anchor="ctr" anchorCtr="0">
            <a:noAutofit/>
          </a:bodyPr>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統計の収集から提供まで</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r>
              <a:rPr lang="ja-JP" altLang="en-US" sz="3200" dirty="0">
                <a:solidFill>
                  <a:schemeClr val="bg1"/>
                </a:solidFill>
                <a:latin typeface="游ゴシック Light" panose="020B0300000000000000" pitchFamily="50" charset="-128"/>
                <a:ea typeface="游ゴシック Light" panose="020B0300000000000000" pitchFamily="50" charset="-128"/>
              </a:rPr>
              <a:t>全て</a:t>
            </a:r>
            <a:r>
              <a:rPr lang="ja-JP" altLang="en-US" sz="3200" dirty="0" smtClean="0">
                <a:solidFill>
                  <a:schemeClr val="bg1"/>
                </a:solidFill>
                <a:latin typeface="游ゴシック Light" panose="020B0300000000000000" pitchFamily="50" charset="-128"/>
                <a:ea typeface="游ゴシック Light" panose="020B0300000000000000" pitchFamily="50" charset="-128"/>
              </a:rPr>
              <a:t>を安全で便利に</a:t>
            </a:r>
            <a:endParaRPr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5269498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E6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938992"/>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pPr algn="l"/>
            <a:r>
              <a:rPr lang="ja-JP" altLang="en-US" sz="4000" dirty="0" smtClean="0"/>
              <a:t>　② 安全</a:t>
            </a:r>
            <a:r>
              <a:rPr lang="ja-JP" altLang="en-US" sz="4000" dirty="0"/>
              <a:t>かつ</a:t>
            </a:r>
            <a:r>
              <a:rPr lang="ja-JP" altLang="en-US" sz="4000" dirty="0" smtClean="0"/>
              <a:t>便利に</a:t>
            </a:r>
            <a:endParaRPr lang="en-US" altLang="ja-JP" sz="4000" dirty="0" smtClean="0"/>
          </a:p>
          <a:p>
            <a:pPr algn="l"/>
            <a:r>
              <a:rPr lang="ja-JP" altLang="en-US" sz="4000" dirty="0" smtClean="0"/>
              <a:t>　　 調査票</a:t>
            </a:r>
            <a:r>
              <a:rPr lang="en-US" altLang="ja-JP" sz="4000" dirty="0" smtClean="0"/>
              <a:t>(</a:t>
            </a:r>
            <a:r>
              <a:rPr lang="ja-JP" altLang="en-US" sz="4000" dirty="0" smtClean="0"/>
              <a:t>パーソナルデータ</a:t>
            </a:r>
            <a:r>
              <a:rPr lang="en-US" altLang="ja-JP" sz="4000" dirty="0" smtClean="0"/>
              <a:t>)</a:t>
            </a:r>
          </a:p>
          <a:p>
            <a:pPr algn="l"/>
            <a:r>
              <a:rPr lang="ja-JP" altLang="en-US" sz="4000" dirty="0"/>
              <a:t>　</a:t>
            </a:r>
            <a:r>
              <a:rPr lang="ja-JP" altLang="en-US" sz="4000" dirty="0" smtClean="0"/>
              <a:t>　 を</a:t>
            </a:r>
            <a:r>
              <a:rPr lang="ja-JP" altLang="en-US" sz="4000" dirty="0"/>
              <a:t>利活用</a:t>
            </a:r>
          </a:p>
        </p:txBody>
      </p:sp>
    </p:spTree>
    <p:extLst>
      <p:ext uri="{BB962C8B-B14F-4D97-AF65-F5344CB8AC3E}">
        <p14:creationId xmlns:p14="http://schemas.microsoft.com/office/powerpoint/2010/main" val="424200557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346" y="-18923"/>
            <a:ext cx="7478708" cy="1287684"/>
          </a:xfrm>
          <a:prstGeom prst="rec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パーソナルデータとイノベーション</a:t>
            </a:r>
            <a:endParaRPr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
        <p:nvSpPr>
          <p:cNvPr id="3" name="テキスト ボックス 2"/>
          <p:cNvSpPr txBox="1"/>
          <p:nvPr/>
        </p:nvSpPr>
        <p:spPr>
          <a:xfrm>
            <a:off x="51742" y="107340"/>
            <a:ext cx="93487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背景</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60" name="正方形/長方形 59"/>
          <p:cNvSpPr/>
          <p:nvPr/>
        </p:nvSpPr>
        <p:spPr>
          <a:xfrm>
            <a:off x="251520" y="2101065"/>
            <a:ext cx="8640960" cy="1327935"/>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000" dirty="0" smtClean="0">
                <a:solidFill>
                  <a:srgbClr val="FF5722"/>
                </a:solidFill>
                <a:latin typeface="游ゴシック Light" panose="020B0300000000000000" pitchFamily="50" charset="-128"/>
                <a:ea typeface="游ゴシック Light" panose="020B0300000000000000" pitchFamily="50" charset="-128"/>
              </a:rPr>
              <a:t>企業</a:t>
            </a:r>
            <a:r>
              <a:rPr lang="ja-JP" altLang="en-US" sz="2000" dirty="0">
                <a:solidFill>
                  <a:srgbClr val="FF5722"/>
                </a:solidFill>
                <a:latin typeface="游ゴシック Light" panose="020B0300000000000000" pitchFamily="50" charset="-128"/>
                <a:ea typeface="游ゴシック Light" panose="020B0300000000000000" pitchFamily="50" charset="-128"/>
              </a:rPr>
              <a:t>が保有する顧客情報、個人のライフログ情報など、社会や市場に存在する多種多量の情報、いわゆるビッグデータを相互に</a:t>
            </a:r>
            <a:r>
              <a:rPr lang="ja-JP" altLang="en-US" sz="2000" dirty="0" smtClean="0">
                <a:solidFill>
                  <a:srgbClr val="FF5722"/>
                </a:solidFill>
                <a:latin typeface="游ゴシック Light" panose="020B0300000000000000" pitchFamily="50" charset="-128"/>
                <a:ea typeface="游ゴシック Light" panose="020B0300000000000000" pitchFamily="50" charset="-128"/>
              </a:rPr>
              <a:t>結び付け</a:t>
            </a:r>
            <a:r>
              <a:rPr lang="ja-JP" altLang="en-US" sz="2000" dirty="0">
                <a:solidFill>
                  <a:srgbClr val="FF5722"/>
                </a:solidFill>
                <a:latin typeface="游ゴシック Light" panose="020B0300000000000000" pitchFamily="50" charset="-128"/>
                <a:ea typeface="游ゴシック Light" panose="020B0300000000000000" pitchFamily="50" charset="-128"/>
              </a:rPr>
              <a:t>、活用する</a:t>
            </a:r>
            <a:r>
              <a:rPr lang="ja-JP" altLang="en-US" sz="2000" dirty="0">
                <a:solidFill>
                  <a:srgbClr val="212121"/>
                </a:solidFill>
                <a:latin typeface="游ゴシック Light" panose="020B0300000000000000" pitchFamily="50" charset="-128"/>
                <a:ea typeface="游ゴシック Light" panose="020B0300000000000000" pitchFamily="50" charset="-128"/>
              </a:rPr>
              <a:t>ことにより、新ビジネスや官民協働の新サービスが創出され、企業活動、消費者行動や社会生活に</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も</a:t>
            </a:r>
            <a:r>
              <a:rPr lang="ja-JP" altLang="en-US" sz="2000" dirty="0">
                <a:solidFill>
                  <a:srgbClr val="FF5722"/>
                </a:solidFill>
                <a:latin typeface="游ゴシック Light" panose="020B0300000000000000" pitchFamily="50" charset="-128"/>
                <a:ea typeface="游ゴシック Light" panose="020B0300000000000000" pitchFamily="50" charset="-128"/>
              </a:rPr>
              <a:t>イノベーション</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が</a:t>
            </a:r>
            <a:r>
              <a:rPr lang="ja-JP" altLang="en-US" sz="2000" dirty="0">
                <a:solidFill>
                  <a:srgbClr val="212121"/>
                </a:solidFill>
                <a:latin typeface="游ゴシック Light" panose="020B0300000000000000" pitchFamily="50" charset="-128"/>
                <a:ea typeface="游ゴシック Light" panose="020B0300000000000000" pitchFamily="50" charset="-128"/>
              </a:rPr>
              <a:t>創出される社会を実現する</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a:t>
            </a:r>
            <a:endParaRPr lang="en-US" altLang="ja-JP" sz="2000" dirty="0">
              <a:solidFill>
                <a:srgbClr val="212121"/>
              </a:solidFill>
              <a:latin typeface="游ゴシック Light" panose="020B0300000000000000" pitchFamily="50" charset="-128"/>
              <a:ea typeface="游ゴシック Light" panose="020B0300000000000000" pitchFamily="50" charset="-128"/>
            </a:endParaRPr>
          </a:p>
        </p:txBody>
      </p:sp>
      <p:sp>
        <p:nvSpPr>
          <p:cNvPr id="61" name="正方形/長方形 60"/>
          <p:cNvSpPr/>
          <p:nvPr/>
        </p:nvSpPr>
        <p:spPr>
          <a:xfrm>
            <a:off x="235705" y="5187961"/>
            <a:ext cx="8640960" cy="1015663"/>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000" dirty="0">
                <a:solidFill>
                  <a:srgbClr val="FF5722"/>
                </a:solidFill>
                <a:latin typeface="游ゴシック Light" panose="020B0300000000000000" pitchFamily="50" charset="-128"/>
                <a:ea typeface="游ゴシック Light" panose="020B0300000000000000" pitchFamily="50" charset="-128"/>
              </a:rPr>
              <a:t>匿名化することでパーソナルデータを流通・利用できる</a:t>
            </a:r>
            <a:endParaRPr lang="en-US" altLang="ja-JP" sz="2000" dirty="0">
              <a:solidFill>
                <a:srgbClr val="FF5722"/>
              </a:solidFill>
              <a:latin typeface="游ゴシック Light" panose="020B0300000000000000" pitchFamily="50" charset="-128"/>
              <a:ea typeface="游ゴシック Light" panose="020B0300000000000000" pitchFamily="50" charset="-128"/>
            </a:endParaRPr>
          </a:p>
          <a:p>
            <a:r>
              <a:rPr lang="en-US" altLang="ja-JP" sz="2000" dirty="0" smtClean="0">
                <a:solidFill>
                  <a:srgbClr val="212121"/>
                </a:solidFill>
                <a:latin typeface="游ゴシック Light" panose="020B0300000000000000" pitchFamily="50" charset="-128"/>
                <a:ea typeface="游ゴシック Light" panose="020B0300000000000000" pitchFamily="50" charset="-128"/>
              </a:rPr>
              <a:t>※</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行政</a:t>
            </a:r>
            <a:r>
              <a:rPr lang="ja-JP" altLang="en-US" sz="2000" dirty="0">
                <a:solidFill>
                  <a:srgbClr val="212121"/>
                </a:solidFill>
                <a:latin typeface="游ゴシック Light" panose="020B0300000000000000" pitchFamily="50" charset="-128"/>
                <a:ea typeface="游ゴシック Light" panose="020B0300000000000000" pitchFamily="50" charset="-128"/>
              </a:rPr>
              <a:t>機関保有の個人情報も同様に一定の条件のもとに利用可能となる法改正の準備が進められている</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a:t>
            </a:r>
            <a:endParaRPr lang="ja-JP" altLang="en-US" sz="2000" dirty="0">
              <a:solidFill>
                <a:srgbClr val="212121"/>
              </a:solidFill>
              <a:latin typeface="游ゴシック Light" panose="020B0300000000000000" pitchFamily="50" charset="-128"/>
              <a:ea typeface="游ゴシック Light" panose="020B0300000000000000" pitchFamily="50" charset="-128"/>
            </a:endParaRPr>
          </a:p>
        </p:txBody>
      </p:sp>
      <p:sp>
        <p:nvSpPr>
          <p:cNvPr id="4" name="二等辺三角形 3"/>
          <p:cNvSpPr/>
          <p:nvPr/>
        </p:nvSpPr>
        <p:spPr>
          <a:xfrm rot="10800000">
            <a:off x="2411760" y="3967423"/>
            <a:ext cx="4320480" cy="338336"/>
          </a:xfrm>
          <a:prstGeom prst="triangle">
            <a:avLst/>
          </a:prstGeom>
          <a:solidFill>
            <a:schemeClr val="bg1">
              <a:lumMod val="85000"/>
            </a:schemeClr>
          </a:solidFill>
          <a:ln>
            <a:noFill/>
          </a:ln>
        </p:spPr>
        <p:txBody>
          <a:bodyPr wrap="square" rtlCol="0">
            <a:noAutofit/>
          </a:bodyPr>
          <a:lstStyle/>
          <a:p>
            <a:endParaRPr lang="ja-JP" altLang="en-US" sz="100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7" name="角丸四角形 6"/>
          <p:cNvSpPr/>
          <p:nvPr/>
        </p:nvSpPr>
        <p:spPr>
          <a:xfrm>
            <a:off x="235705" y="1782264"/>
            <a:ext cx="4336295" cy="318801"/>
          </a:xfrm>
          <a:prstGeom prst="roundRect">
            <a:avLst/>
          </a:prstGeom>
          <a:solidFill>
            <a:schemeClr val="bg1">
              <a:lumMod val="85000"/>
            </a:schemeClr>
          </a:solidFill>
          <a:ln>
            <a:noFill/>
          </a:ln>
        </p:spPr>
        <p:txBody>
          <a:bodyPr wrap="square" lIns="72000" tIns="36000" rIns="72000" bIns="36000" rtlCol="0">
            <a:spAutoFit/>
          </a:bodyPr>
          <a:lstStyle/>
          <a:p>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世界</a:t>
            </a:r>
            <a:r>
              <a:rPr lang="zh-TW"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最先端</a:t>
            </a:r>
            <a:r>
              <a:rPr lang="en-US" altLang="zh-TW"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IT</a:t>
            </a:r>
            <a:r>
              <a:rPr lang="zh-TW"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国家創造</a:t>
            </a:r>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宣言</a:t>
            </a:r>
            <a:r>
              <a:rPr lang="en-US" altLang="zh-TW"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(2015</a:t>
            </a:r>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年６月</a:t>
            </a:r>
            <a:r>
              <a:rPr lang="en-US" altLang="zh-TW"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30</a:t>
            </a:r>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日改訂版</a:t>
            </a:r>
            <a:r>
              <a:rPr lang="en-US" altLang="zh-TW"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endPar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62" name="角丸四角形 61"/>
          <p:cNvSpPr/>
          <p:nvPr/>
        </p:nvSpPr>
        <p:spPr>
          <a:xfrm>
            <a:off x="235705" y="4869160"/>
            <a:ext cx="4336295" cy="318801"/>
          </a:xfrm>
          <a:prstGeom prst="roundRect">
            <a:avLst/>
          </a:prstGeom>
          <a:solidFill>
            <a:schemeClr val="bg1">
              <a:lumMod val="85000"/>
            </a:schemeClr>
          </a:solidFill>
          <a:ln>
            <a:noFill/>
          </a:ln>
        </p:spPr>
        <p:txBody>
          <a:bodyPr wrap="square" lIns="72000" tIns="36000" rIns="72000" bIns="36000" rtlCol="0">
            <a:spAutoFit/>
          </a:bodyPr>
          <a:lstStyle/>
          <a:p>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個人情報保護法改正</a:t>
            </a:r>
            <a:endPar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Tree>
    <p:extLst>
      <p:ext uri="{BB962C8B-B14F-4D97-AF65-F5344CB8AC3E}">
        <p14:creationId xmlns:p14="http://schemas.microsoft.com/office/powerpoint/2010/main" val="3443843978"/>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346" y="-18923"/>
            <a:ext cx="7478708" cy="1287684"/>
          </a:xfrm>
          <a:prstGeom prst="rec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統計法における調査票の</a:t>
            </a:r>
            <a:r>
              <a:rPr lang="ja-JP" altLang="en-US" sz="3200" dirty="0">
                <a:solidFill>
                  <a:schemeClr val="bg1"/>
                </a:solidFill>
                <a:latin typeface="游ゴシック Light" panose="020B0300000000000000" pitchFamily="50" charset="-128"/>
                <a:ea typeface="游ゴシック Light" panose="020B0300000000000000" pitchFamily="50" charset="-128"/>
              </a:rPr>
              <a:t>利用</a:t>
            </a:r>
          </a:p>
        </p:txBody>
      </p:sp>
      <p:sp>
        <p:nvSpPr>
          <p:cNvPr id="3" name="テキスト ボックス 2"/>
          <p:cNvSpPr txBox="1"/>
          <p:nvPr/>
        </p:nvSpPr>
        <p:spPr>
          <a:xfrm>
            <a:off x="51742" y="107340"/>
            <a:ext cx="93487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現状</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7" name="正方形/長方形 6"/>
          <p:cNvSpPr/>
          <p:nvPr/>
        </p:nvSpPr>
        <p:spPr>
          <a:xfrm>
            <a:off x="251520" y="1412776"/>
            <a:ext cx="8640960" cy="1323439"/>
          </a:xfrm>
          <a:prstGeom prst="rect">
            <a:avLst/>
          </a:prstGeom>
          <a:solidFill>
            <a:srgbClr val="FFFFFF"/>
          </a:solidFill>
          <a:ln w="9525">
            <a:solidFill>
              <a:schemeClr val="bg1">
                <a:lumMod val="85000"/>
              </a:schemeClr>
            </a:solidFill>
          </a:ln>
        </p:spPr>
        <p:txBody>
          <a:bodyPr wrap="square" lIns="180000" tIns="180000" rIns="180000" bIns="180000" rtlCol="0">
            <a:noAutofit/>
          </a:bodyPr>
          <a:lstStyle/>
          <a:p>
            <a:pPr marL="457200" indent="-457200">
              <a:buFont typeface="+mj-lt"/>
              <a:buAutoNum type="arabicPeriod"/>
            </a:pPr>
            <a:r>
              <a:rPr lang="ja-JP" altLang="en-US" sz="20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調査票の直接利用</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（統計法</a:t>
            </a:r>
            <a:r>
              <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32</a:t>
            </a:r>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条</a:t>
            </a:r>
            <a:r>
              <a:rPr lang="en-US" altLang="ja-JP"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行政</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機関の</a:t>
            </a:r>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使用</a:t>
            </a:r>
            <a:r>
              <a:rPr lang="en-US" altLang="ja-JP"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r>
              <a:rPr lang="ja-JP" altLang="en-US" sz="1400" dirty="0" err="1"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r>
              <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33</a:t>
            </a:r>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条（それ以外</a:t>
            </a:r>
            <a:r>
              <a:rPr lang="en-US" altLang="ja-JP"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研究者等</a:t>
            </a:r>
            <a:r>
              <a:rPr lang="en-US" altLang="ja-JP"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の</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使用）</a:t>
            </a:r>
            <a:endPar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a:p>
            <a:pPr marL="457200" indent="-457200">
              <a:buFont typeface="+mj-lt"/>
              <a:buAutoNum type="arabicPeriod"/>
            </a:pPr>
            <a:r>
              <a:rPr lang="ja-JP" altLang="en-US" sz="20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オーダーメード集計</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（統計法</a:t>
            </a:r>
            <a:r>
              <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34</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条）</a:t>
            </a:r>
          </a:p>
          <a:p>
            <a:pPr marL="457200" indent="-457200">
              <a:buFont typeface="+mj-lt"/>
              <a:buAutoNum type="arabicPeriod"/>
            </a:pPr>
            <a:r>
              <a:rPr lang="ja-JP" altLang="en-US" sz="20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匿名データの提供</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（統計法</a:t>
            </a:r>
            <a:r>
              <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35</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r>
              <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36</a:t>
            </a:r>
            <a:r>
              <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条）</a:t>
            </a:r>
            <a:endParaRPr lang="en-US" altLang="ja-JP"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2" name="角丸四角形吹き出し 1"/>
          <p:cNvSpPr/>
          <p:nvPr/>
        </p:nvSpPr>
        <p:spPr>
          <a:xfrm>
            <a:off x="2987824" y="110714"/>
            <a:ext cx="1584176" cy="340519"/>
          </a:xfrm>
          <a:prstGeom prst="wedgeRoundRectCallout">
            <a:avLst>
              <a:gd name="adj1" fmla="val -21568"/>
              <a:gd name="adj2" fmla="val 75985"/>
              <a:gd name="adj3" fmla="val 16667"/>
            </a:avLst>
          </a:prstGeom>
          <a:solidFill>
            <a:srgbClr val="E67E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400" dirty="0" smtClean="0">
                <a:solidFill>
                  <a:schemeClr val="bg1"/>
                </a:solidFill>
              </a:rPr>
              <a:t>パーソナルデータ</a:t>
            </a:r>
            <a:endParaRPr kumimoji="1" lang="ja-JP" altLang="en-US" sz="1400" dirty="0">
              <a:solidFill>
                <a:schemeClr val="bg1"/>
              </a:solidFill>
            </a:endParaRPr>
          </a:p>
        </p:txBody>
      </p:sp>
      <p:sp>
        <p:nvSpPr>
          <p:cNvPr id="13" name="正方形/長方形 12"/>
          <p:cNvSpPr/>
          <p:nvPr/>
        </p:nvSpPr>
        <p:spPr bwMode="gray">
          <a:xfrm>
            <a:off x="265375" y="4149079"/>
            <a:ext cx="8640960" cy="2160241"/>
          </a:xfrm>
          <a:prstGeom prst="rect">
            <a:avLst/>
          </a:prstGeom>
          <a:solidFill>
            <a:srgbClr val="FFFFFF"/>
          </a:solidFill>
          <a:ln w="9525">
            <a:solidFill>
              <a:schemeClr val="bg1">
                <a:lumMod val="85000"/>
              </a:schemeClr>
            </a:solidFill>
          </a:ln>
        </p:spPr>
        <p:txBody>
          <a:bodyPr wrap="square" lIns="180000" tIns="180000" rIns="180000" bIns="180000" rtlCol="0">
            <a:noAutofit/>
          </a:bodyPr>
          <a:lstStyle/>
          <a:p>
            <a:pPr marL="285750" indent="-285750">
              <a:buFont typeface="Arial" panose="020B0604020202020204" pitchFamily="34" charset="0"/>
              <a:buChar char="•"/>
            </a:pPr>
            <a:r>
              <a:rPr lang="ja-JP" altLang="en-US" sz="2000" dirty="0">
                <a:latin typeface="游ゴシック Light" panose="020B0300000000000000" pitchFamily="50" charset="-128"/>
                <a:ea typeface="游ゴシック Light" panose="020B0300000000000000" pitchFamily="50" charset="-128"/>
                <a:cs typeface="メイリオ" pitchFamily="50" charset="-128"/>
              </a:rPr>
              <a:t>書面審査で使用方法等を</a:t>
            </a:r>
            <a:r>
              <a:rPr lang="ja-JP" altLang="en-US" sz="2000" dirty="0" smtClean="0">
                <a:latin typeface="游ゴシック Light" panose="020B0300000000000000" pitchFamily="50" charset="-128"/>
                <a:ea typeface="游ゴシック Light" panose="020B0300000000000000" pitchFamily="50" charset="-128"/>
                <a:cs typeface="メイリオ" pitchFamily="50" charset="-128"/>
              </a:rPr>
              <a:t>審査し、承認</a:t>
            </a:r>
            <a:r>
              <a:rPr lang="ja-JP" altLang="en-US" sz="2000" dirty="0">
                <a:latin typeface="游ゴシック Light" panose="020B0300000000000000" pitchFamily="50" charset="-128"/>
                <a:ea typeface="游ゴシック Light" panose="020B0300000000000000" pitchFamily="50" charset="-128"/>
                <a:cs typeface="メイリオ" pitchFamily="50" charset="-128"/>
              </a:rPr>
              <a:t>されれば</a:t>
            </a:r>
            <a:r>
              <a:rPr lang="ja-JP" altLang="en-US" sz="2000" dirty="0" smtClean="0">
                <a:latin typeface="游ゴシック Light" panose="020B0300000000000000" pitchFamily="50" charset="-128"/>
                <a:ea typeface="游ゴシック Light" panose="020B0300000000000000" pitchFamily="50" charset="-128"/>
                <a:cs typeface="メイリオ" pitchFamily="50" charset="-128"/>
              </a:rPr>
              <a:t>データ</a:t>
            </a:r>
            <a:r>
              <a:rPr lang="ja-JP" altLang="en-US" sz="2000" dirty="0">
                <a:latin typeface="游ゴシック Light" panose="020B0300000000000000" pitchFamily="50" charset="-128"/>
                <a:ea typeface="游ゴシック Light" panose="020B0300000000000000" pitchFamily="50" charset="-128"/>
                <a:cs typeface="メイリオ" pitchFamily="50" charset="-128"/>
              </a:rPr>
              <a:t>が</a:t>
            </a:r>
            <a:r>
              <a:rPr lang="ja-JP" altLang="en-US" sz="2000" dirty="0" smtClean="0">
                <a:latin typeface="游ゴシック Light" panose="020B0300000000000000" pitchFamily="50" charset="-128"/>
                <a:ea typeface="游ゴシック Light" panose="020B0300000000000000" pitchFamily="50" charset="-128"/>
                <a:cs typeface="メイリオ" pitchFamily="50" charset="-128"/>
              </a:rPr>
              <a:t>媒体で送付される</a:t>
            </a:r>
            <a:endParaRPr lang="en-US" altLang="ja-JP" sz="2000" dirty="0" smtClean="0">
              <a:latin typeface="游ゴシック Light" panose="020B0300000000000000" pitchFamily="50" charset="-128"/>
              <a:ea typeface="游ゴシック Light" panose="020B0300000000000000" pitchFamily="50" charset="-128"/>
              <a:cs typeface="メイリオ" pitchFamily="50" charset="-128"/>
            </a:endParaRPr>
          </a:p>
          <a:p>
            <a:pPr marL="285750" indent="-285750">
              <a:buFont typeface="Arial" panose="020B0604020202020204" pitchFamily="34" charset="0"/>
              <a:buChar char="•"/>
            </a:pPr>
            <a:r>
              <a:rPr lang="ja-JP" altLang="en-US" sz="2000" dirty="0" smtClean="0">
                <a:latin typeface="游ゴシック Light" panose="020B0300000000000000" pitchFamily="50" charset="-128"/>
                <a:ea typeface="游ゴシック Light" panose="020B0300000000000000" pitchFamily="50" charset="-128"/>
              </a:rPr>
              <a:t>利用</a:t>
            </a:r>
            <a:r>
              <a:rPr lang="ja-JP" altLang="en-US" sz="2000" dirty="0">
                <a:latin typeface="游ゴシック Light" panose="020B0300000000000000" pitchFamily="50" charset="-128"/>
                <a:ea typeface="游ゴシック Light" panose="020B0300000000000000" pitchFamily="50" charset="-128"/>
              </a:rPr>
              <a:t>申請で</a:t>
            </a:r>
            <a:r>
              <a:rPr lang="ja-JP" altLang="en-US" sz="2000" dirty="0" smtClean="0">
                <a:latin typeface="游ゴシック Light" panose="020B0300000000000000" pitchFamily="50" charset="-128"/>
                <a:ea typeface="游ゴシック Light" panose="020B0300000000000000" pitchFamily="50" charset="-128"/>
              </a:rPr>
              <a:t>利用者の範囲や</a:t>
            </a:r>
            <a:r>
              <a:rPr lang="ja-JP" altLang="en-US" sz="2000" dirty="0">
                <a:latin typeface="游ゴシック Light" panose="020B0300000000000000" pitchFamily="50" charset="-128"/>
                <a:ea typeface="游ゴシック Light" panose="020B0300000000000000" pitchFamily="50" charset="-128"/>
              </a:rPr>
              <a:t>利用</a:t>
            </a:r>
            <a:r>
              <a:rPr lang="ja-JP" altLang="en-US" sz="2000" dirty="0" smtClean="0">
                <a:latin typeface="游ゴシック Light" panose="020B0300000000000000" pitchFamily="50" charset="-128"/>
                <a:ea typeface="游ゴシック Light" panose="020B0300000000000000" pitchFamily="50" charset="-128"/>
              </a:rPr>
              <a:t>場所を特定し、正しく</a:t>
            </a:r>
            <a:r>
              <a:rPr lang="ja-JP" altLang="en-US" sz="2000" dirty="0">
                <a:latin typeface="游ゴシック Light" panose="020B0300000000000000" pitchFamily="50" charset="-128"/>
                <a:ea typeface="游ゴシック Light" panose="020B0300000000000000" pitchFamily="50" charset="-128"/>
              </a:rPr>
              <a:t>利用</a:t>
            </a:r>
            <a:r>
              <a:rPr lang="ja-JP" altLang="en-US" sz="2000" dirty="0" smtClean="0">
                <a:latin typeface="游ゴシック Light" panose="020B0300000000000000" pitchFamily="50" charset="-128"/>
                <a:ea typeface="游ゴシック Light" panose="020B0300000000000000" pitchFamily="50" charset="-128"/>
              </a:rPr>
              <a:t>していること監査により担保</a:t>
            </a:r>
            <a:endParaRPr lang="en-US" altLang="ja-JP" sz="2000" dirty="0" smtClean="0">
              <a:latin typeface="游ゴシック Light" panose="020B0300000000000000" pitchFamily="50" charset="-128"/>
              <a:ea typeface="游ゴシック Light" panose="020B0300000000000000" pitchFamily="50" charset="-128"/>
            </a:endParaRPr>
          </a:p>
          <a:p>
            <a:endParaRPr lang="en-US" altLang="ja-JP" sz="2000" dirty="0" smtClean="0">
              <a:latin typeface="游ゴシック Light" panose="020B0300000000000000" pitchFamily="50" charset="-128"/>
              <a:ea typeface="游ゴシック Light" panose="020B0300000000000000" pitchFamily="50" charset="-128"/>
            </a:endParaRPr>
          </a:p>
          <a:p>
            <a:r>
              <a:rPr lang="ja-JP" altLang="en-US" sz="2000" dirty="0" smtClean="0">
                <a:latin typeface="游ゴシック Light" panose="020B0300000000000000" pitchFamily="50" charset="-128"/>
                <a:ea typeface="游ゴシック Light" panose="020B0300000000000000" pitchFamily="50" charset="-128"/>
              </a:rPr>
              <a:t>→セキュリティが確保され、監視</a:t>
            </a:r>
            <a:r>
              <a:rPr lang="ja-JP" altLang="en-US" sz="2000" dirty="0">
                <a:latin typeface="游ゴシック Light" panose="020B0300000000000000" pitchFamily="50" charset="-128"/>
                <a:ea typeface="游ゴシック Light" panose="020B0300000000000000" pitchFamily="50" charset="-128"/>
              </a:rPr>
              <a:t>可能</a:t>
            </a:r>
            <a:r>
              <a:rPr lang="ja-JP" altLang="en-US" sz="2000" dirty="0" smtClean="0">
                <a:latin typeface="游ゴシック Light" panose="020B0300000000000000" pitchFamily="50" charset="-128"/>
                <a:ea typeface="游ゴシック Light" panose="020B0300000000000000" pitchFamily="50" charset="-128"/>
              </a:rPr>
              <a:t>な</a:t>
            </a:r>
            <a:r>
              <a:rPr lang="ja-JP" altLang="en-US" sz="2000" dirty="0">
                <a:latin typeface="游ゴシック Light" panose="020B0300000000000000" pitchFamily="50" charset="-128"/>
                <a:ea typeface="游ゴシック Light" panose="020B0300000000000000" pitchFamily="50" charset="-128"/>
              </a:rPr>
              <a:t>オンサイト</a:t>
            </a:r>
            <a:r>
              <a:rPr lang="ja-JP" altLang="en-US" sz="2000" dirty="0" smtClean="0">
                <a:latin typeface="游ゴシック Light" panose="020B0300000000000000" pitchFamily="50" charset="-128"/>
                <a:ea typeface="游ゴシック Light" panose="020B0300000000000000" pitchFamily="50" charset="-128"/>
              </a:rPr>
              <a:t>施設の建設を検討中</a:t>
            </a:r>
            <a:r>
              <a:rPr lang="en-US" altLang="ja-JP" sz="2000" dirty="0" smtClean="0">
                <a:latin typeface="游ゴシック Light" panose="020B0300000000000000" pitchFamily="50" charset="-128"/>
                <a:ea typeface="游ゴシック Light" panose="020B0300000000000000" pitchFamily="50" charset="-128"/>
              </a:rPr>
              <a:t/>
            </a:r>
            <a:br>
              <a:rPr lang="en-US" altLang="ja-JP" sz="2000" dirty="0" smtClean="0">
                <a:latin typeface="游ゴシック Light" panose="020B0300000000000000" pitchFamily="50" charset="-128"/>
                <a:ea typeface="游ゴシック Light" panose="020B0300000000000000" pitchFamily="50" charset="-128"/>
              </a:rPr>
            </a:br>
            <a:endParaRPr lang="en-US" altLang="ja-JP" sz="2000" dirty="0">
              <a:solidFill>
                <a:srgbClr val="FF5722"/>
              </a:solidFill>
              <a:latin typeface="游ゴシック Light" panose="020B0300000000000000" pitchFamily="50" charset="-128"/>
              <a:ea typeface="游ゴシック Light" panose="020B0300000000000000" pitchFamily="50" charset="-128"/>
            </a:endParaRPr>
          </a:p>
        </p:txBody>
      </p:sp>
      <p:grpSp>
        <p:nvGrpSpPr>
          <p:cNvPr id="18" name="グループ化 17"/>
          <p:cNvGrpSpPr/>
          <p:nvPr/>
        </p:nvGrpSpPr>
        <p:grpSpPr>
          <a:xfrm>
            <a:off x="348928" y="1870224"/>
            <a:ext cx="2664296" cy="1460873"/>
            <a:chOff x="348928" y="1870224"/>
            <a:chExt cx="2664296" cy="1460873"/>
          </a:xfrm>
        </p:grpSpPr>
        <p:cxnSp>
          <p:nvCxnSpPr>
            <p:cNvPr id="6" name="直線コネクタ 5"/>
            <p:cNvCxnSpPr/>
            <p:nvPr/>
          </p:nvCxnSpPr>
          <p:spPr>
            <a:xfrm>
              <a:off x="348928" y="1870224"/>
              <a:ext cx="2664296" cy="0"/>
            </a:xfrm>
            <a:prstGeom prst="line">
              <a:avLst/>
            </a:prstGeom>
            <a:ln w="38100">
              <a:solidFill>
                <a:srgbClr val="E67E2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681076" y="1870224"/>
              <a:ext cx="0" cy="1054720"/>
            </a:xfrm>
            <a:prstGeom prst="line">
              <a:avLst/>
            </a:prstGeom>
            <a:ln w="19050">
              <a:solidFill>
                <a:srgbClr val="E67E22"/>
              </a:solidFill>
            </a:ln>
          </p:spPr>
          <p:style>
            <a:lnRef idx="1">
              <a:schemeClr val="accent1"/>
            </a:lnRef>
            <a:fillRef idx="0">
              <a:schemeClr val="accent1"/>
            </a:fillRef>
            <a:effectRef idx="0">
              <a:schemeClr val="accent1"/>
            </a:effectRef>
            <a:fontRef idx="minor">
              <a:schemeClr val="tx1"/>
            </a:fontRef>
          </p:style>
        </p:cxnSp>
        <p:sp>
          <p:nvSpPr>
            <p:cNvPr id="16" name="円/楕円 15"/>
            <p:cNvSpPr/>
            <p:nvPr/>
          </p:nvSpPr>
          <p:spPr>
            <a:xfrm>
              <a:off x="901905" y="2848744"/>
              <a:ext cx="1569163" cy="482353"/>
            </a:xfrm>
            <a:prstGeom prst="ellipse">
              <a:avLst/>
            </a:prstGeom>
            <a:solidFill>
              <a:schemeClr val="bg1"/>
            </a:solidFill>
            <a:ln>
              <a:solidFill>
                <a:srgbClr val="E67E22"/>
              </a:solid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algn="ctr"/>
              <a:r>
                <a:rPr lang="en-US" altLang="ja-JP" sz="1600" dirty="0" smtClean="0">
                  <a:solidFill>
                    <a:srgbClr val="E67E22"/>
                  </a:solidFill>
                  <a:latin typeface="游ゴシック Light" panose="020B0300000000000000" pitchFamily="50" charset="-128"/>
                  <a:ea typeface="游ゴシック Light" panose="020B0300000000000000" pitchFamily="50" charset="-128"/>
                </a:rPr>
                <a:t>Raw</a:t>
              </a:r>
              <a:r>
                <a:rPr lang="ja-JP" altLang="en-US" sz="1600" dirty="0" smtClean="0">
                  <a:solidFill>
                    <a:srgbClr val="E67E22"/>
                  </a:solidFill>
                  <a:latin typeface="游ゴシック Light" panose="020B0300000000000000" pitchFamily="50" charset="-128"/>
                  <a:ea typeface="游ゴシック Light" panose="020B0300000000000000" pitchFamily="50" charset="-128"/>
                </a:rPr>
                <a:t>データ</a:t>
              </a:r>
              <a:endParaRPr lang="ja-JP" altLang="en-US" sz="1600" dirty="0">
                <a:solidFill>
                  <a:srgbClr val="E67E22"/>
                </a:solidFill>
                <a:latin typeface="游ゴシック Light" panose="020B0300000000000000" pitchFamily="50" charset="-128"/>
                <a:ea typeface="游ゴシック Light" panose="020B0300000000000000" pitchFamily="50" charset="-128"/>
              </a:endParaRPr>
            </a:p>
          </p:txBody>
        </p:sp>
      </p:grpSp>
      <p:sp>
        <p:nvSpPr>
          <p:cNvPr id="21" name="角丸四角形吹き出し 20"/>
          <p:cNvSpPr/>
          <p:nvPr/>
        </p:nvSpPr>
        <p:spPr>
          <a:xfrm>
            <a:off x="2627784" y="2863204"/>
            <a:ext cx="2232248" cy="374571"/>
          </a:xfrm>
          <a:prstGeom prst="wedgeRoundRectCallout">
            <a:avLst>
              <a:gd name="adj1" fmla="val -55264"/>
              <a:gd name="adj2" fmla="val 8852"/>
              <a:gd name="adj3" fmla="val 16667"/>
            </a:avLst>
          </a:prstGeom>
          <a:solidFill>
            <a:srgbClr val="E67E2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kumimoji="1" lang="ja-JP" altLang="en-US" sz="1600" dirty="0" smtClean="0">
                <a:solidFill>
                  <a:schemeClr val="bg1"/>
                </a:solidFill>
                <a:latin typeface="游ゴシック Light" panose="020B0300000000000000" pitchFamily="50" charset="-128"/>
                <a:ea typeface="游ゴシック Light" panose="020B0300000000000000" pitchFamily="50" charset="-128"/>
              </a:rPr>
              <a:t>イノベーションの種</a:t>
            </a:r>
            <a:endParaRPr kumimoji="1" lang="ja-JP" altLang="en-US" sz="1600" dirty="0">
              <a:solidFill>
                <a:schemeClr val="bg1"/>
              </a:solidFill>
              <a:latin typeface="游ゴシック Light" panose="020B0300000000000000" pitchFamily="50" charset="-128"/>
              <a:ea typeface="游ゴシック Light" panose="020B0300000000000000" pitchFamily="50" charset="-128"/>
            </a:endParaRPr>
          </a:p>
        </p:txBody>
      </p:sp>
      <p:sp>
        <p:nvSpPr>
          <p:cNvPr id="23" name="角丸四角形 22"/>
          <p:cNvSpPr/>
          <p:nvPr/>
        </p:nvSpPr>
        <p:spPr>
          <a:xfrm>
            <a:off x="235705" y="3830279"/>
            <a:ext cx="4336295" cy="318801"/>
          </a:xfrm>
          <a:prstGeom prst="roundRect">
            <a:avLst/>
          </a:prstGeom>
          <a:solidFill>
            <a:schemeClr val="bg1">
              <a:lumMod val="85000"/>
            </a:schemeClr>
          </a:solidFill>
          <a:ln>
            <a:noFill/>
          </a:ln>
        </p:spPr>
        <p:txBody>
          <a:bodyPr wrap="square" lIns="72000" tIns="36000" rIns="72000" bIns="36000" rtlCol="0">
            <a:spAutoFit/>
          </a:bodyPr>
          <a:lstStyle/>
          <a:p>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調査票の直接利用の方法</a:t>
            </a:r>
            <a:endPar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19" name="円形吹き出し 18"/>
          <p:cNvSpPr/>
          <p:nvPr/>
        </p:nvSpPr>
        <p:spPr>
          <a:xfrm>
            <a:off x="2393189" y="1700808"/>
            <a:ext cx="4339051" cy="3653937"/>
          </a:xfrm>
          <a:prstGeom prst="wedgeEllipseCallou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課題</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pPr marL="514350" indent="-514350">
              <a:buFont typeface="+mj-lt"/>
              <a:buAutoNum type="arabicPeriod"/>
            </a:pPr>
            <a:r>
              <a:rPr lang="ja-JP" altLang="en-US" sz="3200" dirty="0" smtClean="0">
                <a:solidFill>
                  <a:schemeClr val="bg1"/>
                </a:solidFill>
                <a:latin typeface="游ゴシック Light" panose="020B0300000000000000" pitchFamily="50" charset="-128"/>
                <a:ea typeface="游ゴシック Light" panose="020B0300000000000000" pitchFamily="50" charset="-128"/>
              </a:rPr>
              <a:t>施設での認証</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pPr marL="514350" indent="-514350">
              <a:buFont typeface="+mj-lt"/>
              <a:buAutoNum type="arabicPeriod"/>
            </a:pPr>
            <a:r>
              <a:rPr lang="ja-JP" altLang="en-US" sz="3200" dirty="0" smtClean="0">
                <a:solidFill>
                  <a:schemeClr val="bg1"/>
                </a:solidFill>
                <a:latin typeface="游ゴシック Light" panose="020B0300000000000000" pitchFamily="50" charset="-128"/>
                <a:ea typeface="游ゴシック Light" panose="020B0300000000000000" pitchFamily="50" charset="-128"/>
              </a:rPr>
              <a:t>施設への移動</a:t>
            </a:r>
            <a:endParaRPr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6667134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015663"/>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r>
              <a:rPr lang="en-US" altLang="ja-JP" dirty="0"/>
              <a:t> </a:t>
            </a:r>
            <a:r>
              <a:rPr lang="en-US" altLang="ja-JP" dirty="0" smtClean="0"/>
              <a:t>Idea</a:t>
            </a:r>
            <a:endParaRPr lang="ja-JP" altLang="en-US" dirty="0"/>
          </a:p>
        </p:txBody>
      </p:sp>
    </p:spTree>
    <p:extLst>
      <p:ext uri="{BB962C8B-B14F-4D97-AF65-F5344CB8AC3E}">
        <p14:creationId xmlns:p14="http://schemas.microsoft.com/office/powerpoint/2010/main" val="3150544304"/>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346" y="-18923"/>
            <a:ext cx="7478708" cy="1287684"/>
          </a:xfrm>
          <a:prstGeom prst="rect">
            <a:avLst/>
          </a:prstGeom>
          <a:solidFill>
            <a:srgbClr val="4CAF50"/>
          </a:solidFill>
          <a:effectLst>
            <a:outerShdw blurRad="50800" dist="38100" dir="2700000" algn="tl" rotWithShape="0">
              <a:prstClr val="black">
                <a:alpha val="40000"/>
              </a:prstClr>
            </a:outerShdw>
          </a:effectLst>
        </p:spPr>
        <p:txBody>
          <a:bodyPr wrap="square" lIns="180000" tIns="180000" rIns="180000" bIns="180000" rtlCol="0" anchor="b" anchorCtr="0">
            <a:noAutofit/>
          </a:bodyPr>
          <a:lstStyle/>
          <a:p>
            <a:r>
              <a:rPr lang="en-US" altLang="ja-JP" sz="3200" dirty="0">
                <a:solidFill>
                  <a:schemeClr val="bg1"/>
                </a:solidFill>
                <a:latin typeface="游ゴシック Light" panose="020B0300000000000000" pitchFamily="50" charset="-128"/>
                <a:ea typeface="游ゴシック Light" panose="020B0300000000000000" pitchFamily="50" charset="-128"/>
              </a:rPr>
              <a:t>J-</a:t>
            </a:r>
            <a:r>
              <a:rPr lang="en-US" altLang="ja-JP" sz="3200" dirty="0" err="1">
                <a:solidFill>
                  <a:schemeClr val="bg1"/>
                </a:solidFill>
                <a:latin typeface="游ゴシック Light" panose="020B0300000000000000" pitchFamily="50" charset="-128"/>
                <a:ea typeface="游ゴシック Light" panose="020B0300000000000000" pitchFamily="50" charset="-128"/>
              </a:rPr>
              <a:t>IdP</a:t>
            </a:r>
            <a:r>
              <a:rPr lang="en-US" altLang="ja-JP" sz="3200" dirty="0">
                <a:solidFill>
                  <a:schemeClr val="bg1"/>
                </a:solidFill>
                <a:latin typeface="游ゴシック Light" panose="020B0300000000000000" pitchFamily="50" charset="-128"/>
                <a:ea typeface="游ゴシック Light" panose="020B0300000000000000" pitchFamily="50" charset="-128"/>
              </a:rPr>
              <a:t>(Japan Identity Provider)</a:t>
            </a:r>
            <a:r>
              <a:rPr lang="ja-JP" altLang="en-US" sz="3200" dirty="0" smtClean="0">
                <a:solidFill>
                  <a:schemeClr val="bg1"/>
                </a:solidFill>
                <a:latin typeface="游ゴシック Light" panose="020B0300000000000000" pitchFamily="50" charset="-128"/>
                <a:ea typeface="游ゴシック Light" panose="020B0300000000000000" pitchFamily="50" charset="-128"/>
              </a:rPr>
              <a:t>の</a:t>
            </a:r>
            <a:r>
              <a:rPr lang="ja-JP" altLang="en-US" sz="3200" u="sng" dirty="0">
                <a:solidFill>
                  <a:schemeClr val="bg1"/>
                </a:solidFill>
                <a:latin typeface="游ゴシック Light" panose="020B0300000000000000" pitchFamily="50" charset="-128"/>
                <a:ea typeface="游ゴシック Light" panose="020B0300000000000000" pitchFamily="50" charset="-128"/>
              </a:rPr>
              <a:t>応用</a:t>
            </a:r>
          </a:p>
        </p:txBody>
      </p:sp>
      <p:cxnSp>
        <p:nvCxnSpPr>
          <p:cNvPr id="24" name="直線コネクタ 23"/>
          <p:cNvCxnSpPr>
            <a:stCxn id="19" idx="1"/>
          </p:cNvCxnSpPr>
          <p:nvPr/>
        </p:nvCxnSpPr>
        <p:spPr>
          <a:xfrm flipH="1" flipV="1">
            <a:off x="4572000" y="3284984"/>
            <a:ext cx="2057053" cy="186840"/>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sp>
        <p:nvSpPr>
          <p:cNvPr id="21" name="円/楕円 20"/>
          <p:cNvSpPr/>
          <p:nvPr/>
        </p:nvSpPr>
        <p:spPr>
          <a:xfrm>
            <a:off x="230742" y="1687307"/>
            <a:ext cx="4377728" cy="2642259"/>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schemeClr val="tx1"/>
                </a:solidFill>
                <a:latin typeface="游ゴシック Light" panose="020B0300000000000000" pitchFamily="50" charset="-128"/>
                <a:ea typeface="游ゴシック Light" panose="020B0300000000000000" pitchFamily="50" charset="-128"/>
              </a:rPr>
              <a:t>オンサイト施設</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3" name="テキスト ボックス 2"/>
          <p:cNvSpPr txBox="1"/>
          <p:nvPr/>
        </p:nvSpPr>
        <p:spPr>
          <a:xfrm>
            <a:off x="51742" y="107340"/>
            <a:ext cx="1396536"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アイデア</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15" name="テキスト ボックス 85"/>
          <p:cNvSpPr txBox="1">
            <a:spLocks noChangeArrowheads="1"/>
          </p:cNvSpPr>
          <p:nvPr/>
        </p:nvSpPr>
        <p:spPr bwMode="gray">
          <a:xfrm>
            <a:off x="6413710" y="3925436"/>
            <a:ext cx="1027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fontAlgn="base">
              <a:defRPr kumimoji="1">
                <a:solidFill>
                  <a:schemeClr val="tx1"/>
                </a:solidFill>
                <a:latin typeface="Arial" charset="0"/>
                <a:ea typeface="ＭＳ Ｐゴシック" charset="-128"/>
              </a:defRPr>
            </a:lvl1pPr>
            <a:lvl2pPr marL="742950" indent="-285750" algn="l" fontAlgn="base">
              <a:defRPr kumimoji="1">
                <a:solidFill>
                  <a:schemeClr val="tx1"/>
                </a:solidFill>
                <a:latin typeface="Arial" charset="0"/>
                <a:ea typeface="ＭＳ Ｐゴシック" charset="-128"/>
              </a:defRPr>
            </a:lvl2pPr>
            <a:lvl3pPr marL="1143000" indent="-228600" algn="l" fontAlgn="base">
              <a:defRPr kumimoji="1">
                <a:solidFill>
                  <a:schemeClr val="tx1"/>
                </a:solidFill>
                <a:latin typeface="Arial" charset="0"/>
                <a:ea typeface="ＭＳ Ｐゴシック" charset="-128"/>
              </a:defRPr>
            </a:lvl3pPr>
            <a:lvl4pPr marL="1600200" indent="-228600" algn="l" fontAlgn="base">
              <a:defRPr kumimoji="1">
                <a:solidFill>
                  <a:schemeClr val="tx1"/>
                </a:solidFill>
                <a:latin typeface="Arial" charset="0"/>
                <a:ea typeface="ＭＳ Ｐゴシック" charset="-128"/>
              </a:defRPr>
            </a:lvl4pPr>
            <a:lvl5pPr marL="2057400" indent="-228600" algn="l" fontAlgn="base">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kumimoji="0" lang="en-US" altLang="ja-JP" sz="2000" dirty="0" smtClean="0">
                <a:latin typeface="游ゴシック Light" panose="020B0300000000000000" pitchFamily="50" charset="-128"/>
                <a:ea typeface="游ゴシック Light" panose="020B0300000000000000" pitchFamily="50" charset="-128"/>
                <a:cs typeface="Meiryo UI" panose="020B0604030504040204" pitchFamily="50" charset="-128"/>
              </a:rPr>
              <a:t>J-</a:t>
            </a:r>
            <a:r>
              <a:rPr kumimoji="0" lang="en-US" altLang="ja-JP" sz="2000" dirty="0" err="1" smtClean="0">
                <a:latin typeface="游ゴシック Light" panose="020B0300000000000000" pitchFamily="50" charset="-128"/>
                <a:ea typeface="游ゴシック Light" panose="020B0300000000000000" pitchFamily="50" charset="-128"/>
                <a:cs typeface="Meiryo UI" panose="020B0604030504040204" pitchFamily="50" charset="-128"/>
              </a:rPr>
              <a:t>IdP</a:t>
            </a:r>
            <a:endParaRPr kumimoji="0" lang="en-US" altLang="ja-JP" sz="2000" dirty="0" smtClean="0">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8" name="ドーナツ 7"/>
          <p:cNvSpPr/>
          <p:nvPr/>
        </p:nvSpPr>
        <p:spPr>
          <a:xfrm>
            <a:off x="4860032" y="1687307"/>
            <a:ext cx="4016272" cy="4016272"/>
          </a:xfrm>
          <a:prstGeom prst="donut">
            <a:avLst>
              <a:gd name="adj" fmla="val 12975"/>
            </a:avLst>
          </a:prstGeom>
          <a:solidFill>
            <a:srgbClr val="C8E6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ja-JP" altLang="en-US" sz="1400" dirty="0">
              <a:solidFill>
                <a:srgbClr val="000000"/>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30" name="図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4879" y="2649069"/>
            <a:ext cx="693861" cy="923947"/>
          </a:xfrm>
          <a:prstGeom prst="rect">
            <a:avLst/>
          </a:prstGeom>
        </p:spPr>
      </p:pic>
      <p:pic>
        <p:nvPicPr>
          <p:cNvPr id="32" name="図 31"/>
          <p:cNvPicPr>
            <a:picLocks noChangeAspect="1"/>
          </p:cNvPicPr>
          <p:nvPr/>
        </p:nvPicPr>
        <p:blipFill rotWithShape="1">
          <a:blip r:embed="rId3" cstate="print">
            <a:extLst>
              <a:ext uri="{28A0092B-C50C-407E-A947-70E740481C1C}">
                <a14:useLocalDpi xmlns:a14="http://schemas.microsoft.com/office/drawing/2010/main" val="0"/>
              </a:ext>
            </a:extLst>
          </a:blip>
          <a:srcRect l="11455" t="28357" r="17313" b="1277"/>
          <a:stretch/>
        </p:blipFill>
        <p:spPr>
          <a:xfrm>
            <a:off x="2237669" y="3017191"/>
            <a:ext cx="883620" cy="555825"/>
          </a:xfrm>
          <a:prstGeom prst="rect">
            <a:avLst/>
          </a:prstGeom>
        </p:spPr>
      </p:pic>
      <p:sp>
        <p:nvSpPr>
          <p:cNvPr id="33" name="下矢印 32"/>
          <p:cNvSpPr/>
          <p:nvPr/>
        </p:nvSpPr>
        <p:spPr>
          <a:xfrm rot="16200000">
            <a:off x="3644052" y="2723639"/>
            <a:ext cx="302633" cy="1121215"/>
          </a:xfrm>
          <a:prstGeom prst="downArrow">
            <a:avLst/>
          </a:prstGeom>
          <a:solidFill>
            <a:srgbClr val="C8E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Light" panose="020B0300000000000000" pitchFamily="50" charset="-128"/>
              <a:ea typeface="游ゴシック Light" panose="020B0300000000000000" pitchFamily="50" charset="-128"/>
            </a:endParaRPr>
          </a:p>
        </p:txBody>
      </p:sp>
      <p:sp>
        <p:nvSpPr>
          <p:cNvPr id="34" name="テキスト ボックス 33"/>
          <p:cNvSpPr txBox="1"/>
          <p:nvPr/>
        </p:nvSpPr>
        <p:spPr>
          <a:xfrm>
            <a:off x="6372200" y="5263553"/>
            <a:ext cx="1005403" cy="338554"/>
          </a:xfrm>
          <a:prstGeom prst="rect">
            <a:avLst/>
          </a:prstGeom>
          <a:noFill/>
        </p:spPr>
        <p:txBody>
          <a:bodyPr wrap="none" rtlCol="0">
            <a:spAutoFit/>
          </a:bodyPr>
          <a:lstStyle/>
          <a:p>
            <a:r>
              <a:rPr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認証連携</a:t>
            </a:r>
            <a:endParaRPr lang="ja-JP" altLang="en-US" sz="1600" dirty="0">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36" name="円形吹き出し 35"/>
          <p:cNvSpPr/>
          <p:nvPr/>
        </p:nvSpPr>
        <p:spPr>
          <a:xfrm>
            <a:off x="4166670" y="1750207"/>
            <a:ext cx="1386723" cy="1167767"/>
          </a:xfrm>
          <a:prstGeom prst="wedgeEllipseCallout">
            <a:avLst/>
          </a:prstGeom>
          <a:solidFill>
            <a:srgbClr val="4CAF50"/>
          </a:solidFill>
          <a:effectLst>
            <a:outerShdw blurRad="50800" dist="38100" dir="2700000" algn="tl" rotWithShape="0">
              <a:prstClr val="black">
                <a:alpha val="40000"/>
              </a:prstClr>
            </a:outerShdw>
          </a:effectLst>
        </p:spPr>
        <p:txBody>
          <a:bodyPr wrap="square" lIns="0" tIns="0" rIns="0" bIns="0" rtlCol="0" anchor="ctr" anchorCtr="0">
            <a:noAutofit/>
          </a:bodyPr>
          <a:lstStyle/>
          <a:p>
            <a:pPr algn="ctr"/>
            <a:r>
              <a:rPr lang="ja-JP" altLang="en-US" sz="2000" dirty="0" smtClean="0">
                <a:solidFill>
                  <a:schemeClr val="bg1"/>
                </a:solidFill>
                <a:latin typeface="游ゴシック Light" panose="020B0300000000000000" pitchFamily="50" charset="-128"/>
                <a:ea typeface="游ゴシック Light" panose="020B0300000000000000" pitchFamily="50" charset="-128"/>
              </a:rPr>
              <a:t>課題</a:t>
            </a:r>
            <a:r>
              <a:rPr lang="en-US" altLang="ja-JP" sz="2000" dirty="0" smtClean="0">
                <a:solidFill>
                  <a:schemeClr val="bg1"/>
                </a:solidFill>
                <a:latin typeface="游ゴシック Light" panose="020B0300000000000000" pitchFamily="50" charset="-128"/>
                <a:ea typeface="游ゴシック Light" panose="020B0300000000000000" pitchFamily="50" charset="-128"/>
              </a:rPr>
              <a:t>1</a:t>
            </a:r>
          </a:p>
          <a:p>
            <a:pPr algn="ctr"/>
            <a:r>
              <a:rPr lang="ja-JP" altLang="en-US" sz="2000" dirty="0">
                <a:solidFill>
                  <a:schemeClr val="bg1"/>
                </a:solidFill>
                <a:latin typeface="游ゴシック Light" panose="020B0300000000000000" pitchFamily="50" charset="-128"/>
                <a:ea typeface="游ゴシック Light" panose="020B0300000000000000" pitchFamily="50" charset="-128"/>
              </a:rPr>
              <a:t>解決</a:t>
            </a: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053" y="3082600"/>
            <a:ext cx="545733" cy="778448"/>
          </a:xfrm>
          <a:prstGeom prst="rect">
            <a:avLst/>
          </a:prstGeom>
        </p:spPr>
      </p:pic>
      <p:grpSp>
        <p:nvGrpSpPr>
          <p:cNvPr id="27" name="グループ化 26"/>
          <p:cNvGrpSpPr/>
          <p:nvPr/>
        </p:nvGrpSpPr>
        <p:grpSpPr>
          <a:xfrm>
            <a:off x="-287335" y="3624224"/>
            <a:ext cx="7236109" cy="3687237"/>
            <a:chOff x="-287335" y="3624224"/>
            <a:chExt cx="7236109" cy="3687237"/>
          </a:xfrm>
        </p:grpSpPr>
        <p:sp>
          <p:nvSpPr>
            <p:cNvPr id="37" name="円/楕円 36"/>
            <p:cNvSpPr/>
            <p:nvPr/>
          </p:nvSpPr>
          <p:spPr>
            <a:xfrm>
              <a:off x="2411760" y="4894082"/>
              <a:ext cx="2682369" cy="1618994"/>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dirty="0" smtClean="0">
                  <a:solidFill>
                    <a:schemeClr val="tx1"/>
                  </a:solidFill>
                  <a:latin typeface="游ゴシック Light" panose="020B0300000000000000" pitchFamily="50" charset="-128"/>
                  <a:ea typeface="游ゴシック Light" panose="020B0300000000000000" pitchFamily="50" charset="-128"/>
                </a:rPr>
                <a:t>リモート</a:t>
              </a:r>
              <a:r>
                <a:rPr lang="en-US" altLang="ja-JP" sz="1600" dirty="0" smtClean="0">
                  <a:solidFill>
                    <a:schemeClr val="tx1"/>
                  </a:solidFill>
                  <a:latin typeface="游ゴシック Light" panose="020B0300000000000000" pitchFamily="50" charset="-128"/>
                  <a:ea typeface="游ゴシック Light" panose="020B0300000000000000" pitchFamily="50" charset="-128"/>
                </a:rPr>
                <a:t/>
              </a:r>
              <a:br>
                <a:rPr lang="en-US" altLang="ja-JP" sz="1600" dirty="0" smtClean="0">
                  <a:solidFill>
                    <a:schemeClr val="tx1"/>
                  </a:solidFill>
                  <a:latin typeface="游ゴシック Light" panose="020B0300000000000000" pitchFamily="50" charset="-128"/>
                  <a:ea typeface="游ゴシック Light" panose="020B0300000000000000" pitchFamily="50" charset="-128"/>
                </a:rPr>
              </a:br>
              <a:r>
                <a:rPr lang="ja-JP" altLang="en-US" sz="1600" dirty="0" smtClean="0">
                  <a:solidFill>
                    <a:schemeClr val="tx1"/>
                  </a:solidFill>
                  <a:latin typeface="游ゴシック Light" panose="020B0300000000000000" pitchFamily="50" charset="-128"/>
                  <a:ea typeface="游ゴシック Light" panose="020B0300000000000000" pitchFamily="50" charset="-128"/>
                </a:rPr>
                <a:t>デスクトップ</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45" name="円/楕円 44"/>
            <p:cNvSpPr/>
            <p:nvPr/>
          </p:nvSpPr>
          <p:spPr>
            <a:xfrm>
              <a:off x="-287335" y="4534778"/>
              <a:ext cx="2525003" cy="2776683"/>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600" dirty="0" smtClean="0">
                  <a:solidFill>
                    <a:schemeClr val="tx1"/>
                  </a:solidFill>
                  <a:latin typeface="游ゴシック Light" panose="020B0300000000000000" pitchFamily="50" charset="-128"/>
                  <a:ea typeface="游ゴシック Light" panose="020B0300000000000000" pitchFamily="50" charset="-128"/>
                </a:rPr>
                <a:t>研究室</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cxnSp>
          <p:nvCxnSpPr>
            <p:cNvPr id="39" name="直線コネクタ 38"/>
            <p:cNvCxnSpPr>
              <a:endCxn id="38" idx="3"/>
            </p:cNvCxnSpPr>
            <p:nvPr/>
          </p:nvCxnSpPr>
          <p:spPr>
            <a:xfrm flipH="1">
              <a:off x="3803217" y="3624224"/>
              <a:ext cx="2834221" cy="2351138"/>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pic>
          <p:nvPicPr>
            <p:cNvPr id="40" name="図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758" y="5352897"/>
              <a:ext cx="693861" cy="923947"/>
            </a:xfrm>
            <a:prstGeom prst="rect">
              <a:avLst/>
            </a:prstGeom>
          </p:spPr>
        </p:pic>
        <p:pic>
          <p:nvPicPr>
            <p:cNvPr id="43" name="図 42"/>
            <p:cNvPicPr>
              <a:picLocks noChangeAspect="1"/>
            </p:cNvPicPr>
            <p:nvPr/>
          </p:nvPicPr>
          <p:blipFill rotWithShape="1">
            <a:blip r:embed="rId3" cstate="print">
              <a:extLst>
                <a:ext uri="{28A0092B-C50C-407E-A947-70E740481C1C}">
                  <a14:useLocalDpi xmlns:a14="http://schemas.microsoft.com/office/drawing/2010/main" val="0"/>
                </a:ext>
              </a:extLst>
            </a:blip>
            <a:srcRect l="11455" t="28357" r="17313" b="1277"/>
            <a:stretch/>
          </p:blipFill>
          <p:spPr>
            <a:xfrm>
              <a:off x="1157548" y="5721019"/>
              <a:ext cx="883620" cy="555825"/>
            </a:xfrm>
            <a:prstGeom prst="rect">
              <a:avLst/>
            </a:prstGeom>
          </p:spPr>
        </p:pic>
        <p:sp>
          <p:nvSpPr>
            <p:cNvPr id="44" name="下矢印 43"/>
            <p:cNvSpPr/>
            <p:nvPr/>
          </p:nvSpPr>
          <p:spPr>
            <a:xfrm rot="16200000">
              <a:off x="2563931" y="5427467"/>
              <a:ext cx="302633" cy="1121215"/>
            </a:xfrm>
            <a:prstGeom prst="downArrow">
              <a:avLst/>
            </a:prstGeom>
            <a:solidFill>
              <a:srgbClr val="C8E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Light" panose="020B0300000000000000" pitchFamily="50" charset="-128"/>
                <a:ea typeface="游ゴシック Light" panose="020B0300000000000000" pitchFamily="50" charset="-128"/>
              </a:endParaRPr>
            </a:p>
          </p:txBody>
        </p:sp>
        <p:sp>
          <p:nvSpPr>
            <p:cNvPr id="46" name="テキスト ボックス 85"/>
            <p:cNvSpPr txBox="1">
              <a:spLocks noChangeArrowheads="1"/>
            </p:cNvSpPr>
            <p:nvPr/>
          </p:nvSpPr>
          <p:spPr bwMode="gray">
            <a:xfrm>
              <a:off x="4074303" y="5975707"/>
              <a:ext cx="2874471" cy="492443"/>
            </a:xfrm>
            <a:prstGeom prst="rect">
              <a:avLst/>
            </a:prstGeom>
            <a:solidFill>
              <a:schemeClr val="bg1"/>
            </a:solidFill>
            <a:ln>
              <a:noFill/>
            </a:ln>
            <a:extLst/>
          </p:spPr>
          <p:txBody>
            <a:bodyPr wrap="square" lIns="0" tIns="0" rIns="0" bIns="0">
              <a:spAutoFit/>
            </a:bodyPr>
            <a:lstStyle>
              <a:lvl1pPr algn="l" fontAlgn="base">
                <a:defRPr kumimoji="1">
                  <a:solidFill>
                    <a:schemeClr val="tx1"/>
                  </a:solidFill>
                  <a:latin typeface="Arial" charset="0"/>
                  <a:ea typeface="ＭＳ Ｐゴシック" charset="-128"/>
                </a:defRPr>
              </a:lvl1pPr>
              <a:lvl2pPr marL="742950" indent="-285750" algn="l" fontAlgn="base">
                <a:defRPr kumimoji="1">
                  <a:solidFill>
                    <a:schemeClr val="tx1"/>
                  </a:solidFill>
                  <a:latin typeface="Arial" charset="0"/>
                  <a:ea typeface="ＭＳ Ｐゴシック" charset="-128"/>
                </a:defRPr>
              </a:lvl2pPr>
              <a:lvl3pPr marL="1143000" indent="-228600" algn="l" fontAlgn="base">
                <a:defRPr kumimoji="1">
                  <a:solidFill>
                    <a:schemeClr val="tx1"/>
                  </a:solidFill>
                  <a:latin typeface="Arial" charset="0"/>
                  <a:ea typeface="ＭＳ Ｐゴシック" charset="-128"/>
                </a:defRPr>
              </a:lvl3pPr>
              <a:lvl4pPr marL="1600200" indent="-228600" algn="l" fontAlgn="base">
                <a:defRPr kumimoji="1">
                  <a:solidFill>
                    <a:schemeClr val="tx1"/>
                  </a:solidFill>
                  <a:latin typeface="Arial" charset="0"/>
                  <a:ea typeface="ＭＳ Ｐゴシック" charset="-128"/>
                </a:defRPr>
              </a:lvl4pPr>
              <a:lvl5pPr marL="2057400" indent="-228600" algn="l" fontAlgn="base">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a:t>
              </a:r>
              <a:r>
                <a:rPr kumimoji="0"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画像認識でのぞき見や</a:t>
              </a:r>
              <a:r>
                <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
              </a:r>
              <a:br>
                <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br>
              <a:r>
                <a:rPr kumimoji="0"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　写真撮影があれば強制遮断</a:t>
              </a:r>
              <a:endParaRPr kumimoji="0" lang="en-US" altLang="ja-JP" sz="1600" dirty="0" smtClean="0">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5753312"/>
              <a:ext cx="311337" cy="444099"/>
            </a:xfrm>
            <a:prstGeom prst="rect">
              <a:avLst/>
            </a:prstGeom>
          </p:spPr>
        </p:pic>
      </p:grpSp>
      <p:sp>
        <p:nvSpPr>
          <p:cNvPr id="47" name="円形吹き出し 46"/>
          <p:cNvSpPr/>
          <p:nvPr/>
        </p:nvSpPr>
        <p:spPr>
          <a:xfrm>
            <a:off x="1094495" y="4080803"/>
            <a:ext cx="1386723" cy="1167767"/>
          </a:xfrm>
          <a:prstGeom prst="wedgeEllipseCallout">
            <a:avLst/>
          </a:prstGeom>
          <a:solidFill>
            <a:srgbClr val="4CAF50"/>
          </a:solidFill>
          <a:effectLst>
            <a:outerShdw blurRad="50800" dist="38100" dir="2700000" algn="tl" rotWithShape="0">
              <a:prstClr val="black">
                <a:alpha val="40000"/>
              </a:prstClr>
            </a:outerShdw>
          </a:effectLst>
        </p:spPr>
        <p:txBody>
          <a:bodyPr wrap="square" lIns="0" tIns="0" rIns="0" bIns="0" rtlCol="0" anchor="ctr" anchorCtr="0">
            <a:noAutofit/>
          </a:bodyPr>
          <a:lstStyle/>
          <a:p>
            <a:pPr algn="ctr"/>
            <a:r>
              <a:rPr lang="ja-JP" altLang="en-US" sz="2000" dirty="0" smtClean="0">
                <a:solidFill>
                  <a:schemeClr val="bg1"/>
                </a:solidFill>
                <a:latin typeface="游ゴシック Light" panose="020B0300000000000000" pitchFamily="50" charset="-128"/>
                <a:ea typeface="游ゴシック Light" panose="020B0300000000000000" pitchFamily="50" charset="-128"/>
              </a:rPr>
              <a:t>課題</a:t>
            </a:r>
            <a:r>
              <a:rPr lang="en-US" altLang="ja-JP" sz="2000" dirty="0" smtClean="0">
                <a:solidFill>
                  <a:schemeClr val="bg1"/>
                </a:solidFill>
                <a:latin typeface="游ゴシック Light" panose="020B0300000000000000" pitchFamily="50" charset="-128"/>
                <a:ea typeface="游ゴシック Light" panose="020B0300000000000000" pitchFamily="50" charset="-128"/>
              </a:rPr>
              <a:t>2</a:t>
            </a:r>
          </a:p>
          <a:p>
            <a:pPr algn="ctr"/>
            <a:r>
              <a:rPr lang="ja-JP" altLang="en-US" sz="2000" dirty="0">
                <a:solidFill>
                  <a:schemeClr val="bg1"/>
                </a:solidFill>
                <a:latin typeface="游ゴシック Light" panose="020B0300000000000000" pitchFamily="50" charset="-128"/>
                <a:ea typeface="游ゴシック Light" panose="020B0300000000000000" pitchFamily="50" charset="-128"/>
              </a:rPr>
              <a:t>解決</a:t>
            </a:r>
          </a:p>
        </p:txBody>
      </p:sp>
      <p:sp>
        <p:nvSpPr>
          <p:cNvPr id="48" name="円形吹き出し 47"/>
          <p:cNvSpPr/>
          <p:nvPr/>
        </p:nvSpPr>
        <p:spPr>
          <a:xfrm>
            <a:off x="4938398" y="3674208"/>
            <a:ext cx="4626072" cy="3402128"/>
          </a:xfrm>
          <a:prstGeom prst="wedgeEllipseCallout">
            <a:avLst>
              <a:gd name="adj1" fmla="val -53647"/>
              <a:gd name="adj2" fmla="val -24478"/>
            </a:avLst>
          </a:prstGeom>
          <a:solidFill>
            <a:srgbClr val="4CAF50"/>
          </a:solidFill>
          <a:effectLst>
            <a:outerShdw blurRad="50800" dist="38100" dir="2700000" algn="tl" rotWithShape="0">
              <a:prstClr val="black">
                <a:alpha val="40000"/>
              </a:prstClr>
            </a:outerShdw>
          </a:effectLst>
        </p:spPr>
        <p:txBody>
          <a:bodyPr wrap="square" lIns="180000" tIns="180000" rIns="180000" bIns="180000" rtlCol="0" anchor="ctr" anchorCtr="0">
            <a:noAutofit/>
          </a:bodyPr>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パーソナルデータの活用促進によるイノベーション創造</a:t>
            </a:r>
            <a:endParaRPr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8206393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7" grpId="0" animBg="1"/>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E6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323439"/>
          </a:xfrm>
          <a:prstGeom prst="rect">
            <a:avLst/>
          </a:prstGeom>
          <a:noFill/>
        </p:spPr>
        <p:txBody>
          <a:bodyPr wrap="square" rtlCol="0">
            <a:spAutoFit/>
          </a:bodyPr>
          <a:lstStyle>
            <a:defPPr>
              <a:defRPr lang="ja-JP"/>
            </a:defPPr>
            <a:lvl1pPr>
              <a:defRPr sz="4000">
                <a:solidFill>
                  <a:schemeClr val="bg1"/>
                </a:solidFill>
                <a:latin typeface="游ゴシック Light" panose="020B0300000000000000" pitchFamily="50" charset="-128"/>
                <a:ea typeface="游ゴシック Light" panose="020B0300000000000000" pitchFamily="50" charset="-128"/>
              </a:defRPr>
            </a:lvl1pPr>
          </a:lstStyle>
          <a:p>
            <a:r>
              <a:rPr lang="ja-JP" altLang="en-US" dirty="0"/>
              <a:t>③ 統計サービスと</a:t>
            </a:r>
            <a:r>
              <a:rPr lang="en-US" altLang="ja-JP" dirty="0"/>
              <a:t/>
            </a:r>
            <a:br>
              <a:rPr lang="en-US" altLang="ja-JP" dirty="0"/>
            </a:br>
            <a:r>
              <a:rPr lang="ja-JP" altLang="en-US" dirty="0"/>
              <a:t>　</a:t>
            </a:r>
            <a:r>
              <a:rPr lang="ja-JP" altLang="en-US" dirty="0" smtClean="0"/>
              <a:t> その他</a:t>
            </a:r>
            <a:r>
              <a:rPr lang="ja-JP" altLang="en-US" dirty="0"/>
              <a:t>の</a:t>
            </a:r>
            <a:r>
              <a:rPr lang="ja-JP" altLang="en-US" dirty="0" smtClean="0"/>
              <a:t>サービス</a:t>
            </a:r>
            <a:r>
              <a:rPr lang="ja-JP" altLang="en-US" dirty="0"/>
              <a:t>を</a:t>
            </a:r>
            <a:r>
              <a:rPr lang="ja-JP" altLang="en-US" dirty="0" smtClean="0"/>
              <a:t>連携</a:t>
            </a:r>
            <a:endParaRPr lang="ja-JP" altLang="en-US" dirty="0"/>
          </a:p>
        </p:txBody>
      </p:sp>
    </p:spTree>
    <p:extLst>
      <p:ext uri="{BB962C8B-B14F-4D97-AF65-F5344CB8AC3E}">
        <p14:creationId xmlns:p14="http://schemas.microsoft.com/office/powerpoint/2010/main" val="98370897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346" y="-18923"/>
            <a:ext cx="7478708" cy="1287684"/>
          </a:xfrm>
          <a:prstGeom prst="rec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ビッグデータとイノベーション</a:t>
            </a:r>
            <a:endParaRPr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
        <p:nvSpPr>
          <p:cNvPr id="3" name="テキスト ボックス 2"/>
          <p:cNvSpPr txBox="1"/>
          <p:nvPr/>
        </p:nvSpPr>
        <p:spPr>
          <a:xfrm>
            <a:off x="51742" y="107340"/>
            <a:ext cx="93487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背景</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60" name="正方形/長方形 59"/>
          <p:cNvSpPr/>
          <p:nvPr/>
        </p:nvSpPr>
        <p:spPr>
          <a:xfrm>
            <a:off x="251520" y="2101065"/>
            <a:ext cx="8640960" cy="1327935"/>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000" dirty="0" smtClean="0">
                <a:solidFill>
                  <a:srgbClr val="FF5722"/>
                </a:solidFill>
                <a:latin typeface="游ゴシック Light" panose="020B0300000000000000" pitchFamily="50" charset="-128"/>
                <a:ea typeface="游ゴシック Light" panose="020B0300000000000000" pitchFamily="50" charset="-128"/>
              </a:rPr>
              <a:t>企業</a:t>
            </a:r>
            <a:r>
              <a:rPr lang="ja-JP" altLang="en-US" sz="2000" dirty="0">
                <a:solidFill>
                  <a:srgbClr val="FF5722"/>
                </a:solidFill>
                <a:latin typeface="游ゴシック Light" panose="020B0300000000000000" pitchFamily="50" charset="-128"/>
                <a:ea typeface="游ゴシック Light" panose="020B0300000000000000" pitchFamily="50" charset="-128"/>
              </a:rPr>
              <a:t>が保有する顧客情報、個人のライフログ情報など、社会や市場に存在する多種多量の情報、いわゆるビッグデータを相互に</a:t>
            </a:r>
            <a:r>
              <a:rPr lang="ja-JP" altLang="en-US" sz="2000" dirty="0" smtClean="0">
                <a:solidFill>
                  <a:srgbClr val="FF5722"/>
                </a:solidFill>
                <a:latin typeface="游ゴシック Light" panose="020B0300000000000000" pitchFamily="50" charset="-128"/>
                <a:ea typeface="游ゴシック Light" panose="020B0300000000000000" pitchFamily="50" charset="-128"/>
              </a:rPr>
              <a:t>結び付け</a:t>
            </a:r>
            <a:r>
              <a:rPr lang="ja-JP" altLang="en-US" sz="2000" dirty="0">
                <a:solidFill>
                  <a:srgbClr val="FF5722"/>
                </a:solidFill>
                <a:latin typeface="游ゴシック Light" panose="020B0300000000000000" pitchFamily="50" charset="-128"/>
                <a:ea typeface="游ゴシック Light" panose="020B0300000000000000" pitchFamily="50" charset="-128"/>
              </a:rPr>
              <a:t>、活用する</a:t>
            </a:r>
            <a:r>
              <a:rPr lang="ja-JP" altLang="en-US" sz="2000" dirty="0">
                <a:solidFill>
                  <a:srgbClr val="212121"/>
                </a:solidFill>
                <a:latin typeface="游ゴシック Light" panose="020B0300000000000000" pitchFamily="50" charset="-128"/>
                <a:ea typeface="游ゴシック Light" panose="020B0300000000000000" pitchFamily="50" charset="-128"/>
              </a:rPr>
              <a:t>ことにより、新ビジネスや官民協働の新サービスが創出され、企業活動、消費者行動や社会生活に</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も</a:t>
            </a:r>
            <a:r>
              <a:rPr lang="ja-JP" altLang="en-US" sz="2000" dirty="0">
                <a:solidFill>
                  <a:srgbClr val="FF5722"/>
                </a:solidFill>
                <a:latin typeface="游ゴシック Light" panose="020B0300000000000000" pitchFamily="50" charset="-128"/>
                <a:ea typeface="游ゴシック Light" panose="020B0300000000000000" pitchFamily="50" charset="-128"/>
              </a:rPr>
              <a:t>イノベーション</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が</a:t>
            </a:r>
            <a:r>
              <a:rPr lang="ja-JP" altLang="en-US" sz="2000" dirty="0">
                <a:solidFill>
                  <a:srgbClr val="212121"/>
                </a:solidFill>
                <a:latin typeface="游ゴシック Light" panose="020B0300000000000000" pitchFamily="50" charset="-128"/>
                <a:ea typeface="游ゴシック Light" panose="020B0300000000000000" pitchFamily="50" charset="-128"/>
              </a:rPr>
              <a:t>創出される社会を実現する</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a:t>
            </a:r>
            <a:endParaRPr lang="en-US" altLang="ja-JP" sz="2000" dirty="0">
              <a:solidFill>
                <a:srgbClr val="212121"/>
              </a:solidFill>
              <a:latin typeface="游ゴシック Light" panose="020B0300000000000000" pitchFamily="50" charset="-128"/>
              <a:ea typeface="游ゴシック Light" panose="020B0300000000000000" pitchFamily="50" charset="-128"/>
            </a:endParaRPr>
          </a:p>
        </p:txBody>
      </p:sp>
      <p:sp>
        <p:nvSpPr>
          <p:cNvPr id="61" name="正方形/長方形 60"/>
          <p:cNvSpPr/>
          <p:nvPr/>
        </p:nvSpPr>
        <p:spPr>
          <a:xfrm>
            <a:off x="235705" y="5187961"/>
            <a:ext cx="8640960" cy="1015663"/>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ja-JP" altLang="en-US" sz="2000" dirty="0">
                <a:solidFill>
                  <a:srgbClr val="FF5722"/>
                </a:solidFill>
                <a:latin typeface="游ゴシック Light" panose="020B0300000000000000" pitchFamily="50" charset="-128"/>
                <a:ea typeface="游ゴシック Light" panose="020B0300000000000000" pitchFamily="50" charset="-128"/>
              </a:rPr>
              <a:t>匿名化することでパーソナルデータを流通・利用できる</a:t>
            </a:r>
            <a:endParaRPr lang="en-US" altLang="ja-JP" sz="2000" dirty="0">
              <a:solidFill>
                <a:srgbClr val="FF5722"/>
              </a:solidFill>
              <a:latin typeface="游ゴシック Light" panose="020B0300000000000000" pitchFamily="50" charset="-128"/>
              <a:ea typeface="游ゴシック Light" panose="020B0300000000000000" pitchFamily="50" charset="-128"/>
            </a:endParaRPr>
          </a:p>
          <a:p>
            <a:r>
              <a:rPr lang="en-US" altLang="ja-JP" sz="2000" dirty="0" smtClean="0">
                <a:solidFill>
                  <a:srgbClr val="212121"/>
                </a:solidFill>
                <a:latin typeface="游ゴシック Light" panose="020B0300000000000000" pitchFamily="50" charset="-128"/>
                <a:ea typeface="游ゴシック Light" panose="020B0300000000000000" pitchFamily="50" charset="-128"/>
              </a:rPr>
              <a:t>※</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行政</a:t>
            </a:r>
            <a:r>
              <a:rPr lang="ja-JP" altLang="en-US" sz="2000" dirty="0">
                <a:solidFill>
                  <a:srgbClr val="212121"/>
                </a:solidFill>
                <a:latin typeface="游ゴシック Light" panose="020B0300000000000000" pitchFamily="50" charset="-128"/>
                <a:ea typeface="游ゴシック Light" panose="020B0300000000000000" pitchFamily="50" charset="-128"/>
              </a:rPr>
              <a:t>機関保有の個人情報も同様に一定の条件のもとに利用可能となる法改正の準備が進められている</a:t>
            </a:r>
            <a:r>
              <a:rPr lang="ja-JP" altLang="en-US" sz="2000" dirty="0" smtClean="0">
                <a:solidFill>
                  <a:srgbClr val="212121"/>
                </a:solidFill>
                <a:latin typeface="游ゴシック Light" panose="020B0300000000000000" pitchFamily="50" charset="-128"/>
                <a:ea typeface="游ゴシック Light" panose="020B0300000000000000" pitchFamily="50" charset="-128"/>
              </a:rPr>
              <a:t>。</a:t>
            </a:r>
            <a:endParaRPr lang="ja-JP" altLang="en-US" sz="2000" dirty="0">
              <a:solidFill>
                <a:srgbClr val="212121"/>
              </a:solidFill>
              <a:latin typeface="游ゴシック Light" panose="020B0300000000000000" pitchFamily="50" charset="-128"/>
              <a:ea typeface="游ゴシック Light" panose="020B0300000000000000" pitchFamily="50" charset="-128"/>
            </a:endParaRPr>
          </a:p>
        </p:txBody>
      </p:sp>
      <p:sp>
        <p:nvSpPr>
          <p:cNvPr id="4" name="二等辺三角形 3"/>
          <p:cNvSpPr/>
          <p:nvPr/>
        </p:nvSpPr>
        <p:spPr>
          <a:xfrm rot="10800000">
            <a:off x="2411760" y="3967423"/>
            <a:ext cx="4320480" cy="338336"/>
          </a:xfrm>
          <a:prstGeom prst="triangle">
            <a:avLst/>
          </a:prstGeom>
          <a:solidFill>
            <a:schemeClr val="bg1">
              <a:lumMod val="85000"/>
            </a:schemeClr>
          </a:solidFill>
          <a:ln>
            <a:noFill/>
          </a:ln>
        </p:spPr>
        <p:txBody>
          <a:bodyPr wrap="square" rtlCol="0">
            <a:noAutofit/>
          </a:bodyPr>
          <a:lstStyle/>
          <a:p>
            <a:endParaRPr lang="ja-JP" altLang="en-US" sz="100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7" name="角丸四角形 6"/>
          <p:cNvSpPr/>
          <p:nvPr/>
        </p:nvSpPr>
        <p:spPr>
          <a:xfrm>
            <a:off x="235705" y="1782264"/>
            <a:ext cx="4336295" cy="318801"/>
          </a:xfrm>
          <a:prstGeom prst="roundRect">
            <a:avLst/>
          </a:prstGeom>
          <a:solidFill>
            <a:schemeClr val="bg1">
              <a:lumMod val="85000"/>
            </a:schemeClr>
          </a:solidFill>
          <a:ln>
            <a:noFill/>
          </a:ln>
        </p:spPr>
        <p:txBody>
          <a:bodyPr wrap="square" lIns="72000" tIns="36000" rIns="72000" bIns="36000" rtlCol="0">
            <a:spAutoFit/>
          </a:bodyPr>
          <a:lstStyle/>
          <a:p>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世界</a:t>
            </a:r>
            <a:r>
              <a:rPr lang="zh-TW"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最先端</a:t>
            </a:r>
            <a:r>
              <a:rPr lang="en-US" altLang="zh-TW"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IT</a:t>
            </a:r>
            <a:r>
              <a:rPr lang="zh-TW"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rPr>
              <a:t>国家創造</a:t>
            </a:r>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宣言</a:t>
            </a:r>
            <a:r>
              <a:rPr lang="en-US" altLang="zh-TW"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(2015</a:t>
            </a:r>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年６月</a:t>
            </a:r>
            <a:r>
              <a:rPr lang="en-US" altLang="zh-TW"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30</a:t>
            </a:r>
            <a:r>
              <a:rPr lang="zh-TW"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日改訂版</a:t>
            </a:r>
            <a:r>
              <a:rPr lang="en-US" altLang="zh-TW"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a:t>
            </a:r>
            <a:endPar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62" name="角丸四角形 61"/>
          <p:cNvSpPr/>
          <p:nvPr/>
        </p:nvSpPr>
        <p:spPr>
          <a:xfrm>
            <a:off x="235705" y="4869160"/>
            <a:ext cx="4336295" cy="318801"/>
          </a:xfrm>
          <a:prstGeom prst="roundRect">
            <a:avLst/>
          </a:prstGeom>
          <a:solidFill>
            <a:schemeClr val="bg1">
              <a:lumMod val="85000"/>
            </a:schemeClr>
          </a:solidFill>
          <a:ln>
            <a:noFill/>
          </a:ln>
        </p:spPr>
        <p:txBody>
          <a:bodyPr wrap="square" lIns="72000" tIns="36000" rIns="72000" bIns="36000" rtlCol="0">
            <a:spAutoFit/>
          </a:bodyPr>
          <a:lstStyle/>
          <a:p>
            <a:r>
              <a:rPr lang="ja-JP" altLang="en-US" sz="1400" dirty="0" smtClean="0">
                <a:solidFill>
                  <a:schemeClr val="tx1"/>
                </a:solidFill>
                <a:latin typeface="游ゴシック Light" panose="020B0300000000000000" pitchFamily="50" charset="-128"/>
                <a:ea typeface="游ゴシック Light" panose="020B0300000000000000" pitchFamily="50" charset="-128"/>
                <a:cs typeface="メイリオ" pitchFamily="50" charset="-128"/>
              </a:rPr>
              <a:t>個人情報保護法改正</a:t>
            </a:r>
            <a:endParaRPr lang="ja-JP" altLang="en-US" sz="1400" dirty="0">
              <a:solidFill>
                <a:schemeClr val="tx1"/>
              </a:solidFill>
              <a:latin typeface="游ゴシック Light" panose="020B0300000000000000" pitchFamily="50" charset="-128"/>
              <a:ea typeface="游ゴシック Light" panose="020B0300000000000000" pitchFamily="50" charset="-128"/>
              <a:cs typeface="メイリオ" pitchFamily="50" charset="-128"/>
            </a:endParaRPr>
          </a:p>
        </p:txBody>
      </p:sp>
      <p:sp>
        <p:nvSpPr>
          <p:cNvPr id="9" name="円形吹き出し 8"/>
          <p:cNvSpPr/>
          <p:nvPr/>
        </p:nvSpPr>
        <p:spPr>
          <a:xfrm>
            <a:off x="5118837" y="3486897"/>
            <a:ext cx="4025163" cy="3402128"/>
          </a:xfrm>
          <a:prstGeom prst="wedgeEllipseCallout">
            <a:avLst>
              <a:gd name="adj1" fmla="val -34085"/>
              <a:gd name="adj2" fmla="val -45382"/>
            </a:avLst>
          </a:prstGeom>
          <a:solidFill>
            <a:srgbClr val="E67E22"/>
          </a:solidFill>
          <a:effectLst>
            <a:outerShdw blurRad="50800" dist="38100" dir="2700000" algn="tl" rotWithShape="0">
              <a:prstClr val="black">
                <a:alpha val="40000"/>
              </a:prstClr>
            </a:outerShdw>
          </a:effectLst>
        </p:spPr>
        <p:txBody>
          <a:bodyPr wrap="square" lIns="180000" tIns="180000" rIns="180000" bIns="180000" rtlCol="0" anchor="ctr" anchorCtr="0">
            <a:noAutofit/>
          </a:bodyPr>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統計データと外部のデータを結び付けやすく</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p:txBody>
      </p:sp>
      <p:grpSp>
        <p:nvGrpSpPr>
          <p:cNvPr id="8" name="グループ化 7"/>
          <p:cNvGrpSpPr/>
          <p:nvPr/>
        </p:nvGrpSpPr>
        <p:grpSpPr>
          <a:xfrm>
            <a:off x="344468" y="2442726"/>
            <a:ext cx="8403996" cy="300484"/>
            <a:chOff x="344468" y="2442726"/>
            <a:chExt cx="8403996" cy="300484"/>
          </a:xfrm>
        </p:grpSpPr>
        <p:cxnSp>
          <p:nvCxnSpPr>
            <p:cNvPr id="5" name="直線コネクタ 4"/>
            <p:cNvCxnSpPr/>
            <p:nvPr/>
          </p:nvCxnSpPr>
          <p:spPr>
            <a:xfrm>
              <a:off x="6732240" y="2442726"/>
              <a:ext cx="2016224" cy="0"/>
            </a:xfrm>
            <a:prstGeom prst="line">
              <a:avLst/>
            </a:prstGeom>
            <a:ln w="38100">
              <a:solidFill>
                <a:srgbClr val="E67E2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44468" y="2743210"/>
              <a:ext cx="2355324" cy="0"/>
            </a:xfrm>
            <a:prstGeom prst="line">
              <a:avLst/>
            </a:prstGeom>
            <a:ln w="38100">
              <a:solidFill>
                <a:srgbClr val="E67E2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38690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015663"/>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r>
              <a:rPr lang="en-US" altLang="ja-JP" dirty="0"/>
              <a:t> </a:t>
            </a:r>
            <a:r>
              <a:rPr lang="en-US" altLang="ja-JP" dirty="0" smtClean="0"/>
              <a:t>Idea</a:t>
            </a:r>
            <a:endParaRPr lang="ja-JP" altLang="en-US" dirty="0"/>
          </a:p>
        </p:txBody>
      </p:sp>
    </p:spTree>
    <p:extLst>
      <p:ext uri="{BB962C8B-B14F-4D97-AF65-F5344CB8AC3E}">
        <p14:creationId xmlns:p14="http://schemas.microsoft.com/office/powerpoint/2010/main" val="980073720"/>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865114" y="-510497"/>
            <a:ext cx="7883350" cy="7883350"/>
          </a:xfrm>
          <a:prstGeom prst="ellipse">
            <a:avLst/>
          </a:prstGeom>
          <a:no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flipH="1">
            <a:off x="1852134" y="3604933"/>
            <a:ext cx="2503842" cy="1080256"/>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sp>
        <p:nvSpPr>
          <p:cNvPr id="18" name="円/楕円 17"/>
          <p:cNvSpPr/>
          <p:nvPr/>
        </p:nvSpPr>
        <p:spPr>
          <a:xfrm>
            <a:off x="-222556" y="3349088"/>
            <a:ext cx="2574063" cy="2672200"/>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smtClean="0">
                <a:solidFill>
                  <a:schemeClr val="tx1"/>
                </a:solidFill>
                <a:latin typeface="游ゴシック Light" panose="020B0300000000000000" pitchFamily="50" charset="-128"/>
                <a:ea typeface="游ゴシック Light" panose="020B0300000000000000" pitchFamily="50" charset="-128"/>
              </a:rPr>
              <a:t>施設での認証</a:t>
            </a:r>
            <a:endParaRPr lang="en-US" altLang="ja-JP" sz="1600" dirty="0" smtClean="0">
              <a:solidFill>
                <a:schemeClr val="tx1"/>
              </a:solidFill>
              <a:latin typeface="游ゴシック Light" panose="020B0300000000000000" pitchFamily="50" charset="-128"/>
              <a:ea typeface="游ゴシック Light" panose="020B0300000000000000" pitchFamily="50" charset="-128"/>
            </a:endParaRPr>
          </a:p>
          <a:p>
            <a:pPr marL="285750" indent="-285750">
              <a:buFont typeface="Arial" panose="020B0604020202020204" pitchFamily="34" charset="0"/>
              <a:buChar char="•"/>
            </a:pPr>
            <a:r>
              <a:rPr lang="ja-JP" altLang="en-US" sz="1600" dirty="0" smtClean="0">
                <a:solidFill>
                  <a:schemeClr val="tx1"/>
                </a:solidFill>
                <a:latin typeface="游ゴシック Light" panose="020B0300000000000000" pitchFamily="50" charset="-128"/>
                <a:ea typeface="游ゴシック Light" panose="020B0300000000000000" pitchFamily="50" charset="-128"/>
              </a:rPr>
              <a:t>統計資料館</a:t>
            </a:r>
            <a:endParaRPr lang="en-US" altLang="ja-JP" sz="1600" dirty="0" smtClean="0">
              <a:solidFill>
                <a:schemeClr val="tx1"/>
              </a:solidFill>
              <a:latin typeface="游ゴシック Light" panose="020B0300000000000000" pitchFamily="50" charset="-128"/>
              <a:ea typeface="游ゴシック Light" panose="020B0300000000000000" pitchFamily="50" charset="-128"/>
            </a:endParaRPr>
          </a:p>
          <a:p>
            <a:pPr marL="285750" indent="-285750">
              <a:buFont typeface="Arial" panose="020B0604020202020204" pitchFamily="34" charset="0"/>
              <a:buChar char="•"/>
            </a:pPr>
            <a:r>
              <a:rPr kumimoji="1" lang="ja-JP" altLang="en-US" sz="1600" dirty="0" smtClean="0">
                <a:solidFill>
                  <a:schemeClr val="tx1"/>
                </a:solidFill>
                <a:latin typeface="游ゴシック Light" panose="020B0300000000000000" pitchFamily="50" charset="-128"/>
                <a:ea typeface="游ゴシック Light" panose="020B0300000000000000" pitchFamily="50" charset="-128"/>
              </a:rPr>
              <a:t>統計セミナー</a:t>
            </a:r>
            <a:endParaRPr kumimoji="1" lang="en-US" altLang="ja-JP" sz="1600" dirty="0" smtClean="0">
              <a:solidFill>
                <a:schemeClr val="tx1"/>
              </a:solidFill>
              <a:latin typeface="游ゴシック Light" panose="020B0300000000000000" pitchFamily="50" charset="-128"/>
              <a:ea typeface="游ゴシック Light" panose="020B0300000000000000" pitchFamily="50" charset="-128"/>
            </a:endParaRPr>
          </a:p>
          <a:p>
            <a:pPr marL="285750" indent="-285750">
              <a:buFont typeface="Arial" panose="020B0604020202020204" pitchFamily="34" charset="0"/>
              <a:buChar char="•"/>
            </a:pPr>
            <a:r>
              <a:rPr lang="ja-JP" altLang="en-US" sz="1600" dirty="0" smtClean="0">
                <a:solidFill>
                  <a:schemeClr val="tx1"/>
                </a:solidFill>
                <a:latin typeface="游ゴシック Light" panose="020B0300000000000000" pitchFamily="50" charset="-128"/>
                <a:ea typeface="游ゴシック Light" panose="020B0300000000000000" pitchFamily="50" charset="-128"/>
              </a:rPr>
              <a:t>統計イベント</a:t>
            </a:r>
            <a:endParaRPr lang="en-US" altLang="ja-JP" sz="1600" dirty="0" smtClean="0">
              <a:solidFill>
                <a:schemeClr val="tx1"/>
              </a:solidFill>
              <a:latin typeface="游ゴシック Light" panose="020B0300000000000000" pitchFamily="50" charset="-128"/>
              <a:ea typeface="游ゴシック Light" panose="020B0300000000000000" pitchFamily="50" charset="-128"/>
            </a:endParaRPr>
          </a:p>
          <a:p>
            <a:pPr algn="r"/>
            <a:r>
              <a:rPr kumimoji="1" lang="en-US" altLang="ja-JP" sz="1600" dirty="0" smtClean="0">
                <a:solidFill>
                  <a:schemeClr val="tx1"/>
                </a:solidFill>
                <a:latin typeface="游ゴシック Light" panose="020B0300000000000000" pitchFamily="50" charset="-128"/>
                <a:ea typeface="游ゴシック Light" panose="020B0300000000000000" pitchFamily="50" charset="-128"/>
              </a:rPr>
              <a:t>etc...</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15" name="テキスト ボックス 85"/>
          <p:cNvSpPr txBox="1">
            <a:spLocks noChangeArrowheads="1"/>
          </p:cNvSpPr>
          <p:nvPr/>
        </p:nvSpPr>
        <p:spPr bwMode="gray">
          <a:xfrm>
            <a:off x="4058027" y="3925436"/>
            <a:ext cx="1027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fontAlgn="base">
              <a:defRPr kumimoji="1">
                <a:solidFill>
                  <a:schemeClr val="tx1"/>
                </a:solidFill>
                <a:latin typeface="Arial" charset="0"/>
                <a:ea typeface="ＭＳ Ｐゴシック" charset="-128"/>
              </a:defRPr>
            </a:lvl1pPr>
            <a:lvl2pPr marL="742950" indent="-285750" algn="l" fontAlgn="base">
              <a:defRPr kumimoji="1">
                <a:solidFill>
                  <a:schemeClr val="tx1"/>
                </a:solidFill>
                <a:latin typeface="Arial" charset="0"/>
                <a:ea typeface="ＭＳ Ｐゴシック" charset="-128"/>
              </a:defRPr>
            </a:lvl2pPr>
            <a:lvl3pPr marL="1143000" indent="-228600" algn="l" fontAlgn="base">
              <a:defRPr kumimoji="1">
                <a:solidFill>
                  <a:schemeClr val="tx1"/>
                </a:solidFill>
                <a:latin typeface="Arial" charset="0"/>
                <a:ea typeface="ＭＳ Ｐゴシック" charset="-128"/>
              </a:defRPr>
            </a:lvl3pPr>
            <a:lvl4pPr marL="1600200" indent="-228600" algn="l" fontAlgn="base">
              <a:defRPr kumimoji="1">
                <a:solidFill>
                  <a:schemeClr val="tx1"/>
                </a:solidFill>
                <a:latin typeface="Arial" charset="0"/>
                <a:ea typeface="ＭＳ Ｐゴシック" charset="-128"/>
              </a:defRPr>
            </a:lvl4pPr>
            <a:lvl5pPr marL="2057400" indent="-228600" algn="l" fontAlgn="base">
              <a:defRPr kumimoji="1">
                <a:solidFill>
                  <a:schemeClr val="tx1"/>
                </a:solidFill>
                <a:latin typeface="Arial" charset="0"/>
                <a:ea typeface="ＭＳ Ｐゴシック" charset="-128"/>
              </a:defRPr>
            </a:lvl5pPr>
            <a:lvl6pPr marL="2514600" indent="-228600" fontAlgn="base">
              <a:spcBef>
                <a:spcPct val="0"/>
              </a:spcBef>
              <a:spcAft>
                <a:spcPct val="0"/>
              </a:spcAft>
              <a:defRPr kumimoji="1">
                <a:solidFill>
                  <a:schemeClr val="tx1"/>
                </a:solidFill>
                <a:latin typeface="Arial" charset="0"/>
                <a:ea typeface="ＭＳ Ｐゴシック" charset="-128"/>
              </a:defRPr>
            </a:lvl6pPr>
            <a:lvl7pPr marL="2971800" indent="-228600" fontAlgn="base">
              <a:spcBef>
                <a:spcPct val="0"/>
              </a:spcBef>
              <a:spcAft>
                <a:spcPct val="0"/>
              </a:spcAft>
              <a:defRPr kumimoji="1">
                <a:solidFill>
                  <a:schemeClr val="tx1"/>
                </a:solidFill>
                <a:latin typeface="Arial" charset="0"/>
                <a:ea typeface="ＭＳ Ｐゴシック" charset="-128"/>
              </a:defRPr>
            </a:lvl7pPr>
            <a:lvl8pPr marL="3429000" indent="-228600" fontAlgn="base">
              <a:spcBef>
                <a:spcPct val="0"/>
              </a:spcBef>
              <a:spcAft>
                <a:spcPct val="0"/>
              </a:spcAft>
              <a:defRPr kumimoji="1">
                <a:solidFill>
                  <a:schemeClr val="tx1"/>
                </a:solidFill>
                <a:latin typeface="Arial" charset="0"/>
                <a:ea typeface="ＭＳ Ｐゴシック" charset="-128"/>
              </a:defRPr>
            </a:lvl8pPr>
            <a:lvl9pPr marL="3886200" indent="-228600" fontAlgn="base">
              <a:spcBef>
                <a:spcPct val="0"/>
              </a:spcBef>
              <a:spcAft>
                <a:spcPct val="0"/>
              </a:spcAft>
              <a:defRPr kumimoji="1">
                <a:solidFill>
                  <a:schemeClr val="tx1"/>
                </a:solidFill>
                <a:latin typeface="Arial" charset="0"/>
                <a:ea typeface="ＭＳ Ｐゴシック" charset="-128"/>
              </a:defRPr>
            </a:lvl9pPr>
          </a:lstStyle>
          <a:p>
            <a:r>
              <a:rPr kumimoji="0" lang="en-US" altLang="ja-JP" sz="2000" dirty="0" smtClean="0">
                <a:latin typeface="游ゴシック Light" panose="020B0300000000000000" pitchFamily="50" charset="-128"/>
                <a:ea typeface="游ゴシック Light" panose="020B0300000000000000" pitchFamily="50" charset="-128"/>
                <a:cs typeface="Meiryo UI" panose="020B0604030504040204" pitchFamily="50" charset="-128"/>
              </a:rPr>
              <a:t>J-</a:t>
            </a:r>
            <a:r>
              <a:rPr kumimoji="0" lang="en-US" altLang="ja-JP" sz="2000" dirty="0" err="1" smtClean="0">
                <a:latin typeface="游ゴシック Light" panose="020B0300000000000000" pitchFamily="50" charset="-128"/>
                <a:ea typeface="游ゴシック Light" panose="020B0300000000000000" pitchFamily="50" charset="-128"/>
                <a:cs typeface="Meiryo UI" panose="020B0604030504040204" pitchFamily="50" charset="-128"/>
              </a:rPr>
              <a:t>IdP</a:t>
            </a:r>
            <a:endParaRPr kumimoji="0" lang="en-US" altLang="ja-JP" sz="2000" dirty="0" smtClean="0">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370" y="3082600"/>
            <a:ext cx="545733" cy="778448"/>
          </a:xfrm>
          <a:prstGeom prst="rect">
            <a:avLst/>
          </a:prstGeom>
        </p:spPr>
      </p:pic>
      <p:grpSp>
        <p:nvGrpSpPr>
          <p:cNvPr id="9" name="グループ化 8"/>
          <p:cNvGrpSpPr/>
          <p:nvPr/>
        </p:nvGrpSpPr>
        <p:grpSpPr>
          <a:xfrm>
            <a:off x="4716016" y="2834702"/>
            <a:ext cx="3680974" cy="3042571"/>
            <a:chOff x="4716016" y="2834702"/>
            <a:chExt cx="3680974" cy="3042571"/>
          </a:xfrm>
        </p:grpSpPr>
        <p:cxnSp>
          <p:nvCxnSpPr>
            <p:cNvPr id="24" name="直線コネクタ 23"/>
            <p:cNvCxnSpPr/>
            <p:nvPr/>
          </p:nvCxnSpPr>
          <p:spPr>
            <a:xfrm flipH="1" flipV="1">
              <a:off x="4716016" y="3717032"/>
              <a:ext cx="3680974" cy="2160241"/>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cxnSp>
          <p:nvCxnSpPr>
            <p:cNvPr id="25" name="直線コネクタ 24"/>
            <p:cNvCxnSpPr>
              <a:stCxn id="19" idx="3"/>
            </p:cNvCxnSpPr>
            <p:nvPr/>
          </p:nvCxnSpPr>
          <p:spPr>
            <a:xfrm flipV="1">
              <a:off x="4819103" y="2834702"/>
              <a:ext cx="2884779" cy="637122"/>
            </a:xfrm>
            <a:prstGeom prst="line">
              <a:avLst/>
            </a:prstGeom>
            <a:solidFill>
              <a:srgbClr val="C8E6C9"/>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cxnSp>
      </p:grpSp>
      <p:sp>
        <p:nvSpPr>
          <p:cNvPr id="8" name="ドーナツ 7"/>
          <p:cNvSpPr/>
          <p:nvPr/>
        </p:nvSpPr>
        <p:spPr>
          <a:xfrm>
            <a:off x="2504349" y="1687307"/>
            <a:ext cx="4016272" cy="4016272"/>
          </a:xfrm>
          <a:prstGeom prst="donut">
            <a:avLst>
              <a:gd name="adj" fmla="val 12975"/>
            </a:avLst>
          </a:prstGeom>
          <a:solidFill>
            <a:srgbClr val="C8E6C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ja-JP" altLang="en-US" sz="1400" dirty="0">
              <a:solidFill>
                <a:srgbClr val="000000"/>
              </a:solidFill>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34" name="テキスト ボックス 33"/>
          <p:cNvSpPr txBox="1"/>
          <p:nvPr/>
        </p:nvSpPr>
        <p:spPr>
          <a:xfrm>
            <a:off x="4053026" y="5263553"/>
            <a:ext cx="1005403" cy="338554"/>
          </a:xfrm>
          <a:prstGeom prst="rect">
            <a:avLst/>
          </a:prstGeom>
          <a:noFill/>
        </p:spPr>
        <p:txBody>
          <a:bodyPr wrap="none" rtlCol="0">
            <a:spAutoFit/>
          </a:bodyPr>
          <a:lstStyle/>
          <a:p>
            <a:r>
              <a:rPr lang="ja-JP" altLang="en-US" sz="1600" dirty="0" smtClean="0">
                <a:latin typeface="游ゴシック Light" panose="020B0300000000000000" pitchFamily="50" charset="-128"/>
                <a:ea typeface="游ゴシック Light" panose="020B0300000000000000" pitchFamily="50" charset="-128"/>
                <a:cs typeface="Meiryo UI" panose="020B0604030504040204" pitchFamily="50" charset="-128"/>
              </a:rPr>
              <a:t>認証連携</a:t>
            </a:r>
            <a:endParaRPr lang="ja-JP" altLang="en-US" sz="1600" dirty="0">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23" name="円/楕円 22"/>
          <p:cNvSpPr/>
          <p:nvPr/>
        </p:nvSpPr>
        <p:spPr>
          <a:xfrm>
            <a:off x="7308304" y="1664338"/>
            <a:ext cx="2340726" cy="2340726"/>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smtClean="0">
                <a:solidFill>
                  <a:schemeClr val="tx1"/>
                </a:solidFill>
                <a:latin typeface="游ゴシック Light" panose="020B0300000000000000" pitchFamily="50" charset="-128"/>
                <a:ea typeface="游ゴシック Light" panose="020B0300000000000000" pitchFamily="50" charset="-128"/>
              </a:rPr>
              <a:t>地方自治体</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grpSp>
        <p:nvGrpSpPr>
          <p:cNvPr id="7" name="グループ化 6"/>
          <p:cNvGrpSpPr/>
          <p:nvPr/>
        </p:nvGrpSpPr>
        <p:grpSpPr>
          <a:xfrm>
            <a:off x="4900659" y="2669431"/>
            <a:ext cx="2569950" cy="2434042"/>
            <a:chOff x="4900659" y="2669431"/>
            <a:chExt cx="2569950" cy="2434042"/>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290" y="3349088"/>
              <a:ext cx="410017" cy="584859"/>
            </a:xfrm>
            <a:prstGeom prst="rect">
              <a:avLst/>
            </a:prstGeom>
          </p:spPr>
        </p:pic>
        <p:sp>
          <p:nvSpPr>
            <p:cNvPr id="28" name="テキスト ボックス 27"/>
            <p:cNvSpPr txBox="1"/>
            <p:nvPr/>
          </p:nvSpPr>
          <p:spPr>
            <a:xfrm>
              <a:off x="4900659" y="2669431"/>
              <a:ext cx="1255517" cy="615553"/>
            </a:xfrm>
            <a:prstGeom prst="rect">
              <a:avLst/>
            </a:prstGeom>
            <a:solidFill>
              <a:schemeClr val="bg1"/>
            </a:solidFill>
          </p:spPr>
          <p:txBody>
            <a:bodyPr wrap="square" lIns="0" tIns="0" rIns="0" bIns="0" rtlCol="0">
              <a:spAutoFit/>
            </a:bodyPr>
            <a:lstStyle/>
            <a:p>
              <a:r>
                <a:rPr lang="en-US" altLang="ja-JP" sz="2000" dirty="0">
                  <a:solidFill>
                    <a:srgbClr val="E67E22"/>
                  </a:solidFill>
                  <a:latin typeface="游ゴシック Light" panose="020B0300000000000000" pitchFamily="50" charset="-128"/>
                  <a:ea typeface="游ゴシック Light" panose="020B0300000000000000" pitchFamily="50" charset="-128"/>
                </a:rPr>
                <a:t>J-IdP</a:t>
              </a:r>
            </a:p>
            <a:p>
              <a:r>
                <a:rPr lang="ja-JP" altLang="en-US" sz="2000" dirty="0">
                  <a:solidFill>
                    <a:srgbClr val="E67E22"/>
                  </a:solidFill>
                  <a:latin typeface="游ゴシック Light" panose="020B0300000000000000" pitchFamily="50" charset="-128"/>
                  <a:ea typeface="游ゴシック Light" panose="020B0300000000000000" pitchFamily="50" charset="-128"/>
                </a:rPr>
                <a:t>認定機関</a:t>
              </a:r>
            </a:p>
          </p:txBody>
        </p:sp>
        <p:cxnSp>
          <p:nvCxnSpPr>
            <p:cNvPr id="4" name="直線矢印コネクタ 3"/>
            <p:cNvCxnSpPr>
              <a:stCxn id="29" idx="3"/>
            </p:cNvCxnSpPr>
            <p:nvPr/>
          </p:nvCxnSpPr>
          <p:spPr>
            <a:xfrm flipV="1">
              <a:off x="5339307" y="3212976"/>
              <a:ext cx="1968997" cy="428542"/>
            </a:xfrm>
            <a:prstGeom prst="straightConnector1">
              <a:avLst/>
            </a:prstGeom>
            <a:ln w="38100">
              <a:solidFill>
                <a:srgbClr val="388E3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endCxn id="21" idx="1"/>
            </p:cNvCxnSpPr>
            <p:nvPr/>
          </p:nvCxnSpPr>
          <p:spPr>
            <a:xfrm>
              <a:off x="5320459" y="3861048"/>
              <a:ext cx="2150150" cy="1242425"/>
            </a:xfrm>
            <a:prstGeom prst="straightConnector1">
              <a:avLst/>
            </a:prstGeom>
            <a:ln w="38100">
              <a:solidFill>
                <a:srgbClr val="388E3C"/>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1" name="円/楕円 20"/>
          <p:cNvSpPr/>
          <p:nvPr/>
        </p:nvSpPr>
        <p:spPr>
          <a:xfrm>
            <a:off x="7127818" y="4760682"/>
            <a:ext cx="2340726" cy="2340726"/>
          </a:xfrm>
          <a:prstGeom prst="ellipse">
            <a:avLst/>
          </a:prstGeom>
          <a:solidFill>
            <a:srgbClr val="F8F8F8"/>
          </a:solidFill>
          <a:ln w="76200">
            <a:solidFill>
              <a:srgbClr val="C8E6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600" dirty="0" smtClean="0">
                <a:solidFill>
                  <a:schemeClr val="tx1"/>
                </a:solidFill>
                <a:latin typeface="游ゴシック Light" panose="020B0300000000000000" pitchFamily="50" charset="-128"/>
                <a:ea typeface="游ゴシック Light" panose="020B0300000000000000" pitchFamily="50" charset="-128"/>
              </a:rPr>
              <a:t>民間</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42" name="円形吹き出し 41"/>
          <p:cNvSpPr/>
          <p:nvPr/>
        </p:nvSpPr>
        <p:spPr>
          <a:xfrm>
            <a:off x="-612576" y="1395024"/>
            <a:ext cx="4589484" cy="3402128"/>
          </a:xfrm>
          <a:prstGeom prst="wedgeEllipseCallout">
            <a:avLst>
              <a:gd name="adj1" fmla="val 51099"/>
              <a:gd name="adj2" fmla="val 29277"/>
            </a:avLst>
          </a:prstGeom>
          <a:solidFill>
            <a:srgbClr val="4CAF50"/>
          </a:solidFill>
          <a:effectLst>
            <a:outerShdw blurRad="50800" dist="38100" dir="2700000" algn="tl" rotWithShape="0">
              <a:prstClr val="black">
                <a:alpha val="40000"/>
              </a:prstClr>
            </a:outerShdw>
          </a:effectLst>
        </p:spPr>
        <p:txBody>
          <a:bodyPr wrap="square" lIns="180000" tIns="180000" rIns="180000" bIns="180000" rtlCol="0" anchor="ctr" anchorCtr="0">
            <a:noAutofit/>
          </a:bodyPr>
          <a:lstStyle/>
          <a:p>
            <a:r>
              <a:rPr lang="ja-JP" altLang="en-US" sz="3200" dirty="0">
                <a:solidFill>
                  <a:schemeClr val="bg1"/>
                </a:solidFill>
                <a:latin typeface="游ゴシック Light" panose="020B0300000000000000" pitchFamily="50" charset="-128"/>
                <a:ea typeface="游ゴシック Light" panose="020B0300000000000000" pitchFamily="50" charset="-128"/>
              </a:rPr>
              <a:t>イノベーションのための</a:t>
            </a:r>
            <a:endParaRPr lang="en-US" altLang="ja-JP" sz="3200" dirty="0">
              <a:solidFill>
                <a:schemeClr val="bg1"/>
              </a:solidFill>
              <a:latin typeface="游ゴシック Light" panose="020B0300000000000000" pitchFamily="50" charset="-128"/>
              <a:ea typeface="游ゴシック Light" panose="020B0300000000000000" pitchFamily="50" charset="-128"/>
            </a:endParaRPr>
          </a:p>
          <a:p>
            <a:r>
              <a:rPr lang="ja-JP" altLang="en-US" sz="3200" dirty="0">
                <a:solidFill>
                  <a:schemeClr val="bg1"/>
                </a:solidFill>
                <a:latin typeface="游ゴシック Light" panose="020B0300000000000000" pitchFamily="50" charset="-128"/>
                <a:ea typeface="游ゴシック Light" panose="020B0300000000000000" pitchFamily="50" charset="-128"/>
              </a:rPr>
              <a:t>認証基盤に</a:t>
            </a:r>
          </a:p>
        </p:txBody>
      </p:sp>
      <p:sp>
        <p:nvSpPr>
          <p:cNvPr id="26" name="正方形/長方形 25"/>
          <p:cNvSpPr/>
          <p:nvPr/>
        </p:nvSpPr>
        <p:spPr>
          <a:xfrm>
            <a:off x="-26346" y="-18923"/>
            <a:ext cx="7478708" cy="1287684"/>
          </a:xfrm>
          <a:prstGeom prst="rect">
            <a:avLst/>
          </a:prstGeom>
          <a:solidFill>
            <a:srgbClr val="4CAF50"/>
          </a:solidFill>
          <a:effectLst>
            <a:outerShdw blurRad="50800" dist="38100" dir="2700000" algn="tl" rotWithShape="0">
              <a:prstClr val="black">
                <a:alpha val="40000"/>
              </a:prstClr>
            </a:outerShdw>
          </a:effectLst>
        </p:spPr>
        <p:txBody>
          <a:bodyPr wrap="square" lIns="180000" tIns="180000" rIns="180000" bIns="180000" rtlCol="0" anchor="b" anchorCtr="0">
            <a:noAutofit/>
          </a:bodyPr>
          <a:lstStyle/>
          <a:p>
            <a:r>
              <a:rPr lang="en-US" altLang="ja-JP" sz="3200" dirty="0">
                <a:solidFill>
                  <a:schemeClr val="bg1"/>
                </a:solidFill>
                <a:latin typeface="游ゴシック Light" panose="020B0300000000000000" pitchFamily="50" charset="-128"/>
                <a:ea typeface="游ゴシック Light" panose="020B0300000000000000" pitchFamily="50" charset="-128"/>
              </a:rPr>
              <a:t>J-</a:t>
            </a:r>
            <a:r>
              <a:rPr lang="en-US" altLang="ja-JP" sz="3200" dirty="0" err="1">
                <a:solidFill>
                  <a:schemeClr val="bg1"/>
                </a:solidFill>
                <a:latin typeface="游ゴシック Light" panose="020B0300000000000000" pitchFamily="50" charset="-128"/>
                <a:ea typeface="游ゴシック Light" panose="020B0300000000000000" pitchFamily="50" charset="-128"/>
              </a:rPr>
              <a:t>IdP</a:t>
            </a:r>
            <a:r>
              <a:rPr lang="en-US" altLang="ja-JP" sz="3200" dirty="0">
                <a:solidFill>
                  <a:schemeClr val="bg1"/>
                </a:solidFill>
                <a:latin typeface="游ゴシック Light" panose="020B0300000000000000" pitchFamily="50" charset="-128"/>
                <a:ea typeface="游ゴシック Light" panose="020B0300000000000000" pitchFamily="50" charset="-128"/>
              </a:rPr>
              <a:t>(Japan Identity Provider)</a:t>
            </a:r>
            <a:r>
              <a:rPr lang="ja-JP" altLang="en-US" sz="3200" dirty="0" smtClean="0">
                <a:solidFill>
                  <a:schemeClr val="bg1"/>
                </a:solidFill>
                <a:latin typeface="游ゴシック Light" panose="020B0300000000000000" pitchFamily="50" charset="-128"/>
                <a:ea typeface="游ゴシック Light" panose="020B0300000000000000" pitchFamily="50" charset="-128"/>
              </a:rPr>
              <a:t>の</a:t>
            </a:r>
            <a:r>
              <a:rPr lang="ja-JP" altLang="en-US" sz="3200" u="sng" dirty="0" smtClean="0">
                <a:solidFill>
                  <a:schemeClr val="bg1"/>
                </a:solidFill>
                <a:latin typeface="游ゴシック Light" panose="020B0300000000000000" pitchFamily="50" charset="-128"/>
                <a:ea typeface="游ゴシック Light" panose="020B0300000000000000" pitchFamily="50" charset="-128"/>
              </a:rPr>
              <a:t>拡張</a:t>
            </a:r>
            <a:endParaRPr lang="ja-JP" altLang="en-US" sz="3200" u="sng" dirty="0">
              <a:solidFill>
                <a:schemeClr val="bg1"/>
              </a:solidFill>
              <a:latin typeface="游ゴシック Light" panose="020B0300000000000000" pitchFamily="50" charset="-128"/>
              <a:ea typeface="游ゴシック Light" panose="020B0300000000000000" pitchFamily="50" charset="-128"/>
            </a:endParaRPr>
          </a:p>
        </p:txBody>
      </p:sp>
      <p:sp>
        <p:nvSpPr>
          <p:cNvPr id="3" name="テキスト ボックス 2"/>
          <p:cNvSpPr txBox="1"/>
          <p:nvPr/>
        </p:nvSpPr>
        <p:spPr>
          <a:xfrm>
            <a:off x="51742" y="107340"/>
            <a:ext cx="1396536"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アイデア</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1237415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015663"/>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r>
              <a:rPr lang="en-US" altLang="ja-JP" dirty="0"/>
              <a:t>Concept</a:t>
            </a:r>
            <a:endParaRPr lang="ja-JP" altLang="en-US" dirty="0"/>
          </a:p>
        </p:txBody>
      </p:sp>
    </p:spTree>
    <p:extLst>
      <p:ext uri="{BB962C8B-B14F-4D97-AF65-F5344CB8AC3E}">
        <p14:creationId xmlns:p14="http://schemas.microsoft.com/office/powerpoint/2010/main" val="3398995528"/>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349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015663"/>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r>
              <a:rPr lang="en-US" altLang="ja-JP" dirty="0" smtClean="0"/>
              <a:t>Review</a:t>
            </a:r>
            <a:endParaRPr lang="ja-JP" altLang="en-US" dirty="0"/>
          </a:p>
        </p:txBody>
      </p:sp>
    </p:spTree>
    <p:extLst>
      <p:ext uri="{BB962C8B-B14F-4D97-AF65-F5344CB8AC3E}">
        <p14:creationId xmlns:p14="http://schemas.microsoft.com/office/powerpoint/2010/main" val="1229502265"/>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a:endCxn id="2" idx="3"/>
          </p:cNvCxnSpPr>
          <p:nvPr/>
        </p:nvCxnSpPr>
        <p:spPr>
          <a:xfrm flipH="1" flipV="1">
            <a:off x="5286860" y="4813517"/>
            <a:ext cx="3110130" cy="1063755"/>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865114" y="-510497"/>
            <a:ext cx="7883350" cy="7883350"/>
          </a:xfrm>
          <a:prstGeom prst="ellipse">
            <a:avLst/>
          </a:prstGeom>
          <a:no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703882" y="1664338"/>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Light" panose="020B0300000000000000" pitchFamily="50" charset="-128"/>
                <a:ea typeface="游ゴシック Light" panose="020B0300000000000000" pitchFamily="50" charset="-128"/>
              </a:rPr>
              <a:t>統計調査</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21" name="円/楕円 20"/>
          <p:cNvSpPr/>
          <p:nvPr/>
        </p:nvSpPr>
        <p:spPr>
          <a:xfrm>
            <a:off x="7127818" y="4760682"/>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游ゴシック Light" panose="020B0300000000000000" pitchFamily="50" charset="-128"/>
                <a:ea typeface="游ゴシック Light" panose="020B0300000000000000" pitchFamily="50" charset="-128"/>
              </a:rPr>
              <a:t>学習サービス</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18" name="円/楕円 17"/>
          <p:cNvSpPr/>
          <p:nvPr/>
        </p:nvSpPr>
        <p:spPr>
          <a:xfrm>
            <a:off x="-222555" y="3349088"/>
            <a:ext cx="2074688" cy="2672200"/>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1600" dirty="0" smtClean="0">
                <a:solidFill>
                  <a:schemeClr val="tx1"/>
                </a:solidFill>
                <a:latin typeface="游ゴシック Light" panose="020B0300000000000000" pitchFamily="50" charset="-128"/>
                <a:ea typeface="游ゴシック Light" panose="020B0300000000000000" pitchFamily="50" charset="-128"/>
              </a:rPr>
              <a:t>e-Stat</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pic>
        <p:nvPicPr>
          <p:cNvPr id="1026" name="Picture 2" descr="https://www.e-stat.go.jp/SG1/estat/images/top_header_logo.png;jsessionid=SrW8WHQTzknVxJlcHYc6L3P20swjcs2d1N2JpPH6MnPCP1mGGGSg!509410877!3315201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1" y="4447256"/>
            <a:ext cx="1053816" cy="41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61" y="5703579"/>
            <a:ext cx="1045995" cy="31770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251582"/>
            <a:ext cx="1045995" cy="317709"/>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8379" y="6211573"/>
            <a:ext cx="1308674" cy="640984"/>
          </a:xfrm>
          <a:prstGeom prst="rect">
            <a:avLst/>
          </a:prstGeom>
        </p:spPr>
      </p:pic>
      <p:pic>
        <p:nvPicPr>
          <p:cNvPr id="1032" name="Picture 8" descr="https://lms.gacco.org/c4x/gacco/ga031/asset/course_card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7672" y="4654157"/>
            <a:ext cx="1202765" cy="64744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3717032"/>
            <a:ext cx="2329165" cy="27173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4700" y="1438839"/>
            <a:ext cx="991522" cy="587568"/>
          </a:xfrm>
          <a:prstGeom prst="rect">
            <a:avLst/>
          </a:prstGeom>
        </p:spPr>
      </p:pic>
      <p:cxnSp>
        <p:nvCxnSpPr>
          <p:cNvPr id="4" name="直線コネクタ 3"/>
          <p:cNvCxnSpPr>
            <a:stCxn id="2" idx="1"/>
            <a:endCxn id="18" idx="6"/>
          </p:cNvCxnSpPr>
          <p:nvPr/>
        </p:nvCxnSpPr>
        <p:spPr>
          <a:xfrm flipH="1" flipV="1">
            <a:off x="1852133" y="4685188"/>
            <a:ext cx="2008436" cy="128329"/>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23" idx="2"/>
          </p:cNvCxnSpPr>
          <p:nvPr/>
        </p:nvCxnSpPr>
        <p:spPr>
          <a:xfrm flipV="1">
            <a:off x="5015279" y="2834701"/>
            <a:ext cx="2688603" cy="1962451"/>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2" idx="4"/>
            <a:endCxn id="2" idx="2"/>
          </p:cNvCxnSpPr>
          <p:nvPr/>
        </p:nvCxnSpPr>
        <p:spPr>
          <a:xfrm flipH="1" flipV="1">
            <a:off x="4573715" y="5267337"/>
            <a:ext cx="233074" cy="2105516"/>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 idx="0"/>
            <a:endCxn id="22" idx="0"/>
          </p:cNvCxnSpPr>
          <p:nvPr/>
        </p:nvCxnSpPr>
        <p:spPr>
          <a:xfrm flipV="1">
            <a:off x="4573715" y="-510497"/>
            <a:ext cx="233074" cy="4870194"/>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26346" y="-18924"/>
            <a:ext cx="7478708" cy="2240375"/>
          </a:xfrm>
          <a:prstGeom prst="rect">
            <a:avLst/>
          </a:prstGeom>
          <a:solidFill>
            <a:srgbClr val="3498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全ての統計サービスを</a:t>
            </a:r>
            <a:endParaRPr kumimoji="1"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r>
              <a:rPr lang="ja-JP" altLang="en-US" sz="3200" dirty="0" smtClean="0">
                <a:solidFill>
                  <a:schemeClr val="bg1"/>
                </a:solidFill>
                <a:latin typeface="游ゴシック Light" panose="020B0300000000000000" pitchFamily="50" charset="-128"/>
                <a:ea typeface="游ゴシック Light" panose="020B0300000000000000" pitchFamily="50" charset="-128"/>
              </a:rPr>
              <a:t>マイナンバーカードで</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より安全・</a:t>
            </a:r>
            <a:r>
              <a:rPr lang="ja-JP" altLang="en-US" sz="3200" dirty="0" smtClean="0">
                <a:solidFill>
                  <a:schemeClr val="bg1"/>
                </a:solidFill>
                <a:latin typeface="游ゴシック Light" panose="020B0300000000000000" pitchFamily="50" charset="-128"/>
                <a:ea typeface="游ゴシック Light" panose="020B0300000000000000" pitchFamily="50" charset="-128"/>
              </a:rPr>
              <a:t>便利・効率的に</a:t>
            </a:r>
            <a:endParaRPr kumimoji="1" lang="ja-JP" altLang="en-US" sz="3200" dirty="0">
              <a:solidFill>
                <a:schemeClr val="bg1"/>
              </a:solidFill>
              <a:latin typeface="游ゴシック Light" panose="020B0300000000000000" pitchFamily="50" charset="-128"/>
              <a:ea typeface="游ゴシック Light" panose="020B0300000000000000" pitchFamily="50" charset="-128"/>
            </a:endParaRPr>
          </a:p>
        </p:txBody>
      </p:sp>
      <p:pic>
        <p:nvPicPr>
          <p:cNvPr id="2" name="図 1"/>
          <p:cNvPicPr>
            <a:picLocks noChangeAspect="1"/>
          </p:cNvPicPr>
          <p:nvPr/>
        </p:nvPicPr>
        <p:blipFill rotWithShape="1">
          <a:blip r:embed="rId10">
            <a:extLst>
              <a:ext uri="{28A0092B-C50C-407E-A947-70E740481C1C}">
                <a14:useLocalDpi xmlns:a14="http://schemas.microsoft.com/office/drawing/2010/main" val="0"/>
              </a:ext>
            </a:extLst>
          </a:blip>
          <a:srcRect l="10727" t="26379" r="16497" b="133"/>
          <a:stretch/>
        </p:blipFill>
        <p:spPr>
          <a:xfrm>
            <a:off x="3860569" y="4359697"/>
            <a:ext cx="1426291" cy="907640"/>
          </a:xfrm>
          <a:prstGeom prst="rect">
            <a:avLst/>
          </a:prstGeom>
        </p:spPr>
      </p:pic>
      <p:sp>
        <p:nvSpPr>
          <p:cNvPr id="49" name="テキスト ボックス 48"/>
          <p:cNvSpPr txBox="1"/>
          <p:nvPr/>
        </p:nvSpPr>
        <p:spPr>
          <a:xfrm>
            <a:off x="3851920" y="5322694"/>
            <a:ext cx="2031325" cy="338554"/>
          </a:xfrm>
          <a:prstGeom prst="rect">
            <a:avLst/>
          </a:prstGeom>
          <a:noFill/>
        </p:spPr>
        <p:txBody>
          <a:bodyPr wrap="none" rtlCol="0">
            <a:spAutoFit/>
          </a:bodyPr>
          <a:lstStyle/>
          <a:p>
            <a:r>
              <a:rPr kumimoji="1" lang="ja-JP" altLang="en-US" sz="1600" dirty="0" smtClean="0">
                <a:latin typeface="游ゴシック Light" panose="020B0300000000000000" pitchFamily="50" charset="-128"/>
                <a:ea typeface="游ゴシック Light" panose="020B0300000000000000" pitchFamily="50" charset="-128"/>
              </a:rPr>
              <a:t>マイナンバーカード</a:t>
            </a:r>
            <a:endParaRPr kumimoji="1" lang="ja-JP" altLang="en-US" sz="1600" dirty="0">
              <a:latin typeface="游ゴシック Light" panose="020B0300000000000000" pitchFamily="50" charset="-128"/>
              <a:ea typeface="游ゴシック Light" panose="020B0300000000000000" pitchFamily="50" charset="-128"/>
            </a:endParaRPr>
          </a:p>
        </p:txBody>
      </p:sp>
      <p:sp>
        <p:nvSpPr>
          <p:cNvPr id="26" name="テキスト ボックス 25"/>
          <p:cNvSpPr txBox="1"/>
          <p:nvPr/>
        </p:nvSpPr>
        <p:spPr>
          <a:xfrm>
            <a:off x="51742" y="107340"/>
            <a:ext cx="1627369"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コンセプト</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2123706731"/>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リーフォーム 2"/>
          <p:cNvSpPr/>
          <p:nvPr/>
        </p:nvSpPr>
        <p:spPr>
          <a:xfrm>
            <a:off x="971600" y="5805264"/>
            <a:ext cx="7200800" cy="606966"/>
          </a:xfrm>
          <a:custGeom>
            <a:avLst/>
            <a:gdLst>
              <a:gd name="connsiteX0" fmla="*/ 0 w 8469630"/>
              <a:gd name="connsiteY0" fmla="*/ 1188720 h 1188720"/>
              <a:gd name="connsiteX1" fmla="*/ 91440 w 8469630"/>
              <a:gd name="connsiteY1" fmla="*/ 1165860 h 1188720"/>
              <a:gd name="connsiteX2" fmla="*/ 171450 w 8469630"/>
              <a:gd name="connsiteY2" fmla="*/ 1131570 h 1188720"/>
              <a:gd name="connsiteX3" fmla="*/ 274320 w 8469630"/>
              <a:gd name="connsiteY3" fmla="*/ 1051560 h 1188720"/>
              <a:gd name="connsiteX4" fmla="*/ 342900 w 8469630"/>
              <a:gd name="connsiteY4" fmla="*/ 1005840 h 1188720"/>
              <a:gd name="connsiteX5" fmla="*/ 388620 w 8469630"/>
              <a:gd name="connsiteY5" fmla="*/ 971550 h 1188720"/>
              <a:gd name="connsiteX6" fmla="*/ 457200 w 8469630"/>
              <a:gd name="connsiteY6" fmla="*/ 925830 h 1188720"/>
              <a:gd name="connsiteX7" fmla="*/ 582930 w 8469630"/>
              <a:gd name="connsiteY7" fmla="*/ 834390 h 1188720"/>
              <a:gd name="connsiteX8" fmla="*/ 617220 w 8469630"/>
              <a:gd name="connsiteY8" fmla="*/ 811530 h 1188720"/>
              <a:gd name="connsiteX9" fmla="*/ 708660 w 8469630"/>
              <a:gd name="connsiteY9" fmla="*/ 765810 h 1188720"/>
              <a:gd name="connsiteX10" fmla="*/ 754380 w 8469630"/>
              <a:gd name="connsiteY10" fmla="*/ 731520 h 1188720"/>
              <a:gd name="connsiteX11" fmla="*/ 800100 w 8469630"/>
              <a:gd name="connsiteY11" fmla="*/ 708660 h 1188720"/>
              <a:gd name="connsiteX12" fmla="*/ 834390 w 8469630"/>
              <a:gd name="connsiteY12" fmla="*/ 685800 h 1188720"/>
              <a:gd name="connsiteX13" fmla="*/ 880110 w 8469630"/>
              <a:gd name="connsiteY13" fmla="*/ 662940 h 1188720"/>
              <a:gd name="connsiteX14" fmla="*/ 914400 w 8469630"/>
              <a:gd name="connsiteY14" fmla="*/ 640080 h 1188720"/>
              <a:gd name="connsiteX15" fmla="*/ 948690 w 8469630"/>
              <a:gd name="connsiteY15" fmla="*/ 628650 h 1188720"/>
              <a:gd name="connsiteX16" fmla="*/ 1017270 w 8469630"/>
              <a:gd name="connsiteY16" fmla="*/ 582930 h 1188720"/>
              <a:gd name="connsiteX17" fmla="*/ 1051560 w 8469630"/>
              <a:gd name="connsiteY17" fmla="*/ 571500 h 1188720"/>
              <a:gd name="connsiteX18" fmla="*/ 1108710 w 8469630"/>
              <a:gd name="connsiteY18" fmla="*/ 548640 h 1188720"/>
              <a:gd name="connsiteX19" fmla="*/ 1188720 w 8469630"/>
              <a:gd name="connsiteY19" fmla="*/ 525780 h 1188720"/>
              <a:gd name="connsiteX20" fmla="*/ 1268730 w 8469630"/>
              <a:gd name="connsiteY20" fmla="*/ 480060 h 1188720"/>
              <a:gd name="connsiteX21" fmla="*/ 1325880 w 8469630"/>
              <a:gd name="connsiteY21" fmla="*/ 468630 h 1188720"/>
              <a:gd name="connsiteX22" fmla="*/ 1428750 w 8469630"/>
              <a:gd name="connsiteY22" fmla="*/ 434340 h 1188720"/>
              <a:gd name="connsiteX23" fmla="*/ 1531620 w 8469630"/>
              <a:gd name="connsiteY23" fmla="*/ 400050 h 1188720"/>
              <a:gd name="connsiteX24" fmla="*/ 1668780 w 8469630"/>
              <a:gd name="connsiteY24" fmla="*/ 365760 h 1188720"/>
              <a:gd name="connsiteX25" fmla="*/ 1737360 w 8469630"/>
              <a:gd name="connsiteY25" fmla="*/ 342900 h 1188720"/>
              <a:gd name="connsiteX26" fmla="*/ 1805940 w 8469630"/>
              <a:gd name="connsiteY26" fmla="*/ 320040 h 1188720"/>
              <a:gd name="connsiteX27" fmla="*/ 1840230 w 8469630"/>
              <a:gd name="connsiteY27" fmla="*/ 308610 h 1188720"/>
              <a:gd name="connsiteX28" fmla="*/ 1908810 w 8469630"/>
              <a:gd name="connsiteY28" fmla="*/ 297180 h 1188720"/>
              <a:gd name="connsiteX29" fmla="*/ 1954530 w 8469630"/>
              <a:gd name="connsiteY29" fmla="*/ 285750 h 1188720"/>
              <a:gd name="connsiteX30" fmla="*/ 2114550 w 8469630"/>
              <a:gd name="connsiteY30" fmla="*/ 228600 h 1188720"/>
              <a:gd name="connsiteX31" fmla="*/ 2194560 w 8469630"/>
              <a:gd name="connsiteY31" fmla="*/ 217170 h 1188720"/>
              <a:gd name="connsiteX32" fmla="*/ 2366010 w 8469630"/>
              <a:gd name="connsiteY32" fmla="*/ 194310 h 1188720"/>
              <a:gd name="connsiteX33" fmla="*/ 2434590 w 8469630"/>
              <a:gd name="connsiteY33" fmla="*/ 182880 h 1188720"/>
              <a:gd name="connsiteX34" fmla="*/ 2491740 w 8469630"/>
              <a:gd name="connsiteY34" fmla="*/ 171450 h 1188720"/>
              <a:gd name="connsiteX35" fmla="*/ 2617470 w 8469630"/>
              <a:gd name="connsiteY35" fmla="*/ 160020 h 1188720"/>
              <a:gd name="connsiteX36" fmla="*/ 2663190 w 8469630"/>
              <a:gd name="connsiteY36" fmla="*/ 148590 h 1188720"/>
              <a:gd name="connsiteX37" fmla="*/ 2697480 w 8469630"/>
              <a:gd name="connsiteY37" fmla="*/ 137160 h 1188720"/>
              <a:gd name="connsiteX38" fmla="*/ 2823210 w 8469630"/>
              <a:gd name="connsiteY38" fmla="*/ 125730 h 1188720"/>
              <a:gd name="connsiteX39" fmla="*/ 2926080 w 8469630"/>
              <a:gd name="connsiteY39" fmla="*/ 114300 h 1188720"/>
              <a:gd name="connsiteX40" fmla="*/ 3017520 w 8469630"/>
              <a:gd name="connsiteY40" fmla="*/ 91440 h 1188720"/>
              <a:gd name="connsiteX41" fmla="*/ 3166110 w 8469630"/>
              <a:gd name="connsiteY41" fmla="*/ 80010 h 1188720"/>
              <a:gd name="connsiteX42" fmla="*/ 3246120 w 8469630"/>
              <a:gd name="connsiteY42" fmla="*/ 68580 h 1188720"/>
              <a:gd name="connsiteX43" fmla="*/ 3291840 w 8469630"/>
              <a:gd name="connsiteY43" fmla="*/ 57150 h 1188720"/>
              <a:gd name="connsiteX44" fmla="*/ 3577590 w 8469630"/>
              <a:gd name="connsiteY44" fmla="*/ 34290 h 1188720"/>
              <a:gd name="connsiteX45" fmla="*/ 3703320 w 8469630"/>
              <a:gd name="connsiteY45" fmla="*/ 22860 h 1188720"/>
              <a:gd name="connsiteX46" fmla="*/ 3874770 w 8469630"/>
              <a:gd name="connsiteY46" fmla="*/ 0 h 1188720"/>
              <a:gd name="connsiteX47" fmla="*/ 6012180 w 8469630"/>
              <a:gd name="connsiteY47" fmla="*/ 11430 h 1188720"/>
              <a:gd name="connsiteX48" fmla="*/ 6057900 w 8469630"/>
              <a:gd name="connsiteY48" fmla="*/ 22860 h 1188720"/>
              <a:gd name="connsiteX49" fmla="*/ 6275070 w 8469630"/>
              <a:gd name="connsiteY49" fmla="*/ 57150 h 1188720"/>
              <a:gd name="connsiteX50" fmla="*/ 6480810 w 8469630"/>
              <a:gd name="connsiteY50" fmla="*/ 80010 h 1188720"/>
              <a:gd name="connsiteX51" fmla="*/ 6663690 w 8469630"/>
              <a:gd name="connsiteY51" fmla="*/ 114300 h 1188720"/>
              <a:gd name="connsiteX52" fmla="*/ 6766560 w 8469630"/>
              <a:gd name="connsiteY52" fmla="*/ 125730 h 1188720"/>
              <a:gd name="connsiteX53" fmla="*/ 6835140 w 8469630"/>
              <a:gd name="connsiteY53" fmla="*/ 137160 h 1188720"/>
              <a:gd name="connsiteX54" fmla="*/ 6915150 w 8469630"/>
              <a:gd name="connsiteY54" fmla="*/ 148590 h 1188720"/>
              <a:gd name="connsiteX55" fmla="*/ 7018020 w 8469630"/>
              <a:gd name="connsiteY55" fmla="*/ 182880 h 1188720"/>
              <a:gd name="connsiteX56" fmla="*/ 7052310 w 8469630"/>
              <a:gd name="connsiteY56" fmla="*/ 194310 h 1188720"/>
              <a:gd name="connsiteX57" fmla="*/ 7098030 w 8469630"/>
              <a:gd name="connsiteY57" fmla="*/ 217170 h 1188720"/>
              <a:gd name="connsiteX58" fmla="*/ 7155180 w 8469630"/>
              <a:gd name="connsiteY58" fmla="*/ 228600 h 1188720"/>
              <a:gd name="connsiteX59" fmla="*/ 7212330 w 8469630"/>
              <a:gd name="connsiteY59" fmla="*/ 251460 h 1188720"/>
              <a:gd name="connsiteX60" fmla="*/ 7395210 w 8469630"/>
              <a:gd name="connsiteY60" fmla="*/ 308610 h 1188720"/>
              <a:gd name="connsiteX61" fmla="*/ 7486650 w 8469630"/>
              <a:gd name="connsiteY61" fmla="*/ 342900 h 1188720"/>
              <a:gd name="connsiteX62" fmla="*/ 7566660 w 8469630"/>
              <a:gd name="connsiteY62" fmla="*/ 365760 h 1188720"/>
              <a:gd name="connsiteX63" fmla="*/ 7669530 w 8469630"/>
              <a:gd name="connsiteY63" fmla="*/ 411480 h 1188720"/>
              <a:gd name="connsiteX64" fmla="*/ 7703820 w 8469630"/>
              <a:gd name="connsiteY64" fmla="*/ 422910 h 1188720"/>
              <a:gd name="connsiteX65" fmla="*/ 7760970 w 8469630"/>
              <a:gd name="connsiteY65" fmla="*/ 457200 h 1188720"/>
              <a:gd name="connsiteX66" fmla="*/ 7818120 w 8469630"/>
              <a:gd name="connsiteY66" fmla="*/ 480060 h 1188720"/>
              <a:gd name="connsiteX67" fmla="*/ 7943850 w 8469630"/>
              <a:gd name="connsiteY67" fmla="*/ 548640 h 1188720"/>
              <a:gd name="connsiteX68" fmla="*/ 7978140 w 8469630"/>
              <a:gd name="connsiteY68" fmla="*/ 560070 h 1188720"/>
              <a:gd name="connsiteX69" fmla="*/ 8012430 w 8469630"/>
              <a:gd name="connsiteY69" fmla="*/ 582930 h 1188720"/>
              <a:gd name="connsiteX70" fmla="*/ 8058150 w 8469630"/>
              <a:gd name="connsiteY70" fmla="*/ 605790 h 1188720"/>
              <a:gd name="connsiteX71" fmla="*/ 8092440 w 8469630"/>
              <a:gd name="connsiteY71" fmla="*/ 628650 h 1188720"/>
              <a:gd name="connsiteX72" fmla="*/ 8138160 w 8469630"/>
              <a:gd name="connsiteY72" fmla="*/ 651510 h 1188720"/>
              <a:gd name="connsiteX73" fmla="*/ 8172450 w 8469630"/>
              <a:gd name="connsiteY73" fmla="*/ 674370 h 1188720"/>
              <a:gd name="connsiteX74" fmla="*/ 8206740 w 8469630"/>
              <a:gd name="connsiteY74" fmla="*/ 685800 h 1188720"/>
              <a:gd name="connsiteX75" fmla="*/ 8241030 w 8469630"/>
              <a:gd name="connsiteY75" fmla="*/ 708660 h 1188720"/>
              <a:gd name="connsiteX76" fmla="*/ 8286750 w 8469630"/>
              <a:gd name="connsiteY76" fmla="*/ 731520 h 1188720"/>
              <a:gd name="connsiteX77" fmla="*/ 8321040 w 8469630"/>
              <a:gd name="connsiteY77" fmla="*/ 754380 h 1188720"/>
              <a:gd name="connsiteX78" fmla="*/ 8389620 w 8469630"/>
              <a:gd name="connsiteY78" fmla="*/ 777240 h 1188720"/>
              <a:gd name="connsiteX79" fmla="*/ 8355330 w 8469630"/>
              <a:gd name="connsiteY79" fmla="*/ 662940 h 1188720"/>
              <a:gd name="connsiteX80" fmla="*/ 8343900 w 8469630"/>
              <a:gd name="connsiteY80" fmla="*/ 628650 h 1188720"/>
              <a:gd name="connsiteX81" fmla="*/ 8332470 w 8469630"/>
              <a:gd name="connsiteY81" fmla="*/ 594360 h 1188720"/>
              <a:gd name="connsiteX82" fmla="*/ 8286750 w 8469630"/>
              <a:gd name="connsiteY82" fmla="*/ 525780 h 1188720"/>
              <a:gd name="connsiteX83" fmla="*/ 8275320 w 8469630"/>
              <a:gd name="connsiteY83" fmla="*/ 491490 h 1188720"/>
              <a:gd name="connsiteX84" fmla="*/ 8229600 w 8469630"/>
              <a:gd name="connsiteY84" fmla="*/ 422910 h 1188720"/>
              <a:gd name="connsiteX85" fmla="*/ 8206740 w 8469630"/>
              <a:gd name="connsiteY85" fmla="*/ 388620 h 1188720"/>
              <a:gd name="connsiteX86" fmla="*/ 8195310 w 8469630"/>
              <a:gd name="connsiteY86" fmla="*/ 354330 h 1188720"/>
              <a:gd name="connsiteX87" fmla="*/ 8172450 w 8469630"/>
              <a:gd name="connsiteY87" fmla="*/ 320040 h 1188720"/>
              <a:gd name="connsiteX88" fmla="*/ 8206740 w 8469630"/>
              <a:gd name="connsiteY88" fmla="*/ 342900 h 1188720"/>
              <a:gd name="connsiteX89" fmla="*/ 8263890 w 8469630"/>
              <a:gd name="connsiteY89" fmla="*/ 422910 h 1188720"/>
              <a:gd name="connsiteX90" fmla="*/ 8321040 w 8469630"/>
              <a:gd name="connsiteY90" fmla="*/ 502920 h 1188720"/>
              <a:gd name="connsiteX91" fmla="*/ 8366760 w 8469630"/>
              <a:gd name="connsiteY91" fmla="*/ 571500 h 1188720"/>
              <a:gd name="connsiteX92" fmla="*/ 8389620 w 8469630"/>
              <a:gd name="connsiteY92" fmla="*/ 605790 h 1188720"/>
              <a:gd name="connsiteX93" fmla="*/ 8412480 w 8469630"/>
              <a:gd name="connsiteY93" fmla="*/ 640080 h 1188720"/>
              <a:gd name="connsiteX94" fmla="*/ 8446770 w 8469630"/>
              <a:gd name="connsiteY94" fmla="*/ 708660 h 1188720"/>
              <a:gd name="connsiteX95" fmla="*/ 8469630 w 8469630"/>
              <a:gd name="connsiteY95" fmla="*/ 777240 h 1188720"/>
              <a:gd name="connsiteX96" fmla="*/ 8446770 w 8469630"/>
              <a:gd name="connsiteY96" fmla="*/ 822960 h 1188720"/>
              <a:gd name="connsiteX97" fmla="*/ 8401050 w 8469630"/>
              <a:gd name="connsiteY97" fmla="*/ 834390 h 1188720"/>
              <a:gd name="connsiteX98" fmla="*/ 8366760 w 8469630"/>
              <a:gd name="connsiteY98" fmla="*/ 857250 h 1188720"/>
              <a:gd name="connsiteX99" fmla="*/ 8332470 w 8469630"/>
              <a:gd name="connsiteY99" fmla="*/ 868680 h 1188720"/>
              <a:gd name="connsiteX100" fmla="*/ 8298180 w 8469630"/>
              <a:gd name="connsiteY100" fmla="*/ 891540 h 1188720"/>
              <a:gd name="connsiteX101" fmla="*/ 8263890 w 8469630"/>
              <a:gd name="connsiteY101" fmla="*/ 902970 h 1188720"/>
              <a:gd name="connsiteX102" fmla="*/ 8183880 w 8469630"/>
              <a:gd name="connsiteY102" fmla="*/ 948690 h 1188720"/>
              <a:gd name="connsiteX103" fmla="*/ 8103870 w 8469630"/>
              <a:gd name="connsiteY103" fmla="*/ 971550 h 1188720"/>
              <a:gd name="connsiteX104" fmla="*/ 8023860 w 8469630"/>
              <a:gd name="connsiteY104" fmla="*/ 1005840 h 1188720"/>
              <a:gd name="connsiteX105" fmla="*/ 7989570 w 8469630"/>
              <a:gd name="connsiteY105" fmla="*/ 1028700 h 1188720"/>
              <a:gd name="connsiteX106" fmla="*/ 8035290 w 8469630"/>
              <a:gd name="connsiteY106" fmla="*/ 1005840 h 1188720"/>
              <a:gd name="connsiteX107" fmla="*/ 8103870 w 8469630"/>
              <a:gd name="connsiteY107" fmla="*/ 960120 h 1188720"/>
              <a:gd name="connsiteX108" fmla="*/ 8172450 w 8469630"/>
              <a:gd name="connsiteY108" fmla="*/ 914400 h 1188720"/>
              <a:gd name="connsiteX109" fmla="*/ 8206740 w 8469630"/>
              <a:gd name="connsiteY109" fmla="*/ 891540 h 1188720"/>
              <a:gd name="connsiteX110" fmla="*/ 8309610 w 8469630"/>
              <a:gd name="connsiteY110" fmla="*/ 811530 h 1188720"/>
              <a:gd name="connsiteX111" fmla="*/ 8378190 w 8469630"/>
              <a:gd name="connsiteY111" fmla="*/ 777240 h 1188720"/>
              <a:gd name="connsiteX112" fmla="*/ 8401050 w 8469630"/>
              <a:gd name="connsiteY112" fmla="*/ 742950 h 1188720"/>
              <a:gd name="connsiteX113" fmla="*/ 8378190 w 8469630"/>
              <a:gd name="connsiteY113" fmla="*/ 67437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469630" h="1188720">
                <a:moveTo>
                  <a:pt x="0" y="1188720"/>
                </a:moveTo>
                <a:cubicBezTo>
                  <a:pt x="21737" y="1184373"/>
                  <a:pt x="68009" y="1177576"/>
                  <a:pt x="91440" y="1165860"/>
                </a:cubicBezTo>
                <a:cubicBezTo>
                  <a:pt x="170375" y="1126393"/>
                  <a:pt x="76297" y="1155358"/>
                  <a:pt x="171450" y="1131570"/>
                </a:cubicBezTo>
                <a:cubicBezTo>
                  <a:pt x="249298" y="1053722"/>
                  <a:pt x="151276" y="1147261"/>
                  <a:pt x="274320" y="1051560"/>
                </a:cubicBezTo>
                <a:cubicBezTo>
                  <a:pt x="338534" y="1001616"/>
                  <a:pt x="277321" y="1027700"/>
                  <a:pt x="342900" y="1005840"/>
                </a:cubicBezTo>
                <a:cubicBezTo>
                  <a:pt x="358140" y="994410"/>
                  <a:pt x="373014" y="982474"/>
                  <a:pt x="388620" y="971550"/>
                </a:cubicBezTo>
                <a:cubicBezTo>
                  <a:pt x="411128" y="955795"/>
                  <a:pt x="437773" y="945257"/>
                  <a:pt x="457200" y="925830"/>
                </a:cubicBezTo>
                <a:cubicBezTo>
                  <a:pt x="522817" y="860213"/>
                  <a:pt x="464639" y="913251"/>
                  <a:pt x="582930" y="834390"/>
                </a:cubicBezTo>
                <a:cubicBezTo>
                  <a:pt x="594360" y="826770"/>
                  <a:pt x="605160" y="818108"/>
                  <a:pt x="617220" y="811530"/>
                </a:cubicBezTo>
                <a:cubicBezTo>
                  <a:pt x="647137" y="795212"/>
                  <a:pt x="681398" y="786257"/>
                  <a:pt x="708660" y="765810"/>
                </a:cubicBezTo>
                <a:cubicBezTo>
                  <a:pt x="723900" y="754380"/>
                  <a:pt x="738226" y="741616"/>
                  <a:pt x="754380" y="731520"/>
                </a:cubicBezTo>
                <a:cubicBezTo>
                  <a:pt x="768829" y="722489"/>
                  <a:pt x="785306" y="717114"/>
                  <a:pt x="800100" y="708660"/>
                </a:cubicBezTo>
                <a:cubicBezTo>
                  <a:pt x="812027" y="701844"/>
                  <a:pt x="822463" y="692616"/>
                  <a:pt x="834390" y="685800"/>
                </a:cubicBezTo>
                <a:cubicBezTo>
                  <a:pt x="849184" y="677346"/>
                  <a:pt x="865316" y="671394"/>
                  <a:pt x="880110" y="662940"/>
                </a:cubicBezTo>
                <a:cubicBezTo>
                  <a:pt x="892037" y="656124"/>
                  <a:pt x="902113" y="646223"/>
                  <a:pt x="914400" y="640080"/>
                </a:cubicBezTo>
                <a:cubicBezTo>
                  <a:pt x="925176" y="634692"/>
                  <a:pt x="938158" y="634501"/>
                  <a:pt x="948690" y="628650"/>
                </a:cubicBezTo>
                <a:cubicBezTo>
                  <a:pt x="972707" y="615307"/>
                  <a:pt x="991206" y="591618"/>
                  <a:pt x="1017270" y="582930"/>
                </a:cubicBezTo>
                <a:cubicBezTo>
                  <a:pt x="1028700" y="579120"/>
                  <a:pt x="1040279" y="575730"/>
                  <a:pt x="1051560" y="571500"/>
                </a:cubicBezTo>
                <a:cubicBezTo>
                  <a:pt x="1070771" y="564296"/>
                  <a:pt x="1089245" y="555128"/>
                  <a:pt x="1108710" y="548640"/>
                </a:cubicBezTo>
                <a:cubicBezTo>
                  <a:pt x="1135024" y="539869"/>
                  <a:pt x="1162050" y="533400"/>
                  <a:pt x="1188720" y="525780"/>
                </a:cubicBezTo>
                <a:cubicBezTo>
                  <a:pt x="1213804" y="509057"/>
                  <a:pt x="1239727" y="489728"/>
                  <a:pt x="1268730" y="480060"/>
                </a:cubicBezTo>
                <a:cubicBezTo>
                  <a:pt x="1287160" y="473917"/>
                  <a:pt x="1306830" y="472440"/>
                  <a:pt x="1325880" y="468630"/>
                </a:cubicBezTo>
                <a:cubicBezTo>
                  <a:pt x="1440798" y="411171"/>
                  <a:pt x="1295806" y="478655"/>
                  <a:pt x="1428750" y="434340"/>
                </a:cubicBezTo>
                <a:cubicBezTo>
                  <a:pt x="1570717" y="387018"/>
                  <a:pt x="1367836" y="432807"/>
                  <a:pt x="1531620" y="400050"/>
                </a:cubicBezTo>
                <a:cubicBezTo>
                  <a:pt x="1623596" y="354062"/>
                  <a:pt x="1526574" y="396233"/>
                  <a:pt x="1668780" y="365760"/>
                </a:cubicBezTo>
                <a:cubicBezTo>
                  <a:pt x="1692342" y="360711"/>
                  <a:pt x="1714500" y="350520"/>
                  <a:pt x="1737360" y="342900"/>
                </a:cubicBezTo>
                <a:lnTo>
                  <a:pt x="1805940" y="320040"/>
                </a:lnTo>
                <a:cubicBezTo>
                  <a:pt x="1817370" y="316230"/>
                  <a:pt x="1828346" y="310591"/>
                  <a:pt x="1840230" y="308610"/>
                </a:cubicBezTo>
                <a:cubicBezTo>
                  <a:pt x="1863090" y="304800"/>
                  <a:pt x="1886085" y="301725"/>
                  <a:pt x="1908810" y="297180"/>
                </a:cubicBezTo>
                <a:cubicBezTo>
                  <a:pt x="1924214" y="294099"/>
                  <a:pt x="1939736" y="291034"/>
                  <a:pt x="1954530" y="285750"/>
                </a:cubicBezTo>
                <a:cubicBezTo>
                  <a:pt x="2028035" y="259498"/>
                  <a:pt x="2050221" y="240296"/>
                  <a:pt x="2114550" y="228600"/>
                </a:cubicBezTo>
                <a:cubicBezTo>
                  <a:pt x="2141056" y="223781"/>
                  <a:pt x="2167856" y="220731"/>
                  <a:pt x="2194560" y="217170"/>
                </a:cubicBezTo>
                <a:cubicBezTo>
                  <a:pt x="2293296" y="204005"/>
                  <a:pt x="2272639" y="208675"/>
                  <a:pt x="2366010" y="194310"/>
                </a:cubicBezTo>
                <a:cubicBezTo>
                  <a:pt x="2388916" y="190786"/>
                  <a:pt x="2411788" y="187026"/>
                  <a:pt x="2434590" y="182880"/>
                </a:cubicBezTo>
                <a:cubicBezTo>
                  <a:pt x="2453704" y="179405"/>
                  <a:pt x="2472463" y="173860"/>
                  <a:pt x="2491740" y="171450"/>
                </a:cubicBezTo>
                <a:cubicBezTo>
                  <a:pt x="2533498" y="166230"/>
                  <a:pt x="2575560" y="163830"/>
                  <a:pt x="2617470" y="160020"/>
                </a:cubicBezTo>
                <a:cubicBezTo>
                  <a:pt x="2632710" y="156210"/>
                  <a:pt x="2648085" y="152906"/>
                  <a:pt x="2663190" y="148590"/>
                </a:cubicBezTo>
                <a:cubicBezTo>
                  <a:pt x="2674775" y="145280"/>
                  <a:pt x="2685553" y="138864"/>
                  <a:pt x="2697480" y="137160"/>
                </a:cubicBezTo>
                <a:cubicBezTo>
                  <a:pt x="2739140" y="131209"/>
                  <a:pt x="2781336" y="129917"/>
                  <a:pt x="2823210" y="125730"/>
                </a:cubicBezTo>
                <a:cubicBezTo>
                  <a:pt x="2857540" y="122297"/>
                  <a:pt x="2891790" y="118110"/>
                  <a:pt x="2926080" y="114300"/>
                </a:cubicBezTo>
                <a:cubicBezTo>
                  <a:pt x="2961692" y="102429"/>
                  <a:pt x="2976141" y="96038"/>
                  <a:pt x="3017520" y="91440"/>
                </a:cubicBezTo>
                <a:cubicBezTo>
                  <a:pt x="3066892" y="85954"/>
                  <a:pt x="3116680" y="84953"/>
                  <a:pt x="3166110" y="80010"/>
                </a:cubicBezTo>
                <a:cubicBezTo>
                  <a:pt x="3192917" y="77329"/>
                  <a:pt x="3219614" y="73399"/>
                  <a:pt x="3246120" y="68580"/>
                </a:cubicBezTo>
                <a:cubicBezTo>
                  <a:pt x="3261576" y="65770"/>
                  <a:pt x="3276269" y="59226"/>
                  <a:pt x="3291840" y="57150"/>
                </a:cubicBezTo>
                <a:cubicBezTo>
                  <a:pt x="3353998" y="48862"/>
                  <a:pt x="3524051" y="38573"/>
                  <a:pt x="3577590" y="34290"/>
                </a:cubicBezTo>
                <a:cubicBezTo>
                  <a:pt x="3619539" y="30934"/>
                  <a:pt x="3661468" y="27265"/>
                  <a:pt x="3703320" y="22860"/>
                </a:cubicBezTo>
                <a:cubicBezTo>
                  <a:pt x="3759452" y="16951"/>
                  <a:pt x="3818765" y="8001"/>
                  <a:pt x="3874770" y="0"/>
                </a:cubicBezTo>
                <a:lnTo>
                  <a:pt x="6012180" y="11430"/>
                </a:lnTo>
                <a:cubicBezTo>
                  <a:pt x="6027888" y="11594"/>
                  <a:pt x="6042423" y="20168"/>
                  <a:pt x="6057900" y="22860"/>
                </a:cubicBezTo>
                <a:cubicBezTo>
                  <a:pt x="6130103" y="35417"/>
                  <a:pt x="6202084" y="50515"/>
                  <a:pt x="6275070" y="57150"/>
                </a:cubicBezTo>
                <a:cubicBezTo>
                  <a:pt x="6352966" y="64231"/>
                  <a:pt x="6406939" y="66974"/>
                  <a:pt x="6480810" y="80010"/>
                </a:cubicBezTo>
                <a:cubicBezTo>
                  <a:pt x="6554078" y="92940"/>
                  <a:pt x="6594813" y="105116"/>
                  <a:pt x="6663690" y="114300"/>
                </a:cubicBezTo>
                <a:cubicBezTo>
                  <a:pt x="6697888" y="118860"/>
                  <a:pt x="6732362" y="121170"/>
                  <a:pt x="6766560" y="125730"/>
                </a:cubicBezTo>
                <a:cubicBezTo>
                  <a:pt x="6789532" y="128793"/>
                  <a:pt x="6812234" y="133636"/>
                  <a:pt x="6835140" y="137160"/>
                </a:cubicBezTo>
                <a:cubicBezTo>
                  <a:pt x="6861767" y="141257"/>
                  <a:pt x="6888644" y="143771"/>
                  <a:pt x="6915150" y="148590"/>
                </a:cubicBezTo>
                <a:cubicBezTo>
                  <a:pt x="6964721" y="157603"/>
                  <a:pt x="6967253" y="163842"/>
                  <a:pt x="7018020" y="182880"/>
                </a:cubicBezTo>
                <a:cubicBezTo>
                  <a:pt x="7029301" y="187110"/>
                  <a:pt x="7041236" y="189564"/>
                  <a:pt x="7052310" y="194310"/>
                </a:cubicBezTo>
                <a:cubicBezTo>
                  <a:pt x="7067971" y="201022"/>
                  <a:pt x="7081866" y="211782"/>
                  <a:pt x="7098030" y="217170"/>
                </a:cubicBezTo>
                <a:cubicBezTo>
                  <a:pt x="7116460" y="223313"/>
                  <a:pt x="7136572" y="223018"/>
                  <a:pt x="7155180" y="228600"/>
                </a:cubicBezTo>
                <a:cubicBezTo>
                  <a:pt x="7174832" y="234496"/>
                  <a:pt x="7192865" y="244972"/>
                  <a:pt x="7212330" y="251460"/>
                </a:cubicBezTo>
                <a:cubicBezTo>
                  <a:pt x="7309934" y="283995"/>
                  <a:pt x="7288388" y="265881"/>
                  <a:pt x="7395210" y="308610"/>
                </a:cubicBezTo>
                <a:cubicBezTo>
                  <a:pt x="7433033" y="323739"/>
                  <a:pt x="7450814" y="332149"/>
                  <a:pt x="7486650" y="342900"/>
                </a:cubicBezTo>
                <a:cubicBezTo>
                  <a:pt x="7513217" y="350870"/>
                  <a:pt x="7540346" y="356989"/>
                  <a:pt x="7566660" y="365760"/>
                </a:cubicBezTo>
                <a:cubicBezTo>
                  <a:pt x="7646415" y="392345"/>
                  <a:pt x="7599824" y="381606"/>
                  <a:pt x="7669530" y="411480"/>
                </a:cubicBezTo>
                <a:cubicBezTo>
                  <a:pt x="7680604" y="416226"/>
                  <a:pt x="7693044" y="417522"/>
                  <a:pt x="7703820" y="422910"/>
                </a:cubicBezTo>
                <a:cubicBezTo>
                  <a:pt x="7723691" y="432845"/>
                  <a:pt x="7741099" y="447265"/>
                  <a:pt x="7760970" y="457200"/>
                </a:cubicBezTo>
                <a:cubicBezTo>
                  <a:pt x="7779321" y="466376"/>
                  <a:pt x="7799769" y="470884"/>
                  <a:pt x="7818120" y="480060"/>
                </a:cubicBezTo>
                <a:cubicBezTo>
                  <a:pt x="7901595" y="521798"/>
                  <a:pt x="7788449" y="496840"/>
                  <a:pt x="7943850" y="548640"/>
                </a:cubicBezTo>
                <a:cubicBezTo>
                  <a:pt x="7955280" y="552450"/>
                  <a:pt x="7967364" y="554682"/>
                  <a:pt x="7978140" y="560070"/>
                </a:cubicBezTo>
                <a:cubicBezTo>
                  <a:pt x="7990427" y="566213"/>
                  <a:pt x="8000503" y="576114"/>
                  <a:pt x="8012430" y="582930"/>
                </a:cubicBezTo>
                <a:cubicBezTo>
                  <a:pt x="8027224" y="591384"/>
                  <a:pt x="8043356" y="597336"/>
                  <a:pt x="8058150" y="605790"/>
                </a:cubicBezTo>
                <a:cubicBezTo>
                  <a:pt x="8070077" y="612606"/>
                  <a:pt x="8080513" y="621834"/>
                  <a:pt x="8092440" y="628650"/>
                </a:cubicBezTo>
                <a:cubicBezTo>
                  <a:pt x="8107234" y="637104"/>
                  <a:pt x="8123366" y="643056"/>
                  <a:pt x="8138160" y="651510"/>
                </a:cubicBezTo>
                <a:cubicBezTo>
                  <a:pt x="8150087" y="658326"/>
                  <a:pt x="8160163" y="668227"/>
                  <a:pt x="8172450" y="674370"/>
                </a:cubicBezTo>
                <a:cubicBezTo>
                  <a:pt x="8183226" y="679758"/>
                  <a:pt x="8195964" y="680412"/>
                  <a:pt x="8206740" y="685800"/>
                </a:cubicBezTo>
                <a:cubicBezTo>
                  <a:pt x="8219027" y="691943"/>
                  <a:pt x="8229103" y="701844"/>
                  <a:pt x="8241030" y="708660"/>
                </a:cubicBezTo>
                <a:cubicBezTo>
                  <a:pt x="8255824" y="717114"/>
                  <a:pt x="8271956" y="723066"/>
                  <a:pt x="8286750" y="731520"/>
                </a:cubicBezTo>
                <a:cubicBezTo>
                  <a:pt x="8298677" y="738336"/>
                  <a:pt x="8308487" y="748801"/>
                  <a:pt x="8321040" y="754380"/>
                </a:cubicBezTo>
                <a:cubicBezTo>
                  <a:pt x="8343060" y="764167"/>
                  <a:pt x="8389620" y="777240"/>
                  <a:pt x="8389620" y="777240"/>
                </a:cubicBezTo>
                <a:cubicBezTo>
                  <a:pt x="8372346" y="708143"/>
                  <a:pt x="8383158" y="746423"/>
                  <a:pt x="8355330" y="662940"/>
                </a:cubicBezTo>
                <a:lnTo>
                  <a:pt x="8343900" y="628650"/>
                </a:lnTo>
                <a:cubicBezTo>
                  <a:pt x="8340090" y="617220"/>
                  <a:pt x="8339153" y="604385"/>
                  <a:pt x="8332470" y="594360"/>
                </a:cubicBezTo>
                <a:cubicBezTo>
                  <a:pt x="8317230" y="571500"/>
                  <a:pt x="8295438" y="551844"/>
                  <a:pt x="8286750" y="525780"/>
                </a:cubicBezTo>
                <a:cubicBezTo>
                  <a:pt x="8282940" y="514350"/>
                  <a:pt x="8281171" y="502022"/>
                  <a:pt x="8275320" y="491490"/>
                </a:cubicBezTo>
                <a:cubicBezTo>
                  <a:pt x="8261977" y="467473"/>
                  <a:pt x="8244840" y="445770"/>
                  <a:pt x="8229600" y="422910"/>
                </a:cubicBezTo>
                <a:cubicBezTo>
                  <a:pt x="8221980" y="411480"/>
                  <a:pt x="8211084" y="401652"/>
                  <a:pt x="8206740" y="388620"/>
                </a:cubicBezTo>
                <a:cubicBezTo>
                  <a:pt x="8202930" y="377190"/>
                  <a:pt x="8200698" y="365106"/>
                  <a:pt x="8195310" y="354330"/>
                </a:cubicBezTo>
                <a:cubicBezTo>
                  <a:pt x="8189167" y="342043"/>
                  <a:pt x="8162736" y="329754"/>
                  <a:pt x="8172450" y="320040"/>
                </a:cubicBezTo>
                <a:cubicBezTo>
                  <a:pt x="8182164" y="310326"/>
                  <a:pt x="8196187" y="334106"/>
                  <a:pt x="8206740" y="342900"/>
                </a:cubicBezTo>
                <a:cubicBezTo>
                  <a:pt x="8252438" y="380982"/>
                  <a:pt x="8234476" y="371435"/>
                  <a:pt x="8263890" y="422910"/>
                </a:cubicBezTo>
                <a:cubicBezTo>
                  <a:pt x="8280406" y="451813"/>
                  <a:pt x="8301959" y="475662"/>
                  <a:pt x="8321040" y="502920"/>
                </a:cubicBezTo>
                <a:cubicBezTo>
                  <a:pt x="8336795" y="525428"/>
                  <a:pt x="8351520" y="548640"/>
                  <a:pt x="8366760" y="571500"/>
                </a:cubicBezTo>
                <a:lnTo>
                  <a:pt x="8389620" y="605790"/>
                </a:lnTo>
                <a:cubicBezTo>
                  <a:pt x="8397240" y="617220"/>
                  <a:pt x="8408136" y="627048"/>
                  <a:pt x="8412480" y="640080"/>
                </a:cubicBezTo>
                <a:cubicBezTo>
                  <a:pt x="8454165" y="765135"/>
                  <a:pt x="8387684" y="575716"/>
                  <a:pt x="8446770" y="708660"/>
                </a:cubicBezTo>
                <a:cubicBezTo>
                  <a:pt x="8456557" y="730680"/>
                  <a:pt x="8469630" y="777240"/>
                  <a:pt x="8469630" y="777240"/>
                </a:cubicBezTo>
                <a:cubicBezTo>
                  <a:pt x="8462010" y="792480"/>
                  <a:pt x="8459860" y="812052"/>
                  <a:pt x="8446770" y="822960"/>
                </a:cubicBezTo>
                <a:cubicBezTo>
                  <a:pt x="8434702" y="833017"/>
                  <a:pt x="8415489" y="828202"/>
                  <a:pt x="8401050" y="834390"/>
                </a:cubicBezTo>
                <a:cubicBezTo>
                  <a:pt x="8388424" y="839801"/>
                  <a:pt x="8379047" y="851107"/>
                  <a:pt x="8366760" y="857250"/>
                </a:cubicBezTo>
                <a:cubicBezTo>
                  <a:pt x="8355984" y="862638"/>
                  <a:pt x="8343246" y="863292"/>
                  <a:pt x="8332470" y="868680"/>
                </a:cubicBezTo>
                <a:cubicBezTo>
                  <a:pt x="8320183" y="874823"/>
                  <a:pt x="8310467" y="885397"/>
                  <a:pt x="8298180" y="891540"/>
                </a:cubicBezTo>
                <a:cubicBezTo>
                  <a:pt x="8287404" y="896928"/>
                  <a:pt x="8274964" y="898224"/>
                  <a:pt x="8263890" y="902970"/>
                </a:cubicBezTo>
                <a:cubicBezTo>
                  <a:pt x="8123619" y="963086"/>
                  <a:pt x="8298671" y="891295"/>
                  <a:pt x="8183880" y="948690"/>
                </a:cubicBezTo>
                <a:cubicBezTo>
                  <a:pt x="8167482" y="956889"/>
                  <a:pt x="8118519" y="967888"/>
                  <a:pt x="8103870" y="971550"/>
                </a:cubicBezTo>
                <a:cubicBezTo>
                  <a:pt x="8017783" y="1028941"/>
                  <a:pt x="8127192" y="961555"/>
                  <a:pt x="8023860" y="1005840"/>
                </a:cubicBezTo>
                <a:cubicBezTo>
                  <a:pt x="8011234" y="1011251"/>
                  <a:pt x="7975833" y="1028700"/>
                  <a:pt x="7989570" y="1028700"/>
                </a:cubicBezTo>
                <a:cubicBezTo>
                  <a:pt x="8006609" y="1028700"/>
                  <a:pt x="8020679" y="1014606"/>
                  <a:pt x="8035290" y="1005840"/>
                </a:cubicBezTo>
                <a:cubicBezTo>
                  <a:pt x="8058849" y="991705"/>
                  <a:pt x="8081010" y="975360"/>
                  <a:pt x="8103870" y="960120"/>
                </a:cubicBezTo>
                <a:lnTo>
                  <a:pt x="8172450" y="914400"/>
                </a:lnTo>
                <a:cubicBezTo>
                  <a:pt x="8183880" y="906780"/>
                  <a:pt x="8197026" y="901254"/>
                  <a:pt x="8206740" y="891540"/>
                </a:cubicBezTo>
                <a:cubicBezTo>
                  <a:pt x="8260457" y="837823"/>
                  <a:pt x="8227580" y="866216"/>
                  <a:pt x="8309610" y="811530"/>
                </a:cubicBezTo>
                <a:cubicBezTo>
                  <a:pt x="8353925" y="781987"/>
                  <a:pt x="8330868" y="793014"/>
                  <a:pt x="8378190" y="777240"/>
                </a:cubicBezTo>
                <a:cubicBezTo>
                  <a:pt x="8385810" y="765810"/>
                  <a:pt x="8401050" y="756687"/>
                  <a:pt x="8401050" y="742950"/>
                </a:cubicBezTo>
                <a:cubicBezTo>
                  <a:pt x="8401050" y="718853"/>
                  <a:pt x="8378190" y="674370"/>
                  <a:pt x="8378190" y="674370"/>
                </a:cubicBezTo>
              </a:path>
            </a:pathLst>
          </a:custGeom>
          <a:noFill/>
          <a:ln w="1270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rot="20700000">
            <a:off x="58547" y="5707309"/>
            <a:ext cx="1005403" cy="584775"/>
          </a:xfrm>
          <a:prstGeom prst="rect">
            <a:avLst/>
          </a:prstGeom>
          <a:noFill/>
        </p:spPr>
        <p:txBody>
          <a:bodyPr wrap="none" rtlCol="0">
            <a:spAutoFit/>
          </a:bodyPr>
          <a:lstStyle/>
          <a:p>
            <a:r>
              <a:rPr kumimoji="1" lang="ja-JP" altLang="en-US" sz="3200" dirty="0" smtClean="0">
                <a:solidFill>
                  <a:schemeClr val="tx1">
                    <a:lumMod val="85000"/>
                    <a:lumOff val="15000"/>
                  </a:schemeClr>
                </a:solidFill>
                <a:latin typeface="あんずもじ" panose="02000600000000000000" pitchFamily="2" charset="-128"/>
                <a:ea typeface="あんずもじ" panose="02000600000000000000" pitchFamily="2" charset="-128"/>
              </a:rPr>
              <a:t>現在</a:t>
            </a:r>
            <a:endParaRPr kumimoji="1" lang="ja-JP" altLang="en-US" sz="3200" dirty="0">
              <a:solidFill>
                <a:schemeClr val="tx1">
                  <a:lumMod val="85000"/>
                  <a:lumOff val="15000"/>
                </a:schemeClr>
              </a:solidFill>
              <a:latin typeface="あんずもじ" panose="02000600000000000000" pitchFamily="2" charset="-128"/>
              <a:ea typeface="あんずもじ" panose="02000600000000000000" pitchFamily="2" charset="-128"/>
            </a:endParaRPr>
          </a:p>
        </p:txBody>
      </p:sp>
      <p:sp>
        <p:nvSpPr>
          <p:cNvPr id="26" name="テキスト ボックス 25"/>
          <p:cNvSpPr txBox="1"/>
          <p:nvPr/>
        </p:nvSpPr>
        <p:spPr>
          <a:xfrm>
            <a:off x="7942915" y="5229200"/>
            <a:ext cx="1005403" cy="584775"/>
          </a:xfrm>
          <a:prstGeom prst="rect">
            <a:avLst/>
          </a:prstGeom>
          <a:noFill/>
        </p:spPr>
        <p:txBody>
          <a:bodyPr wrap="none" rtlCol="0">
            <a:spAutoFit/>
          </a:bodyPr>
          <a:lstStyle/>
          <a:p>
            <a:r>
              <a:rPr kumimoji="1" lang="ja-JP" altLang="en-US" sz="3200" dirty="0" smtClean="0">
                <a:solidFill>
                  <a:schemeClr val="tx1">
                    <a:lumMod val="85000"/>
                    <a:lumOff val="15000"/>
                  </a:schemeClr>
                </a:solidFill>
                <a:latin typeface="あんずもじ" panose="02000600000000000000" pitchFamily="2" charset="-128"/>
                <a:ea typeface="あんずもじ" panose="02000600000000000000" pitchFamily="2" charset="-128"/>
              </a:rPr>
              <a:t>未来</a:t>
            </a:r>
            <a:endParaRPr kumimoji="1" lang="ja-JP" altLang="en-US" sz="3200" dirty="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nvGrpSpPr>
          <p:cNvPr id="22" name="グループ化 21"/>
          <p:cNvGrpSpPr/>
          <p:nvPr/>
        </p:nvGrpSpPr>
        <p:grpSpPr>
          <a:xfrm>
            <a:off x="481635" y="3356603"/>
            <a:ext cx="2229675" cy="2160000"/>
            <a:chOff x="481635" y="2998914"/>
            <a:chExt cx="2229675" cy="2160000"/>
          </a:xfrm>
        </p:grpSpPr>
        <p:pic>
          <p:nvPicPr>
            <p:cNvPr id="23" name="図 22"/>
            <p:cNvPicPr>
              <a:picLocks noChangeAspect="1"/>
            </p:cNvPicPr>
            <p:nvPr/>
          </p:nvPicPr>
          <p:blipFill rotWithShape="1">
            <a:blip r:embed="rId2">
              <a:extLst>
                <a:ext uri="{28A0092B-C50C-407E-A947-70E740481C1C}">
                  <a14:useLocalDpi xmlns:a14="http://schemas.microsoft.com/office/drawing/2010/main" val="0"/>
                </a:ext>
              </a:extLst>
            </a:blip>
            <a:srcRect l="9033" t="12391" r="13092" b="12168"/>
            <a:stretch/>
          </p:blipFill>
          <p:spPr>
            <a:xfrm rot="21128462">
              <a:off x="481635" y="2998914"/>
              <a:ext cx="2229675" cy="2160000"/>
            </a:xfrm>
            <a:prstGeom prst="rect">
              <a:avLst/>
            </a:prstGeom>
          </p:spPr>
        </p:pic>
        <p:sp>
          <p:nvSpPr>
            <p:cNvPr id="24" name="テキスト ボックス 23"/>
            <p:cNvSpPr txBox="1"/>
            <p:nvPr/>
          </p:nvSpPr>
          <p:spPr>
            <a:xfrm rot="21199378">
              <a:off x="692317" y="3124543"/>
              <a:ext cx="1879041" cy="1692771"/>
            </a:xfrm>
            <a:prstGeom prst="rect">
              <a:avLst/>
            </a:prstGeom>
            <a:noFill/>
          </p:spPr>
          <p:txBody>
            <a:bodyPr wrap="none" rtlCol="0">
              <a:spAutoFit/>
            </a:bodyPr>
            <a:lstStyle/>
            <a:p>
              <a:r>
                <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J-</a:t>
              </a:r>
              <a:r>
                <a:rPr lang="en-US" altLang="ja-JP" sz="2000" b="1" u="sng" dirty="0" err="1" smtClean="0">
                  <a:solidFill>
                    <a:schemeClr val="tx1">
                      <a:lumMod val="85000"/>
                      <a:lumOff val="15000"/>
                    </a:schemeClr>
                  </a:solidFill>
                  <a:latin typeface="あんずもじ" panose="02000600000000000000" pitchFamily="2" charset="-128"/>
                  <a:ea typeface="あんずもじ" panose="02000600000000000000" pitchFamily="2" charset="-128"/>
                </a:rPr>
                <a:t>IdP</a:t>
              </a:r>
              <a:r>
                <a:rPr lang="ja-JP" altLang="en-US"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構築</a:t>
              </a:r>
              <a:endPar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endParaRPr lang="en-US" altLang="ja-JP" sz="8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①全て</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の</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統計</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サービス</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を</a:t>
              </a:r>
              <a:r>
                <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SSO</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化</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（シングルサインオン）</a:t>
              </a:r>
              <a:endPar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grpSp>
        <p:nvGrpSpPr>
          <p:cNvPr id="25" name="グループ化 24"/>
          <p:cNvGrpSpPr/>
          <p:nvPr/>
        </p:nvGrpSpPr>
        <p:grpSpPr>
          <a:xfrm>
            <a:off x="3366897" y="2420888"/>
            <a:ext cx="2092499" cy="2160000"/>
            <a:chOff x="3366897" y="2063199"/>
            <a:chExt cx="2092499" cy="2160000"/>
          </a:xfrm>
        </p:grpSpPr>
        <p:pic>
          <p:nvPicPr>
            <p:cNvPr id="27" name="図 26"/>
            <p:cNvPicPr>
              <a:picLocks noChangeAspect="1"/>
            </p:cNvPicPr>
            <p:nvPr/>
          </p:nvPicPr>
          <p:blipFill rotWithShape="1">
            <a:blip r:embed="rId3" cstate="print">
              <a:extLst>
                <a:ext uri="{28A0092B-C50C-407E-A947-70E740481C1C}">
                  <a14:useLocalDpi xmlns:a14="http://schemas.microsoft.com/office/drawing/2010/main" val="0"/>
                </a:ext>
              </a:extLst>
            </a:blip>
            <a:srcRect l="20823" t="10096" r="20495" b="9136"/>
            <a:stretch/>
          </p:blipFill>
          <p:spPr>
            <a:xfrm rot="21296880">
              <a:off x="3366897" y="2063199"/>
              <a:ext cx="2092499" cy="2160000"/>
            </a:xfrm>
            <a:prstGeom prst="rect">
              <a:avLst/>
            </a:prstGeom>
          </p:spPr>
        </p:pic>
        <p:sp>
          <p:nvSpPr>
            <p:cNvPr id="28" name="テキスト ボックス 27"/>
            <p:cNvSpPr txBox="1"/>
            <p:nvPr/>
          </p:nvSpPr>
          <p:spPr>
            <a:xfrm rot="21390634">
              <a:off x="3435958" y="2182377"/>
              <a:ext cx="1954381" cy="1692771"/>
            </a:xfrm>
            <a:prstGeom prst="rect">
              <a:avLst/>
            </a:prstGeom>
            <a:noFill/>
          </p:spPr>
          <p:txBody>
            <a:bodyPr wrap="none" rtlCol="0">
              <a:spAutoFit/>
            </a:bodyPr>
            <a:lstStyle/>
            <a:p>
              <a:r>
                <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J-</a:t>
              </a:r>
              <a:r>
                <a:rPr lang="en-US" altLang="ja-JP" sz="2000" b="1" u="sng" dirty="0" err="1" smtClean="0">
                  <a:solidFill>
                    <a:schemeClr val="tx1">
                      <a:lumMod val="85000"/>
                      <a:lumOff val="15000"/>
                    </a:schemeClr>
                  </a:solidFill>
                  <a:latin typeface="あんずもじ" panose="02000600000000000000" pitchFamily="2" charset="-128"/>
                  <a:ea typeface="あんずもじ" panose="02000600000000000000" pitchFamily="2" charset="-128"/>
                </a:rPr>
                <a:t>IdP</a:t>
              </a:r>
              <a:r>
                <a:rPr lang="ja-JP" altLang="en-US"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応用</a:t>
              </a:r>
              <a:endParaRPr lang="en-US" altLang="ja-JP" sz="2000" b="1" dirty="0">
                <a:solidFill>
                  <a:schemeClr val="tx1">
                    <a:lumMod val="85000"/>
                    <a:lumOff val="15000"/>
                  </a:schemeClr>
                </a:solidFill>
                <a:latin typeface="あんずもじ" panose="02000600000000000000" pitchFamily="2" charset="-128"/>
                <a:ea typeface="あんずもじ" panose="02000600000000000000" pitchFamily="2" charset="-128"/>
              </a:endParaRPr>
            </a:p>
            <a:p>
              <a:endParaRPr lang="en-US" altLang="ja-JP" sz="8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②安全</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かつ</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便利</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に</a:t>
              </a:r>
              <a:endPar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a:solidFill>
                    <a:schemeClr val="tx1">
                      <a:lumMod val="85000"/>
                      <a:lumOff val="15000"/>
                    </a:schemeClr>
                  </a:solidFill>
                  <a:latin typeface="あんずもじ" panose="02000600000000000000" pitchFamily="2" charset="-128"/>
                  <a:ea typeface="あんずもじ" panose="02000600000000000000" pitchFamily="2" charset="-128"/>
                </a:rPr>
                <a:t>　</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調査票</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   (</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パーソナルデータ</a:t>
              </a:r>
              <a:r>
                <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a:t>
              </a: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を利活用</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grpSp>
        <p:nvGrpSpPr>
          <p:cNvPr id="29" name="グループ化 28"/>
          <p:cNvGrpSpPr/>
          <p:nvPr/>
        </p:nvGrpSpPr>
        <p:grpSpPr>
          <a:xfrm>
            <a:off x="6372364" y="3135072"/>
            <a:ext cx="2160000" cy="2160000"/>
            <a:chOff x="6372364" y="2777383"/>
            <a:chExt cx="2160000" cy="2160000"/>
          </a:xfrm>
        </p:grpSpPr>
        <p:pic>
          <p:nvPicPr>
            <p:cNvPr id="30" name="図 29"/>
            <p:cNvPicPr>
              <a:picLocks noChangeAspect="1"/>
            </p:cNvPicPr>
            <p:nvPr/>
          </p:nvPicPr>
          <p:blipFill rotWithShape="1">
            <a:blip r:embed="rId4">
              <a:extLst>
                <a:ext uri="{28A0092B-C50C-407E-A947-70E740481C1C}">
                  <a14:useLocalDpi xmlns:a14="http://schemas.microsoft.com/office/drawing/2010/main" val="0"/>
                </a:ext>
              </a:extLst>
            </a:blip>
            <a:srcRect l="19938" t="15738" r="18253" b="14493"/>
            <a:stretch/>
          </p:blipFill>
          <p:spPr>
            <a:xfrm rot="16583940">
              <a:off x="6372364" y="2777383"/>
              <a:ext cx="2160000" cy="2160000"/>
            </a:xfrm>
            <a:prstGeom prst="rect">
              <a:avLst/>
            </a:prstGeom>
          </p:spPr>
        </p:pic>
        <p:sp>
          <p:nvSpPr>
            <p:cNvPr id="32" name="テキスト ボックス 31"/>
            <p:cNvSpPr txBox="1"/>
            <p:nvPr/>
          </p:nvSpPr>
          <p:spPr>
            <a:xfrm rot="264754">
              <a:off x="6391250" y="2983444"/>
              <a:ext cx="1931939" cy="1446550"/>
            </a:xfrm>
            <a:prstGeom prst="rect">
              <a:avLst/>
            </a:prstGeom>
            <a:noFill/>
          </p:spPr>
          <p:txBody>
            <a:bodyPr wrap="none" rtlCol="0">
              <a:spAutoFit/>
            </a:bodyPr>
            <a:lstStyle/>
            <a:p>
              <a:r>
                <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J-</a:t>
              </a:r>
              <a:r>
                <a:rPr lang="en-US" altLang="ja-JP" sz="2000" b="1" u="sng" dirty="0" err="1" smtClean="0">
                  <a:solidFill>
                    <a:schemeClr val="tx1">
                      <a:lumMod val="85000"/>
                      <a:lumOff val="15000"/>
                    </a:schemeClr>
                  </a:solidFill>
                  <a:latin typeface="あんずもじ" panose="02000600000000000000" pitchFamily="2" charset="-128"/>
                  <a:ea typeface="あんずもじ" panose="02000600000000000000" pitchFamily="2" charset="-128"/>
                </a:rPr>
                <a:t>IdP</a:t>
              </a:r>
              <a:r>
                <a:rPr lang="ja-JP" altLang="en-US"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拡張</a:t>
              </a:r>
              <a:endPar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endParaRPr lang="en-US" altLang="ja-JP" sz="8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③統計サービスと</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a:solidFill>
                    <a:schemeClr val="tx1">
                      <a:lumMod val="85000"/>
                      <a:lumOff val="15000"/>
                    </a:schemeClr>
                  </a:solidFill>
                  <a:latin typeface="あんずもじ" panose="02000600000000000000" pitchFamily="2" charset="-128"/>
                  <a:ea typeface="あんずもじ" panose="02000600000000000000" pitchFamily="2" charset="-128"/>
                </a:rPr>
                <a:t>　</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その他の</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サービスを連携</a:t>
              </a:r>
              <a:endParaRPr kumimoji="1" lang="ja-JP" altLang="en-US" sz="1600" b="1" dirty="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sp>
        <p:nvSpPr>
          <p:cNvPr id="21" name="円形吹き出し 20"/>
          <p:cNvSpPr/>
          <p:nvPr/>
        </p:nvSpPr>
        <p:spPr>
          <a:xfrm>
            <a:off x="6228464" y="548680"/>
            <a:ext cx="2520000" cy="2520000"/>
          </a:xfrm>
          <a:prstGeom prst="wedgeEllipseCallout">
            <a:avLst>
              <a:gd name="adj1" fmla="val 3465"/>
              <a:gd name="adj2" fmla="val 55981"/>
            </a:avLst>
          </a:prstGeom>
          <a:solidFill>
            <a:srgbClr val="3498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2000" dirty="0" smtClean="0">
                <a:solidFill>
                  <a:schemeClr val="bg1"/>
                </a:solidFill>
                <a:latin typeface="游ゴシック Light" panose="020B0300000000000000" pitchFamily="50" charset="-128"/>
                <a:ea typeface="游ゴシック Light" panose="020B0300000000000000" pitchFamily="50" charset="-128"/>
              </a:rPr>
              <a:t>イノベーション</a:t>
            </a:r>
            <a:r>
              <a:rPr lang="ja-JP" altLang="en-US" sz="2000" dirty="0">
                <a:solidFill>
                  <a:schemeClr val="bg1"/>
                </a:solidFill>
                <a:latin typeface="游ゴシック Light" panose="020B0300000000000000" pitchFamily="50" charset="-128"/>
                <a:ea typeface="游ゴシック Light" panose="020B0300000000000000" pitchFamily="50" charset="-128"/>
              </a:rPr>
              <a:t>のため</a:t>
            </a:r>
            <a:r>
              <a:rPr lang="ja-JP" altLang="en-US" sz="2000" dirty="0" smtClean="0">
                <a:solidFill>
                  <a:schemeClr val="bg1"/>
                </a:solidFill>
                <a:latin typeface="游ゴシック Light" panose="020B0300000000000000" pitchFamily="50" charset="-128"/>
                <a:ea typeface="游ゴシック Light" panose="020B0300000000000000" pitchFamily="50" charset="-128"/>
              </a:rPr>
              <a:t>の認証</a:t>
            </a:r>
            <a:r>
              <a:rPr lang="ja-JP" altLang="en-US" sz="2000" dirty="0">
                <a:solidFill>
                  <a:schemeClr val="bg1"/>
                </a:solidFill>
                <a:latin typeface="游ゴシック Light" panose="020B0300000000000000" pitchFamily="50" charset="-128"/>
                <a:ea typeface="游ゴシック Light" panose="020B0300000000000000" pitchFamily="50" charset="-128"/>
              </a:rPr>
              <a:t>基盤に</a:t>
            </a:r>
          </a:p>
        </p:txBody>
      </p:sp>
      <p:sp>
        <p:nvSpPr>
          <p:cNvPr id="17" name="円形吹き出し 16"/>
          <p:cNvSpPr/>
          <p:nvPr/>
        </p:nvSpPr>
        <p:spPr>
          <a:xfrm>
            <a:off x="395816" y="692696"/>
            <a:ext cx="2520000" cy="2520000"/>
          </a:xfrm>
          <a:prstGeom prst="wedgeEllipseCallout">
            <a:avLst>
              <a:gd name="adj1" fmla="val 3465"/>
              <a:gd name="adj2" fmla="val 55981"/>
            </a:avLst>
          </a:prstGeom>
          <a:solidFill>
            <a:srgbClr val="3498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2000" dirty="0" smtClean="0">
                <a:solidFill>
                  <a:schemeClr val="bg1"/>
                </a:solidFill>
                <a:latin typeface="游ゴシック Light" panose="020B0300000000000000" pitchFamily="50" charset="-128"/>
                <a:ea typeface="游ゴシック Light" panose="020B0300000000000000" pitchFamily="50" charset="-128"/>
              </a:rPr>
              <a:t>統計</a:t>
            </a:r>
            <a:r>
              <a:rPr lang="ja-JP" altLang="en-US" sz="2000" dirty="0">
                <a:solidFill>
                  <a:schemeClr val="bg1"/>
                </a:solidFill>
                <a:latin typeface="游ゴシック Light" panose="020B0300000000000000" pitchFamily="50" charset="-128"/>
                <a:ea typeface="游ゴシック Light" panose="020B0300000000000000" pitchFamily="50" charset="-128"/>
              </a:rPr>
              <a:t>の収集から提供</a:t>
            </a:r>
            <a:r>
              <a:rPr lang="ja-JP" altLang="en-US" sz="2000" dirty="0" smtClean="0">
                <a:solidFill>
                  <a:schemeClr val="bg1"/>
                </a:solidFill>
                <a:latin typeface="游ゴシック Light" panose="020B0300000000000000" pitchFamily="50" charset="-128"/>
                <a:ea typeface="游ゴシック Light" panose="020B0300000000000000" pitchFamily="50" charset="-128"/>
              </a:rPr>
              <a:t>まで全て</a:t>
            </a:r>
            <a:r>
              <a:rPr lang="ja-JP" altLang="en-US" sz="2000" dirty="0">
                <a:solidFill>
                  <a:schemeClr val="bg1"/>
                </a:solidFill>
                <a:latin typeface="游ゴシック Light" panose="020B0300000000000000" pitchFamily="50" charset="-128"/>
                <a:ea typeface="游ゴシック Light" panose="020B0300000000000000" pitchFamily="50" charset="-128"/>
              </a:rPr>
              <a:t>を安全で便利に</a:t>
            </a:r>
          </a:p>
        </p:txBody>
      </p:sp>
      <p:sp>
        <p:nvSpPr>
          <p:cNvPr id="18" name="円形吹き出し 17"/>
          <p:cNvSpPr/>
          <p:nvPr/>
        </p:nvSpPr>
        <p:spPr>
          <a:xfrm>
            <a:off x="3312140" y="-99392"/>
            <a:ext cx="2520000" cy="2520000"/>
          </a:xfrm>
          <a:prstGeom prst="wedgeEllipseCallout">
            <a:avLst>
              <a:gd name="adj1" fmla="val 3465"/>
              <a:gd name="adj2" fmla="val 55981"/>
            </a:avLst>
          </a:prstGeom>
          <a:solidFill>
            <a:srgbClr val="3498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ja-JP" altLang="en-US" sz="2000" dirty="0" smtClean="0">
                <a:solidFill>
                  <a:schemeClr val="bg1"/>
                </a:solidFill>
                <a:latin typeface="游ゴシック Light" panose="020B0300000000000000" pitchFamily="50" charset="-128"/>
                <a:ea typeface="游ゴシック Light" panose="020B0300000000000000" pitchFamily="50" charset="-128"/>
              </a:rPr>
              <a:t>パーソナルデータ</a:t>
            </a:r>
            <a:r>
              <a:rPr lang="ja-JP" altLang="en-US" sz="2000" dirty="0">
                <a:solidFill>
                  <a:schemeClr val="bg1"/>
                </a:solidFill>
                <a:latin typeface="游ゴシック Light" panose="020B0300000000000000" pitchFamily="50" charset="-128"/>
                <a:ea typeface="游ゴシック Light" panose="020B0300000000000000" pitchFamily="50" charset="-128"/>
              </a:rPr>
              <a:t>の活用促進による</a:t>
            </a:r>
            <a:r>
              <a:rPr lang="ja-JP" altLang="en-US" sz="2000" dirty="0" smtClean="0">
                <a:solidFill>
                  <a:schemeClr val="bg1"/>
                </a:solidFill>
                <a:latin typeface="游ゴシック Light" panose="020B0300000000000000" pitchFamily="50" charset="-128"/>
                <a:ea typeface="游ゴシック Light" panose="020B0300000000000000" pitchFamily="50" charset="-128"/>
              </a:rPr>
              <a:t>イノベーション創造</a:t>
            </a:r>
            <a:endParaRPr lang="ja-JP" altLang="en-US" sz="2000"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111734538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015663"/>
          </a:xfrm>
          <a:prstGeom prst="rect">
            <a:avLst/>
          </a:prstGeom>
          <a:noFill/>
        </p:spPr>
        <p:txBody>
          <a:bodyPr wrap="square" rtlCol="0">
            <a:spAutoFit/>
          </a:bodyPr>
          <a:lstStyle/>
          <a:p>
            <a:pPr algn="ctr"/>
            <a:r>
              <a:rPr kumimoji="1" lang="en-US" altLang="ja-JP" sz="6000" dirty="0" smtClean="0">
                <a:solidFill>
                  <a:schemeClr val="bg1"/>
                </a:solidFill>
                <a:latin typeface="游ゴシック Light" panose="020B0300000000000000" pitchFamily="50" charset="-128"/>
                <a:ea typeface="游ゴシック Light" panose="020B0300000000000000" pitchFamily="50" charset="-128"/>
              </a:rPr>
              <a:t>Thanks</a:t>
            </a:r>
            <a:endParaRPr kumimoji="1" lang="ja-JP" altLang="en-US" sz="6000" dirty="0">
              <a:solidFill>
                <a:schemeClr val="bg1"/>
              </a:solidFill>
              <a:latin typeface="游ゴシック Light" panose="020B0300000000000000" pitchFamily="50" charset="-128"/>
              <a:ea typeface="游ゴシック Light" panose="020B0300000000000000" pitchFamily="50" charset="-128"/>
            </a:endParaRPr>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Tree>
    <p:extLst>
      <p:ext uri="{BB962C8B-B14F-4D97-AF65-F5344CB8AC3E}">
        <p14:creationId xmlns:p14="http://schemas.microsoft.com/office/powerpoint/2010/main" val="151345751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a:endCxn id="2" idx="3"/>
          </p:cNvCxnSpPr>
          <p:nvPr/>
        </p:nvCxnSpPr>
        <p:spPr>
          <a:xfrm flipH="1" flipV="1">
            <a:off x="5286860" y="4813517"/>
            <a:ext cx="3110130" cy="1063755"/>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865114" y="-510497"/>
            <a:ext cx="7883350" cy="7883350"/>
          </a:xfrm>
          <a:prstGeom prst="ellipse">
            <a:avLst/>
          </a:prstGeom>
          <a:no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703882" y="1664338"/>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Light" panose="020B0300000000000000" pitchFamily="50" charset="-128"/>
                <a:ea typeface="游ゴシック Light" panose="020B0300000000000000" pitchFamily="50" charset="-128"/>
              </a:rPr>
              <a:t>統計調査</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21" name="円/楕円 20"/>
          <p:cNvSpPr/>
          <p:nvPr/>
        </p:nvSpPr>
        <p:spPr>
          <a:xfrm>
            <a:off x="7127818" y="4760682"/>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游ゴシック Light" panose="020B0300000000000000" pitchFamily="50" charset="-128"/>
                <a:ea typeface="游ゴシック Light" panose="020B0300000000000000" pitchFamily="50" charset="-128"/>
              </a:rPr>
              <a:t>学習サービス</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18" name="円/楕円 17"/>
          <p:cNvSpPr/>
          <p:nvPr/>
        </p:nvSpPr>
        <p:spPr>
          <a:xfrm>
            <a:off x="-222555" y="3349088"/>
            <a:ext cx="2074688" cy="2672200"/>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1600" dirty="0" smtClean="0">
                <a:solidFill>
                  <a:schemeClr val="tx1"/>
                </a:solidFill>
                <a:latin typeface="游ゴシック Light" panose="020B0300000000000000" pitchFamily="50" charset="-128"/>
                <a:ea typeface="游ゴシック Light" panose="020B0300000000000000" pitchFamily="50" charset="-128"/>
              </a:rPr>
              <a:t>e-Stat</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pic>
        <p:nvPicPr>
          <p:cNvPr id="1026" name="Picture 2" descr="https://www.e-stat.go.jp/SG1/estat/images/top_header_logo.png;jsessionid=SrW8WHQTzknVxJlcHYc6L3P20swjcs2d1N2JpPH6MnPCP1mGGGSg!509410877!3315201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1" y="4447256"/>
            <a:ext cx="1053816" cy="41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61" y="5703579"/>
            <a:ext cx="1045995" cy="31770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251582"/>
            <a:ext cx="1045995" cy="317709"/>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8379" y="6211573"/>
            <a:ext cx="1308674" cy="640984"/>
          </a:xfrm>
          <a:prstGeom prst="rect">
            <a:avLst/>
          </a:prstGeom>
        </p:spPr>
      </p:pic>
      <p:pic>
        <p:nvPicPr>
          <p:cNvPr id="1032" name="Picture 8" descr="https://lms.gacco.org/c4x/gacco/ga031/asset/course_card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7672" y="4654157"/>
            <a:ext cx="1202765" cy="64744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3717032"/>
            <a:ext cx="2329165" cy="27173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4700" y="1438839"/>
            <a:ext cx="991522" cy="587568"/>
          </a:xfrm>
          <a:prstGeom prst="rect">
            <a:avLst/>
          </a:prstGeom>
        </p:spPr>
      </p:pic>
      <p:cxnSp>
        <p:nvCxnSpPr>
          <p:cNvPr id="4" name="直線コネクタ 3"/>
          <p:cNvCxnSpPr>
            <a:stCxn id="2" idx="1"/>
            <a:endCxn id="18" idx="6"/>
          </p:cNvCxnSpPr>
          <p:nvPr/>
        </p:nvCxnSpPr>
        <p:spPr>
          <a:xfrm flipH="1" flipV="1">
            <a:off x="1852133" y="4685188"/>
            <a:ext cx="2008436" cy="128329"/>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endCxn id="23" idx="2"/>
          </p:cNvCxnSpPr>
          <p:nvPr/>
        </p:nvCxnSpPr>
        <p:spPr>
          <a:xfrm flipV="1">
            <a:off x="5015279" y="2834701"/>
            <a:ext cx="2688603" cy="1962451"/>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2" idx="4"/>
            <a:endCxn id="2" idx="2"/>
          </p:cNvCxnSpPr>
          <p:nvPr/>
        </p:nvCxnSpPr>
        <p:spPr>
          <a:xfrm flipH="1" flipV="1">
            <a:off x="4573715" y="5267337"/>
            <a:ext cx="233074" cy="2105516"/>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 idx="0"/>
            <a:endCxn id="22" idx="0"/>
          </p:cNvCxnSpPr>
          <p:nvPr/>
        </p:nvCxnSpPr>
        <p:spPr>
          <a:xfrm flipV="1">
            <a:off x="4573715" y="-510497"/>
            <a:ext cx="233074" cy="4870194"/>
          </a:xfrm>
          <a:prstGeom prst="line">
            <a:avLst/>
          </a:prstGeom>
          <a:ln w="3175">
            <a:solidFill>
              <a:srgbClr val="B6B6B6"/>
            </a:solidFill>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26346" y="-18924"/>
            <a:ext cx="7478708" cy="2240375"/>
          </a:xfrm>
          <a:prstGeom prst="rect">
            <a:avLst/>
          </a:prstGeom>
          <a:solidFill>
            <a:srgbClr val="3498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全ての統計サービスを</a:t>
            </a:r>
            <a:endParaRPr kumimoji="1"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r>
              <a:rPr lang="ja-JP" altLang="en-US" sz="3200" dirty="0" smtClean="0">
                <a:solidFill>
                  <a:schemeClr val="bg1"/>
                </a:solidFill>
                <a:latin typeface="游ゴシック Light" panose="020B0300000000000000" pitchFamily="50" charset="-128"/>
                <a:ea typeface="游ゴシック Light" panose="020B0300000000000000" pitchFamily="50" charset="-128"/>
              </a:rPr>
              <a:t>マイナンバーカードで</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より安全・</a:t>
            </a:r>
            <a:r>
              <a:rPr lang="ja-JP" altLang="en-US" sz="3200" dirty="0" smtClean="0">
                <a:solidFill>
                  <a:schemeClr val="bg1"/>
                </a:solidFill>
                <a:latin typeface="游ゴシック Light" panose="020B0300000000000000" pitchFamily="50" charset="-128"/>
                <a:ea typeface="游ゴシック Light" panose="020B0300000000000000" pitchFamily="50" charset="-128"/>
              </a:rPr>
              <a:t>便利・効率的に</a:t>
            </a:r>
            <a:endParaRPr kumimoji="1" lang="ja-JP" altLang="en-US" sz="3200" dirty="0">
              <a:solidFill>
                <a:schemeClr val="bg1"/>
              </a:solidFill>
              <a:latin typeface="游ゴシック Light" panose="020B0300000000000000" pitchFamily="50" charset="-128"/>
              <a:ea typeface="游ゴシック Light" panose="020B0300000000000000" pitchFamily="50" charset="-128"/>
            </a:endParaRPr>
          </a:p>
        </p:txBody>
      </p:sp>
      <p:pic>
        <p:nvPicPr>
          <p:cNvPr id="2" name="図 1"/>
          <p:cNvPicPr>
            <a:picLocks noChangeAspect="1"/>
          </p:cNvPicPr>
          <p:nvPr/>
        </p:nvPicPr>
        <p:blipFill rotWithShape="1">
          <a:blip r:embed="rId10">
            <a:extLst>
              <a:ext uri="{28A0092B-C50C-407E-A947-70E740481C1C}">
                <a14:useLocalDpi xmlns:a14="http://schemas.microsoft.com/office/drawing/2010/main" val="0"/>
              </a:ext>
            </a:extLst>
          </a:blip>
          <a:srcRect l="10727" t="26379" r="16497" b="133"/>
          <a:stretch/>
        </p:blipFill>
        <p:spPr>
          <a:xfrm>
            <a:off x="3860569" y="4359697"/>
            <a:ext cx="1426291" cy="907640"/>
          </a:xfrm>
          <a:prstGeom prst="rect">
            <a:avLst/>
          </a:prstGeom>
        </p:spPr>
      </p:pic>
      <p:sp>
        <p:nvSpPr>
          <p:cNvPr id="49" name="テキスト ボックス 48"/>
          <p:cNvSpPr txBox="1"/>
          <p:nvPr/>
        </p:nvSpPr>
        <p:spPr>
          <a:xfrm>
            <a:off x="3851920" y="5322694"/>
            <a:ext cx="2031325" cy="338554"/>
          </a:xfrm>
          <a:prstGeom prst="rect">
            <a:avLst/>
          </a:prstGeom>
          <a:noFill/>
        </p:spPr>
        <p:txBody>
          <a:bodyPr wrap="none" rtlCol="0">
            <a:spAutoFit/>
          </a:bodyPr>
          <a:lstStyle/>
          <a:p>
            <a:r>
              <a:rPr kumimoji="1" lang="ja-JP" altLang="en-US" sz="1600" dirty="0" smtClean="0">
                <a:latin typeface="游ゴシック Light" panose="020B0300000000000000" pitchFamily="50" charset="-128"/>
                <a:ea typeface="游ゴシック Light" panose="020B0300000000000000" pitchFamily="50" charset="-128"/>
              </a:rPr>
              <a:t>マイナンバーカード</a:t>
            </a:r>
            <a:endParaRPr kumimoji="1" lang="ja-JP" altLang="en-US" sz="1600" dirty="0">
              <a:latin typeface="游ゴシック Light" panose="020B0300000000000000" pitchFamily="50" charset="-128"/>
              <a:ea typeface="游ゴシック Light" panose="020B0300000000000000" pitchFamily="50" charset="-128"/>
            </a:endParaRPr>
          </a:p>
        </p:txBody>
      </p:sp>
      <p:sp>
        <p:nvSpPr>
          <p:cNvPr id="26" name="テキスト ボックス 25"/>
          <p:cNvSpPr txBox="1"/>
          <p:nvPr/>
        </p:nvSpPr>
        <p:spPr>
          <a:xfrm>
            <a:off x="51742" y="107340"/>
            <a:ext cx="1627369"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コンセプト</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635882446"/>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26346" y="-18923"/>
            <a:ext cx="7478708" cy="1287684"/>
          </a:xfrm>
          <a:prstGeom prst="rect">
            <a:avLst/>
          </a:prstGeom>
          <a:solidFill>
            <a:srgbClr val="3498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段階的</a:t>
            </a:r>
            <a:r>
              <a:rPr lang="ja-JP" altLang="en-US" sz="3200" dirty="0" smtClean="0">
                <a:solidFill>
                  <a:schemeClr val="bg1"/>
                </a:solidFill>
                <a:latin typeface="游ゴシック Light" panose="020B0300000000000000" pitchFamily="50" charset="-128"/>
                <a:ea typeface="游ゴシック Light" panose="020B0300000000000000" pitchFamily="50" charset="-128"/>
              </a:rPr>
              <a:t>にチャレンジする</a:t>
            </a:r>
            <a:endParaRPr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
        <p:nvSpPr>
          <p:cNvPr id="3" name="フリーフォーム 2"/>
          <p:cNvSpPr/>
          <p:nvPr/>
        </p:nvSpPr>
        <p:spPr>
          <a:xfrm>
            <a:off x="971600" y="5805264"/>
            <a:ext cx="7200800" cy="606966"/>
          </a:xfrm>
          <a:custGeom>
            <a:avLst/>
            <a:gdLst>
              <a:gd name="connsiteX0" fmla="*/ 0 w 8469630"/>
              <a:gd name="connsiteY0" fmla="*/ 1188720 h 1188720"/>
              <a:gd name="connsiteX1" fmla="*/ 91440 w 8469630"/>
              <a:gd name="connsiteY1" fmla="*/ 1165860 h 1188720"/>
              <a:gd name="connsiteX2" fmla="*/ 171450 w 8469630"/>
              <a:gd name="connsiteY2" fmla="*/ 1131570 h 1188720"/>
              <a:gd name="connsiteX3" fmla="*/ 274320 w 8469630"/>
              <a:gd name="connsiteY3" fmla="*/ 1051560 h 1188720"/>
              <a:gd name="connsiteX4" fmla="*/ 342900 w 8469630"/>
              <a:gd name="connsiteY4" fmla="*/ 1005840 h 1188720"/>
              <a:gd name="connsiteX5" fmla="*/ 388620 w 8469630"/>
              <a:gd name="connsiteY5" fmla="*/ 971550 h 1188720"/>
              <a:gd name="connsiteX6" fmla="*/ 457200 w 8469630"/>
              <a:gd name="connsiteY6" fmla="*/ 925830 h 1188720"/>
              <a:gd name="connsiteX7" fmla="*/ 582930 w 8469630"/>
              <a:gd name="connsiteY7" fmla="*/ 834390 h 1188720"/>
              <a:gd name="connsiteX8" fmla="*/ 617220 w 8469630"/>
              <a:gd name="connsiteY8" fmla="*/ 811530 h 1188720"/>
              <a:gd name="connsiteX9" fmla="*/ 708660 w 8469630"/>
              <a:gd name="connsiteY9" fmla="*/ 765810 h 1188720"/>
              <a:gd name="connsiteX10" fmla="*/ 754380 w 8469630"/>
              <a:gd name="connsiteY10" fmla="*/ 731520 h 1188720"/>
              <a:gd name="connsiteX11" fmla="*/ 800100 w 8469630"/>
              <a:gd name="connsiteY11" fmla="*/ 708660 h 1188720"/>
              <a:gd name="connsiteX12" fmla="*/ 834390 w 8469630"/>
              <a:gd name="connsiteY12" fmla="*/ 685800 h 1188720"/>
              <a:gd name="connsiteX13" fmla="*/ 880110 w 8469630"/>
              <a:gd name="connsiteY13" fmla="*/ 662940 h 1188720"/>
              <a:gd name="connsiteX14" fmla="*/ 914400 w 8469630"/>
              <a:gd name="connsiteY14" fmla="*/ 640080 h 1188720"/>
              <a:gd name="connsiteX15" fmla="*/ 948690 w 8469630"/>
              <a:gd name="connsiteY15" fmla="*/ 628650 h 1188720"/>
              <a:gd name="connsiteX16" fmla="*/ 1017270 w 8469630"/>
              <a:gd name="connsiteY16" fmla="*/ 582930 h 1188720"/>
              <a:gd name="connsiteX17" fmla="*/ 1051560 w 8469630"/>
              <a:gd name="connsiteY17" fmla="*/ 571500 h 1188720"/>
              <a:gd name="connsiteX18" fmla="*/ 1108710 w 8469630"/>
              <a:gd name="connsiteY18" fmla="*/ 548640 h 1188720"/>
              <a:gd name="connsiteX19" fmla="*/ 1188720 w 8469630"/>
              <a:gd name="connsiteY19" fmla="*/ 525780 h 1188720"/>
              <a:gd name="connsiteX20" fmla="*/ 1268730 w 8469630"/>
              <a:gd name="connsiteY20" fmla="*/ 480060 h 1188720"/>
              <a:gd name="connsiteX21" fmla="*/ 1325880 w 8469630"/>
              <a:gd name="connsiteY21" fmla="*/ 468630 h 1188720"/>
              <a:gd name="connsiteX22" fmla="*/ 1428750 w 8469630"/>
              <a:gd name="connsiteY22" fmla="*/ 434340 h 1188720"/>
              <a:gd name="connsiteX23" fmla="*/ 1531620 w 8469630"/>
              <a:gd name="connsiteY23" fmla="*/ 400050 h 1188720"/>
              <a:gd name="connsiteX24" fmla="*/ 1668780 w 8469630"/>
              <a:gd name="connsiteY24" fmla="*/ 365760 h 1188720"/>
              <a:gd name="connsiteX25" fmla="*/ 1737360 w 8469630"/>
              <a:gd name="connsiteY25" fmla="*/ 342900 h 1188720"/>
              <a:gd name="connsiteX26" fmla="*/ 1805940 w 8469630"/>
              <a:gd name="connsiteY26" fmla="*/ 320040 h 1188720"/>
              <a:gd name="connsiteX27" fmla="*/ 1840230 w 8469630"/>
              <a:gd name="connsiteY27" fmla="*/ 308610 h 1188720"/>
              <a:gd name="connsiteX28" fmla="*/ 1908810 w 8469630"/>
              <a:gd name="connsiteY28" fmla="*/ 297180 h 1188720"/>
              <a:gd name="connsiteX29" fmla="*/ 1954530 w 8469630"/>
              <a:gd name="connsiteY29" fmla="*/ 285750 h 1188720"/>
              <a:gd name="connsiteX30" fmla="*/ 2114550 w 8469630"/>
              <a:gd name="connsiteY30" fmla="*/ 228600 h 1188720"/>
              <a:gd name="connsiteX31" fmla="*/ 2194560 w 8469630"/>
              <a:gd name="connsiteY31" fmla="*/ 217170 h 1188720"/>
              <a:gd name="connsiteX32" fmla="*/ 2366010 w 8469630"/>
              <a:gd name="connsiteY32" fmla="*/ 194310 h 1188720"/>
              <a:gd name="connsiteX33" fmla="*/ 2434590 w 8469630"/>
              <a:gd name="connsiteY33" fmla="*/ 182880 h 1188720"/>
              <a:gd name="connsiteX34" fmla="*/ 2491740 w 8469630"/>
              <a:gd name="connsiteY34" fmla="*/ 171450 h 1188720"/>
              <a:gd name="connsiteX35" fmla="*/ 2617470 w 8469630"/>
              <a:gd name="connsiteY35" fmla="*/ 160020 h 1188720"/>
              <a:gd name="connsiteX36" fmla="*/ 2663190 w 8469630"/>
              <a:gd name="connsiteY36" fmla="*/ 148590 h 1188720"/>
              <a:gd name="connsiteX37" fmla="*/ 2697480 w 8469630"/>
              <a:gd name="connsiteY37" fmla="*/ 137160 h 1188720"/>
              <a:gd name="connsiteX38" fmla="*/ 2823210 w 8469630"/>
              <a:gd name="connsiteY38" fmla="*/ 125730 h 1188720"/>
              <a:gd name="connsiteX39" fmla="*/ 2926080 w 8469630"/>
              <a:gd name="connsiteY39" fmla="*/ 114300 h 1188720"/>
              <a:gd name="connsiteX40" fmla="*/ 3017520 w 8469630"/>
              <a:gd name="connsiteY40" fmla="*/ 91440 h 1188720"/>
              <a:gd name="connsiteX41" fmla="*/ 3166110 w 8469630"/>
              <a:gd name="connsiteY41" fmla="*/ 80010 h 1188720"/>
              <a:gd name="connsiteX42" fmla="*/ 3246120 w 8469630"/>
              <a:gd name="connsiteY42" fmla="*/ 68580 h 1188720"/>
              <a:gd name="connsiteX43" fmla="*/ 3291840 w 8469630"/>
              <a:gd name="connsiteY43" fmla="*/ 57150 h 1188720"/>
              <a:gd name="connsiteX44" fmla="*/ 3577590 w 8469630"/>
              <a:gd name="connsiteY44" fmla="*/ 34290 h 1188720"/>
              <a:gd name="connsiteX45" fmla="*/ 3703320 w 8469630"/>
              <a:gd name="connsiteY45" fmla="*/ 22860 h 1188720"/>
              <a:gd name="connsiteX46" fmla="*/ 3874770 w 8469630"/>
              <a:gd name="connsiteY46" fmla="*/ 0 h 1188720"/>
              <a:gd name="connsiteX47" fmla="*/ 6012180 w 8469630"/>
              <a:gd name="connsiteY47" fmla="*/ 11430 h 1188720"/>
              <a:gd name="connsiteX48" fmla="*/ 6057900 w 8469630"/>
              <a:gd name="connsiteY48" fmla="*/ 22860 h 1188720"/>
              <a:gd name="connsiteX49" fmla="*/ 6275070 w 8469630"/>
              <a:gd name="connsiteY49" fmla="*/ 57150 h 1188720"/>
              <a:gd name="connsiteX50" fmla="*/ 6480810 w 8469630"/>
              <a:gd name="connsiteY50" fmla="*/ 80010 h 1188720"/>
              <a:gd name="connsiteX51" fmla="*/ 6663690 w 8469630"/>
              <a:gd name="connsiteY51" fmla="*/ 114300 h 1188720"/>
              <a:gd name="connsiteX52" fmla="*/ 6766560 w 8469630"/>
              <a:gd name="connsiteY52" fmla="*/ 125730 h 1188720"/>
              <a:gd name="connsiteX53" fmla="*/ 6835140 w 8469630"/>
              <a:gd name="connsiteY53" fmla="*/ 137160 h 1188720"/>
              <a:gd name="connsiteX54" fmla="*/ 6915150 w 8469630"/>
              <a:gd name="connsiteY54" fmla="*/ 148590 h 1188720"/>
              <a:gd name="connsiteX55" fmla="*/ 7018020 w 8469630"/>
              <a:gd name="connsiteY55" fmla="*/ 182880 h 1188720"/>
              <a:gd name="connsiteX56" fmla="*/ 7052310 w 8469630"/>
              <a:gd name="connsiteY56" fmla="*/ 194310 h 1188720"/>
              <a:gd name="connsiteX57" fmla="*/ 7098030 w 8469630"/>
              <a:gd name="connsiteY57" fmla="*/ 217170 h 1188720"/>
              <a:gd name="connsiteX58" fmla="*/ 7155180 w 8469630"/>
              <a:gd name="connsiteY58" fmla="*/ 228600 h 1188720"/>
              <a:gd name="connsiteX59" fmla="*/ 7212330 w 8469630"/>
              <a:gd name="connsiteY59" fmla="*/ 251460 h 1188720"/>
              <a:gd name="connsiteX60" fmla="*/ 7395210 w 8469630"/>
              <a:gd name="connsiteY60" fmla="*/ 308610 h 1188720"/>
              <a:gd name="connsiteX61" fmla="*/ 7486650 w 8469630"/>
              <a:gd name="connsiteY61" fmla="*/ 342900 h 1188720"/>
              <a:gd name="connsiteX62" fmla="*/ 7566660 w 8469630"/>
              <a:gd name="connsiteY62" fmla="*/ 365760 h 1188720"/>
              <a:gd name="connsiteX63" fmla="*/ 7669530 w 8469630"/>
              <a:gd name="connsiteY63" fmla="*/ 411480 h 1188720"/>
              <a:gd name="connsiteX64" fmla="*/ 7703820 w 8469630"/>
              <a:gd name="connsiteY64" fmla="*/ 422910 h 1188720"/>
              <a:gd name="connsiteX65" fmla="*/ 7760970 w 8469630"/>
              <a:gd name="connsiteY65" fmla="*/ 457200 h 1188720"/>
              <a:gd name="connsiteX66" fmla="*/ 7818120 w 8469630"/>
              <a:gd name="connsiteY66" fmla="*/ 480060 h 1188720"/>
              <a:gd name="connsiteX67" fmla="*/ 7943850 w 8469630"/>
              <a:gd name="connsiteY67" fmla="*/ 548640 h 1188720"/>
              <a:gd name="connsiteX68" fmla="*/ 7978140 w 8469630"/>
              <a:gd name="connsiteY68" fmla="*/ 560070 h 1188720"/>
              <a:gd name="connsiteX69" fmla="*/ 8012430 w 8469630"/>
              <a:gd name="connsiteY69" fmla="*/ 582930 h 1188720"/>
              <a:gd name="connsiteX70" fmla="*/ 8058150 w 8469630"/>
              <a:gd name="connsiteY70" fmla="*/ 605790 h 1188720"/>
              <a:gd name="connsiteX71" fmla="*/ 8092440 w 8469630"/>
              <a:gd name="connsiteY71" fmla="*/ 628650 h 1188720"/>
              <a:gd name="connsiteX72" fmla="*/ 8138160 w 8469630"/>
              <a:gd name="connsiteY72" fmla="*/ 651510 h 1188720"/>
              <a:gd name="connsiteX73" fmla="*/ 8172450 w 8469630"/>
              <a:gd name="connsiteY73" fmla="*/ 674370 h 1188720"/>
              <a:gd name="connsiteX74" fmla="*/ 8206740 w 8469630"/>
              <a:gd name="connsiteY74" fmla="*/ 685800 h 1188720"/>
              <a:gd name="connsiteX75" fmla="*/ 8241030 w 8469630"/>
              <a:gd name="connsiteY75" fmla="*/ 708660 h 1188720"/>
              <a:gd name="connsiteX76" fmla="*/ 8286750 w 8469630"/>
              <a:gd name="connsiteY76" fmla="*/ 731520 h 1188720"/>
              <a:gd name="connsiteX77" fmla="*/ 8321040 w 8469630"/>
              <a:gd name="connsiteY77" fmla="*/ 754380 h 1188720"/>
              <a:gd name="connsiteX78" fmla="*/ 8389620 w 8469630"/>
              <a:gd name="connsiteY78" fmla="*/ 777240 h 1188720"/>
              <a:gd name="connsiteX79" fmla="*/ 8355330 w 8469630"/>
              <a:gd name="connsiteY79" fmla="*/ 662940 h 1188720"/>
              <a:gd name="connsiteX80" fmla="*/ 8343900 w 8469630"/>
              <a:gd name="connsiteY80" fmla="*/ 628650 h 1188720"/>
              <a:gd name="connsiteX81" fmla="*/ 8332470 w 8469630"/>
              <a:gd name="connsiteY81" fmla="*/ 594360 h 1188720"/>
              <a:gd name="connsiteX82" fmla="*/ 8286750 w 8469630"/>
              <a:gd name="connsiteY82" fmla="*/ 525780 h 1188720"/>
              <a:gd name="connsiteX83" fmla="*/ 8275320 w 8469630"/>
              <a:gd name="connsiteY83" fmla="*/ 491490 h 1188720"/>
              <a:gd name="connsiteX84" fmla="*/ 8229600 w 8469630"/>
              <a:gd name="connsiteY84" fmla="*/ 422910 h 1188720"/>
              <a:gd name="connsiteX85" fmla="*/ 8206740 w 8469630"/>
              <a:gd name="connsiteY85" fmla="*/ 388620 h 1188720"/>
              <a:gd name="connsiteX86" fmla="*/ 8195310 w 8469630"/>
              <a:gd name="connsiteY86" fmla="*/ 354330 h 1188720"/>
              <a:gd name="connsiteX87" fmla="*/ 8172450 w 8469630"/>
              <a:gd name="connsiteY87" fmla="*/ 320040 h 1188720"/>
              <a:gd name="connsiteX88" fmla="*/ 8206740 w 8469630"/>
              <a:gd name="connsiteY88" fmla="*/ 342900 h 1188720"/>
              <a:gd name="connsiteX89" fmla="*/ 8263890 w 8469630"/>
              <a:gd name="connsiteY89" fmla="*/ 422910 h 1188720"/>
              <a:gd name="connsiteX90" fmla="*/ 8321040 w 8469630"/>
              <a:gd name="connsiteY90" fmla="*/ 502920 h 1188720"/>
              <a:gd name="connsiteX91" fmla="*/ 8366760 w 8469630"/>
              <a:gd name="connsiteY91" fmla="*/ 571500 h 1188720"/>
              <a:gd name="connsiteX92" fmla="*/ 8389620 w 8469630"/>
              <a:gd name="connsiteY92" fmla="*/ 605790 h 1188720"/>
              <a:gd name="connsiteX93" fmla="*/ 8412480 w 8469630"/>
              <a:gd name="connsiteY93" fmla="*/ 640080 h 1188720"/>
              <a:gd name="connsiteX94" fmla="*/ 8446770 w 8469630"/>
              <a:gd name="connsiteY94" fmla="*/ 708660 h 1188720"/>
              <a:gd name="connsiteX95" fmla="*/ 8469630 w 8469630"/>
              <a:gd name="connsiteY95" fmla="*/ 777240 h 1188720"/>
              <a:gd name="connsiteX96" fmla="*/ 8446770 w 8469630"/>
              <a:gd name="connsiteY96" fmla="*/ 822960 h 1188720"/>
              <a:gd name="connsiteX97" fmla="*/ 8401050 w 8469630"/>
              <a:gd name="connsiteY97" fmla="*/ 834390 h 1188720"/>
              <a:gd name="connsiteX98" fmla="*/ 8366760 w 8469630"/>
              <a:gd name="connsiteY98" fmla="*/ 857250 h 1188720"/>
              <a:gd name="connsiteX99" fmla="*/ 8332470 w 8469630"/>
              <a:gd name="connsiteY99" fmla="*/ 868680 h 1188720"/>
              <a:gd name="connsiteX100" fmla="*/ 8298180 w 8469630"/>
              <a:gd name="connsiteY100" fmla="*/ 891540 h 1188720"/>
              <a:gd name="connsiteX101" fmla="*/ 8263890 w 8469630"/>
              <a:gd name="connsiteY101" fmla="*/ 902970 h 1188720"/>
              <a:gd name="connsiteX102" fmla="*/ 8183880 w 8469630"/>
              <a:gd name="connsiteY102" fmla="*/ 948690 h 1188720"/>
              <a:gd name="connsiteX103" fmla="*/ 8103870 w 8469630"/>
              <a:gd name="connsiteY103" fmla="*/ 971550 h 1188720"/>
              <a:gd name="connsiteX104" fmla="*/ 8023860 w 8469630"/>
              <a:gd name="connsiteY104" fmla="*/ 1005840 h 1188720"/>
              <a:gd name="connsiteX105" fmla="*/ 7989570 w 8469630"/>
              <a:gd name="connsiteY105" fmla="*/ 1028700 h 1188720"/>
              <a:gd name="connsiteX106" fmla="*/ 8035290 w 8469630"/>
              <a:gd name="connsiteY106" fmla="*/ 1005840 h 1188720"/>
              <a:gd name="connsiteX107" fmla="*/ 8103870 w 8469630"/>
              <a:gd name="connsiteY107" fmla="*/ 960120 h 1188720"/>
              <a:gd name="connsiteX108" fmla="*/ 8172450 w 8469630"/>
              <a:gd name="connsiteY108" fmla="*/ 914400 h 1188720"/>
              <a:gd name="connsiteX109" fmla="*/ 8206740 w 8469630"/>
              <a:gd name="connsiteY109" fmla="*/ 891540 h 1188720"/>
              <a:gd name="connsiteX110" fmla="*/ 8309610 w 8469630"/>
              <a:gd name="connsiteY110" fmla="*/ 811530 h 1188720"/>
              <a:gd name="connsiteX111" fmla="*/ 8378190 w 8469630"/>
              <a:gd name="connsiteY111" fmla="*/ 777240 h 1188720"/>
              <a:gd name="connsiteX112" fmla="*/ 8401050 w 8469630"/>
              <a:gd name="connsiteY112" fmla="*/ 742950 h 1188720"/>
              <a:gd name="connsiteX113" fmla="*/ 8378190 w 8469630"/>
              <a:gd name="connsiteY113" fmla="*/ 67437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469630" h="1188720">
                <a:moveTo>
                  <a:pt x="0" y="1188720"/>
                </a:moveTo>
                <a:cubicBezTo>
                  <a:pt x="21737" y="1184373"/>
                  <a:pt x="68009" y="1177576"/>
                  <a:pt x="91440" y="1165860"/>
                </a:cubicBezTo>
                <a:cubicBezTo>
                  <a:pt x="170375" y="1126393"/>
                  <a:pt x="76297" y="1155358"/>
                  <a:pt x="171450" y="1131570"/>
                </a:cubicBezTo>
                <a:cubicBezTo>
                  <a:pt x="249298" y="1053722"/>
                  <a:pt x="151276" y="1147261"/>
                  <a:pt x="274320" y="1051560"/>
                </a:cubicBezTo>
                <a:cubicBezTo>
                  <a:pt x="338534" y="1001616"/>
                  <a:pt x="277321" y="1027700"/>
                  <a:pt x="342900" y="1005840"/>
                </a:cubicBezTo>
                <a:cubicBezTo>
                  <a:pt x="358140" y="994410"/>
                  <a:pt x="373014" y="982474"/>
                  <a:pt x="388620" y="971550"/>
                </a:cubicBezTo>
                <a:cubicBezTo>
                  <a:pt x="411128" y="955795"/>
                  <a:pt x="437773" y="945257"/>
                  <a:pt x="457200" y="925830"/>
                </a:cubicBezTo>
                <a:cubicBezTo>
                  <a:pt x="522817" y="860213"/>
                  <a:pt x="464639" y="913251"/>
                  <a:pt x="582930" y="834390"/>
                </a:cubicBezTo>
                <a:cubicBezTo>
                  <a:pt x="594360" y="826770"/>
                  <a:pt x="605160" y="818108"/>
                  <a:pt x="617220" y="811530"/>
                </a:cubicBezTo>
                <a:cubicBezTo>
                  <a:pt x="647137" y="795212"/>
                  <a:pt x="681398" y="786257"/>
                  <a:pt x="708660" y="765810"/>
                </a:cubicBezTo>
                <a:cubicBezTo>
                  <a:pt x="723900" y="754380"/>
                  <a:pt x="738226" y="741616"/>
                  <a:pt x="754380" y="731520"/>
                </a:cubicBezTo>
                <a:cubicBezTo>
                  <a:pt x="768829" y="722489"/>
                  <a:pt x="785306" y="717114"/>
                  <a:pt x="800100" y="708660"/>
                </a:cubicBezTo>
                <a:cubicBezTo>
                  <a:pt x="812027" y="701844"/>
                  <a:pt x="822463" y="692616"/>
                  <a:pt x="834390" y="685800"/>
                </a:cubicBezTo>
                <a:cubicBezTo>
                  <a:pt x="849184" y="677346"/>
                  <a:pt x="865316" y="671394"/>
                  <a:pt x="880110" y="662940"/>
                </a:cubicBezTo>
                <a:cubicBezTo>
                  <a:pt x="892037" y="656124"/>
                  <a:pt x="902113" y="646223"/>
                  <a:pt x="914400" y="640080"/>
                </a:cubicBezTo>
                <a:cubicBezTo>
                  <a:pt x="925176" y="634692"/>
                  <a:pt x="938158" y="634501"/>
                  <a:pt x="948690" y="628650"/>
                </a:cubicBezTo>
                <a:cubicBezTo>
                  <a:pt x="972707" y="615307"/>
                  <a:pt x="991206" y="591618"/>
                  <a:pt x="1017270" y="582930"/>
                </a:cubicBezTo>
                <a:cubicBezTo>
                  <a:pt x="1028700" y="579120"/>
                  <a:pt x="1040279" y="575730"/>
                  <a:pt x="1051560" y="571500"/>
                </a:cubicBezTo>
                <a:cubicBezTo>
                  <a:pt x="1070771" y="564296"/>
                  <a:pt x="1089245" y="555128"/>
                  <a:pt x="1108710" y="548640"/>
                </a:cubicBezTo>
                <a:cubicBezTo>
                  <a:pt x="1135024" y="539869"/>
                  <a:pt x="1162050" y="533400"/>
                  <a:pt x="1188720" y="525780"/>
                </a:cubicBezTo>
                <a:cubicBezTo>
                  <a:pt x="1213804" y="509057"/>
                  <a:pt x="1239727" y="489728"/>
                  <a:pt x="1268730" y="480060"/>
                </a:cubicBezTo>
                <a:cubicBezTo>
                  <a:pt x="1287160" y="473917"/>
                  <a:pt x="1306830" y="472440"/>
                  <a:pt x="1325880" y="468630"/>
                </a:cubicBezTo>
                <a:cubicBezTo>
                  <a:pt x="1440798" y="411171"/>
                  <a:pt x="1295806" y="478655"/>
                  <a:pt x="1428750" y="434340"/>
                </a:cubicBezTo>
                <a:cubicBezTo>
                  <a:pt x="1570717" y="387018"/>
                  <a:pt x="1367836" y="432807"/>
                  <a:pt x="1531620" y="400050"/>
                </a:cubicBezTo>
                <a:cubicBezTo>
                  <a:pt x="1623596" y="354062"/>
                  <a:pt x="1526574" y="396233"/>
                  <a:pt x="1668780" y="365760"/>
                </a:cubicBezTo>
                <a:cubicBezTo>
                  <a:pt x="1692342" y="360711"/>
                  <a:pt x="1714500" y="350520"/>
                  <a:pt x="1737360" y="342900"/>
                </a:cubicBezTo>
                <a:lnTo>
                  <a:pt x="1805940" y="320040"/>
                </a:lnTo>
                <a:cubicBezTo>
                  <a:pt x="1817370" y="316230"/>
                  <a:pt x="1828346" y="310591"/>
                  <a:pt x="1840230" y="308610"/>
                </a:cubicBezTo>
                <a:cubicBezTo>
                  <a:pt x="1863090" y="304800"/>
                  <a:pt x="1886085" y="301725"/>
                  <a:pt x="1908810" y="297180"/>
                </a:cubicBezTo>
                <a:cubicBezTo>
                  <a:pt x="1924214" y="294099"/>
                  <a:pt x="1939736" y="291034"/>
                  <a:pt x="1954530" y="285750"/>
                </a:cubicBezTo>
                <a:cubicBezTo>
                  <a:pt x="2028035" y="259498"/>
                  <a:pt x="2050221" y="240296"/>
                  <a:pt x="2114550" y="228600"/>
                </a:cubicBezTo>
                <a:cubicBezTo>
                  <a:pt x="2141056" y="223781"/>
                  <a:pt x="2167856" y="220731"/>
                  <a:pt x="2194560" y="217170"/>
                </a:cubicBezTo>
                <a:cubicBezTo>
                  <a:pt x="2293296" y="204005"/>
                  <a:pt x="2272639" y="208675"/>
                  <a:pt x="2366010" y="194310"/>
                </a:cubicBezTo>
                <a:cubicBezTo>
                  <a:pt x="2388916" y="190786"/>
                  <a:pt x="2411788" y="187026"/>
                  <a:pt x="2434590" y="182880"/>
                </a:cubicBezTo>
                <a:cubicBezTo>
                  <a:pt x="2453704" y="179405"/>
                  <a:pt x="2472463" y="173860"/>
                  <a:pt x="2491740" y="171450"/>
                </a:cubicBezTo>
                <a:cubicBezTo>
                  <a:pt x="2533498" y="166230"/>
                  <a:pt x="2575560" y="163830"/>
                  <a:pt x="2617470" y="160020"/>
                </a:cubicBezTo>
                <a:cubicBezTo>
                  <a:pt x="2632710" y="156210"/>
                  <a:pt x="2648085" y="152906"/>
                  <a:pt x="2663190" y="148590"/>
                </a:cubicBezTo>
                <a:cubicBezTo>
                  <a:pt x="2674775" y="145280"/>
                  <a:pt x="2685553" y="138864"/>
                  <a:pt x="2697480" y="137160"/>
                </a:cubicBezTo>
                <a:cubicBezTo>
                  <a:pt x="2739140" y="131209"/>
                  <a:pt x="2781336" y="129917"/>
                  <a:pt x="2823210" y="125730"/>
                </a:cubicBezTo>
                <a:cubicBezTo>
                  <a:pt x="2857540" y="122297"/>
                  <a:pt x="2891790" y="118110"/>
                  <a:pt x="2926080" y="114300"/>
                </a:cubicBezTo>
                <a:cubicBezTo>
                  <a:pt x="2961692" y="102429"/>
                  <a:pt x="2976141" y="96038"/>
                  <a:pt x="3017520" y="91440"/>
                </a:cubicBezTo>
                <a:cubicBezTo>
                  <a:pt x="3066892" y="85954"/>
                  <a:pt x="3116680" y="84953"/>
                  <a:pt x="3166110" y="80010"/>
                </a:cubicBezTo>
                <a:cubicBezTo>
                  <a:pt x="3192917" y="77329"/>
                  <a:pt x="3219614" y="73399"/>
                  <a:pt x="3246120" y="68580"/>
                </a:cubicBezTo>
                <a:cubicBezTo>
                  <a:pt x="3261576" y="65770"/>
                  <a:pt x="3276269" y="59226"/>
                  <a:pt x="3291840" y="57150"/>
                </a:cubicBezTo>
                <a:cubicBezTo>
                  <a:pt x="3353998" y="48862"/>
                  <a:pt x="3524051" y="38573"/>
                  <a:pt x="3577590" y="34290"/>
                </a:cubicBezTo>
                <a:cubicBezTo>
                  <a:pt x="3619539" y="30934"/>
                  <a:pt x="3661468" y="27265"/>
                  <a:pt x="3703320" y="22860"/>
                </a:cubicBezTo>
                <a:cubicBezTo>
                  <a:pt x="3759452" y="16951"/>
                  <a:pt x="3818765" y="8001"/>
                  <a:pt x="3874770" y="0"/>
                </a:cubicBezTo>
                <a:lnTo>
                  <a:pt x="6012180" y="11430"/>
                </a:lnTo>
                <a:cubicBezTo>
                  <a:pt x="6027888" y="11594"/>
                  <a:pt x="6042423" y="20168"/>
                  <a:pt x="6057900" y="22860"/>
                </a:cubicBezTo>
                <a:cubicBezTo>
                  <a:pt x="6130103" y="35417"/>
                  <a:pt x="6202084" y="50515"/>
                  <a:pt x="6275070" y="57150"/>
                </a:cubicBezTo>
                <a:cubicBezTo>
                  <a:pt x="6352966" y="64231"/>
                  <a:pt x="6406939" y="66974"/>
                  <a:pt x="6480810" y="80010"/>
                </a:cubicBezTo>
                <a:cubicBezTo>
                  <a:pt x="6554078" y="92940"/>
                  <a:pt x="6594813" y="105116"/>
                  <a:pt x="6663690" y="114300"/>
                </a:cubicBezTo>
                <a:cubicBezTo>
                  <a:pt x="6697888" y="118860"/>
                  <a:pt x="6732362" y="121170"/>
                  <a:pt x="6766560" y="125730"/>
                </a:cubicBezTo>
                <a:cubicBezTo>
                  <a:pt x="6789532" y="128793"/>
                  <a:pt x="6812234" y="133636"/>
                  <a:pt x="6835140" y="137160"/>
                </a:cubicBezTo>
                <a:cubicBezTo>
                  <a:pt x="6861767" y="141257"/>
                  <a:pt x="6888644" y="143771"/>
                  <a:pt x="6915150" y="148590"/>
                </a:cubicBezTo>
                <a:cubicBezTo>
                  <a:pt x="6964721" y="157603"/>
                  <a:pt x="6967253" y="163842"/>
                  <a:pt x="7018020" y="182880"/>
                </a:cubicBezTo>
                <a:cubicBezTo>
                  <a:pt x="7029301" y="187110"/>
                  <a:pt x="7041236" y="189564"/>
                  <a:pt x="7052310" y="194310"/>
                </a:cubicBezTo>
                <a:cubicBezTo>
                  <a:pt x="7067971" y="201022"/>
                  <a:pt x="7081866" y="211782"/>
                  <a:pt x="7098030" y="217170"/>
                </a:cubicBezTo>
                <a:cubicBezTo>
                  <a:pt x="7116460" y="223313"/>
                  <a:pt x="7136572" y="223018"/>
                  <a:pt x="7155180" y="228600"/>
                </a:cubicBezTo>
                <a:cubicBezTo>
                  <a:pt x="7174832" y="234496"/>
                  <a:pt x="7192865" y="244972"/>
                  <a:pt x="7212330" y="251460"/>
                </a:cubicBezTo>
                <a:cubicBezTo>
                  <a:pt x="7309934" y="283995"/>
                  <a:pt x="7288388" y="265881"/>
                  <a:pt x="7395210" y="308610"/>
                </a:cubicBezTo>
                <a:cubicBezTo>
                  <a:pt x="7433033" y="323739"/>
                  <a:pt x="7450814" y="332149"/>
                  <a:pt x="7486650" y="342900"/>
                </a:cubicBezTo>
                <a:cubicBezTo>
                  <a:pt x="7513217" y="350870"/>
                  <a:pt x="7540346" y="356989"/>
                  <a:pt x="7566660" y="365760"/>
                </a:cubicBezTo>
                <a:cubicBezTo>
                  <a:pt x="7646415" y="392345"/>
                  <a:pt x="7599824" y="381606"/>
                  <a:pt x="7669530" y="411480"/>
                </a:cubicBezTo>
                <a:cubicBezTo>
                  <a:pt x="7680604" y="416226"/>
                  <a:pt x="7693044" y="417522"/>
                  <a:pt x="7703820" y="422910"/>
                </a:cubicBezTo>
                <a:cubicBezTo>
                  <a:pt x="7723691" y="432845"/>
                  <a:pt x="7741099" y="447265"/>
                  <a:pt x="7760970" y="457200"/>
                </a:cubicBezTo>
                <a:cubicBezTo>
                  <a:pt x="7779321" y="466376"/>
                  <a:pt x="7799769" y="470884"/>
                  <a:pt x="7818120" y="480060"/>
                </a:cubicBezTo>
                <a:cubicBezTo>
                  <a:pt x="7901595" y="521798"/>
                  <a:pt x="7788449" y="496840"/>
                  <a:pt x="7943850" y="548640"/>
                </a:cubicBezTo>
                <a:cubicBezTo>
                  <a:pt x="7955280" y="552450"/>
                  <a:pt x="7967364" y="554682"/>
                  <a:pt x="7978140" y="560070"/>
                </a:cubicBezTo>
                <a:cubicBezTo>
                  <a:pt x="7990427" y="566213"/>
                  <a:pt x="8000503" y="576114"/>
                  <a:pt x="8012430" y="582930"/>
                </a:cubicBezTo>
                <a:cubicBezTo>
                  <a:pt x="8027224" y="591384"/>
                  <a:pt x="8043356" y="597336"/>
                  <a:pt x="8058150" y="605790"/>
                </a:cubicBezTo>
                <a:cubicBezTo>
                  <a:pt x="8070077" y="612606"/>
                  <a:pt x="8080513" y="621834"/>
                  <a:pt x="8092440" y="628650"/>
                </a:cubicBezTo>
                <a:cubicBezTo>
                  <a:pt x="8107234" y="637104"/>
                  <a:pt x="8123366" y="643056"/>
                  <a:pt x="8138160" y="651510"/>
                </a:cubicBezTo>
                <a:cubicBezTo>
                  <a:pt x="8150087" y="658326"/>
                  <a:pt x="8160163" y="668227"/>
                  <a:pt x="8172450" y="674370"/>
                </a:cubicBezTo>
                <a:cubicBezTo>
                  <a:pt x="8183226" y="679758"/>
                  <a:pt x="8195964" y="680412"/>
                  <a:pt x="8206740" y="685800"/>
                </a:cubicBezTo>
                <a:cubicBezTo>
                  <a:pt x="8219027" y="691943"/>
                  <a:pt x="8229103" y="701844"/>
                  <a:pt x="8241030" y="708660"/>
                </a:cubicBezTo>
                <a:cubicBezTo>
                  <a:pt x="8255824" y="717114"/>
                  <a:pt x="8271956" y="723066"/>
                  <a:pt x="8286750" y="731520"/>
                </a:cubicBezTo>
                <a:cubicBezTo>
                  <a:pt x="8298677" y="738336"/>
                  <a:pt x="8308487" y="748801"/>
                  <a:pt x="8321040" y="754380"/>
                </a:cubicBezTo>
                <a:cubicBezTo>
                  <a:pt x="8343060" y="764167"/>
                  <a:pt x="8389620" y="777240"/>
                  <a:pt x="8389620" y="777240"/>
                </a:cubicBezTo>
                <a:cubicBezTo>
                  <a:pt x="8372346" y="708143"/>
                  <a:pt x="8383158" y="746423"/>
                  <a:pt x="8355330" y="662940"/>
                </a:cubicBezTo>
                <a:lnTo>
                  <a:pt x="8343900" y="628650"/>
                </a:lnTo>
                <a:cubicBezTo>
                  <a:pt x="8340090" y="617220"/>
                  <a:pt x="8339153" y="604385"/>
                  <a:pt x="8332470" y="594360"/>
                </a:cubicBezTo>
                <a:cubicBezTo>
                  <a:pt x="8317230" y="571500"/>
                  <a:pt x="8295438" y="551844"/>
                  <a:pt x="8286750" y="525780"/>
                </a:cubicBezTo>
                <a:cubicBezTo>
                  <a:pt x="8282940" y="514350"/>
                  <a:pt x="8281171" y="502022"/>
                  <a:pt x="8275320" y="491490"/>
                </a:cubicBezTo>
                <a:cubicBezTo>
                  <a:pt x="8261977" y="467473"/>
                  <a:pt x="8244840" y="445770"/>
                  <a:pt x="8229600" y="422910"/>
                </a:cubicBezTo>
                <a:cubicBezTo>
                  <a:pt x="8221980" y="411480"/>
                  <a:pt x="8211084" y="401652"/>
                  <a:pt x="8206740" y="388620"/>
                </a:cubicBezTo>
                <a:cubicBezTo>
                  <a:pt x="8202930" y="377190"/>
                  <a:pt x="8200698" y="365106"/>
                  <a:pt x="8195310" y="354330"/>
                </a:cubicBezTo>
                <a:cubicBezTo>
                  <a:pt x="8189167" y="342043"/>
                  <a:pt x="8162736" y="329754"/>
                  <a:pt x="8172450" y="320040"/>
                </a:cubicBezTo>
                <a:cubicBezTo>
                  <a:pt x="8182164" y="310326"/>
                  <a:pt x="8196187" y="334106"/>
                  <a:pt x="8206740" y="342900"/>
                </a:cubicBezTo>
                <a:cubicBezTo>
                  <a:pt x="8252438" y="380982"/>
                  <a:pt x="8234476" y="371435"/>
                  <a:pt x="8263890" y="422910"/>
                </a:cubicBezTo>
                <a:cubicBezTo>
                  <a:pt x="8280406" y="451813"/>
                  <a:pt x="8301959" y="475662"/>
                  <a:pt x="8321040" y="502920"/>
                </a:cubicBezTo>
                <a:cubicBezTo>
                  <a:pt x="8336795" y="525428"/>
                  <a:pt x="8351520" y="548640"/>
                  <a:pt x="8366760" y="571500"/>
                </a:cubicBezTo>
                <a:lnTo>
                  <a:pt x="8389620" y="605790"/>
                </a:lnTo>
                <a:cubicBezTo>
                  <a:pt x="8397240" y="617220"/>
                  <a:pt x="8408136" y="627048"/>
                  <a:pt x="8412480" y="640080"/>
                </a:cubicBezTo>
                <a:cubicBezTo>
                  <a:pt x="8454165" y="765135"/>
                  <a:pt x="8387684" y="575716"/>
                  <a:pt x="8446770" y="708660"/>
                </a:cubicBezTo>
                <a:cubicBezTo>
                  <a:pt x="8456557" y="730680"/>
                  <a:pt x="8469630" y="777240"/>
                  <a:pt x="8469630" y="777240"/>
                </a:cubicBezTo>
                <a:cubicBezTo>
                  <a:pt x="8462010" y="792480"/>
                  <a:pt x="8459860" y="812052"/>
                  <a:pt x="8446770" y="822960"/>
                </a:cubicBezTo>
                <a:cubicBezTo>
                  <a:pt x="8434702" y="833017"/>
                  <a:pt x="8415489" y="828202"/>
                  <a:pt x="8401050" y="834390"/>
                </a:cubicBezTo>
                <a:cubicBezTo>
                  <a:pt x="8388424" y="839801"/>
                  <a:pt x="8379047" y="851107"/>
                  <a:pt x="8366760" y="857250"/>
                </a:cubicBezTo>
                <a:cubicBezTo>
                  <a:pt x="8355984" y="862638"/>
                  <a:pt x="8343246" y="863292"/>
                  <a:pt x="8332470" y="868680"/>
                </a:cubicBezTo>
                <a:cubicBezTo>
                  <a:pt x="8320183" y="874823"/>
                  <a:pt x="8310467" y="885397"/>
                  <a:pt x="8298180" y="891540"/>
                </a:cubicBezTo>
                <a:cubicBezTo>
                  <a:pt x="8287404" y="896928"/>
                  <a:pt x="8274964" y="898224"/>
                  <a:pt x="8263890" y="902970"/>
                </a:cubicBezTo>
                <a:cubicBezTo>
                  <a:pt x="8123619" y="963086"/>
                  <a:pt x="8298671" y="891295"/>
                  <a:pt x="8183880" y="948690"/>
                </a:cubicBezTo>
                <a:cubicBezTo>
                  <a:pt x="8167482" y="956889"/>
                  <a:pt x="8118519" y="967888"/>
                  <a:pt x="8103870" y="971550"/>
                </a:cubicBezTo>
                <a:cubicBezTo>
                  <a:pt x="8017783" y="1028941"/>
                  <a:pt x="8127192" y="961555"/>
                  <a:pt x="8023860" y="1005840"/>
                </a:cubicBezTo>
                <a:cubicBezTo>
                  <a:pt x="8011234" y="1011251"/>
                  <a:pt x="7975833" y="1028700"/>
                  <a:pt x="7989570" y="1028700"/>
                </a:cubicBezTo>
                <a:cubicBezTo>
                  <a:pt x="8006609" y="1028700"/>
                  <a:pt x="8020679" y="1014606"/>
                  <a:pt x="8035290" y="1005840"/>
                </a:cubicBezTo>
                <a:cubicBezTo>
                  <a:pt x="8058849" y="991705"/>
                  <a:pt x="8081010" y="975360"/>
                  <a:pt x="8103870" y="960120"/>
                </a:cubicBezTo>
                <a:lnTo>
                  <a:pt x="8172450" y="914400"/>
                </a:lnTo>
                <a:cubicBezTo>
                  <a:pt x="8183880" y="906780"/>
                  <a:pt x="8197026" y="901254"/>
                  <a:pt x="8206740" y="891540"/>
                </a:cubicBezTo>
                <a:cubicBezTo>
                  <a:pt x="8260457" y="837823"/>
                  <a:pt x="8227580" y="866216"/>
                  <a:pt x="8309610" y="811530"/>
                </a:cubicBezTo>
                <a:cubicBezTo>
                  <a:pt x="8353925" y="781987"/>
                  <a:pt x="8330868" y="793014"/>
                  <a:pt x="8378190" y="777240"/>
                </a:cubicBezTo>
                <a:cubicBezTo>
                  <a:pt x="8385810" y="765810"/>
                  <a:pt x="8401050" y="756687"/>
                  <a:pt x="8401050" y="742950"/>
                </a:cubicBezTo>
                <a:cubicBezTo>
                  <a:pt x="8401050" y="718853"/>
                  <a:pt x="8378190" y="674370"/>
                  <a:pt x="8378190" y="674370"/>
                </a:cubicBezTo>
              </a:path>
            </a:pathLst>
          </a:custGeom>
          <a:noFill/>
          <a:ln w="127000">
            <a:solidFill>
              <a:schemeClr val="tx1">
                <a:lumMod val="85000"/>
                <a:lumOff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テキスト ボックス 4"/>
          <p:cNvSpPr txBox="1"/>
          <p:nvPr/>
        </p:nvSpPr>
        <p:spPr>
          <a:xfrm rot="20700000">
            <a:off x="58547" y="5707309"/>
            <a:ext cx="1005403" cy="584775"/>
          </a:xfrm>
          <a:prstGeom prst="rect">
            <a:avLst/>
          </a:prstGeom>
          <a:noFill/>
        </p:spPr>
        <p:txBody>
          <a:bodyPr wrap="none" rtlCol="0">
            <a:spAutoFit/>
          </a:bodyPr>
          <a:lstStyle/>
          <a:p>
            <a:r>
              <a:rPr kumimoji="1" lang="ja-JP" altLang="en-US" sz="3200" dirty="0" smtClean="0">
                <a:solidFill>
                  <a:schemeClr val="tx1">
                    <a:lumMod val="85000"/>
                    <a:lumOff val="15000"/>
                  </a:schemeClr>
                </a:solidFill>
                <a:latin typeface="あんずもじ" panose="02000600000000000000" pitchFamily="2" charset="-128"/>
                <a:ea typeface="あんずもじ" panose="02000600000000000000" pitchFamily="2" charset="-128"/>
              </a:rPr>
              <a:t>現在</a:t>
            </a:r>
            <a:endParaRPr kumimoji="1" lang="ja-JP" altLang="en-US" sz="3200" dirty="0">
              <a:solidFill>
                <a:schemeClr val="tx1">
                  <a:lumMod val="85000"/>
                  <a:lumOff val="15000"/>
                </a:schemeClr>
              </a:solidFill>
              <a:latin typeface="あんずもじ" panose="02000600000000000000" pitchFamily="2" charset="-128"/>
              <a:ea typeface="あんずもじ" panose="02000600000000000000" pitchFamily="2" charset="-128"/>
            </a:endParaRPr>
          </a:p>
        </p:txBody>
      </p:sp>
      <p:sp>
        <p:nvSpPr>
          <p:cNvPr id="26" name="テキスト ボックス 25"/>
          <p:cNvSpPr txBox="1"/>
          <p:nvPr/>
        </p:nvSpPr>
        <p:spPr>
          <a:xfrm>
            <a:off x="7942915" y="5229200"/>
            <a:ext cx="1005403" cy="584775"/>
          </a:xfrm>
          <a:prstGeom prst="rect">
            <a:avLst/>
          </a:prstGeom>
          <a:noFill/>
        </p:spPr>
        <p:txBody>
          <a:bodyPr wrap="none" rtlCol="0">
            <a:spAutoFit/>
          </a:bodyPr>
          <a:lstStyle/>
          <a:p>
            <a:r>
              <a:rPr kumimoji="1" lang="ja-JP" altLang="en-US" sz="3200" dirty="0" smtClean="0">
                <a:solidFill>
                  <a:schemeClr val="tx1">
                    <a:lumMod val="85000"/>
                    <a:lumOff val="15000"/>
                  </a:schemeClr>
                </a:solidFill>
                <a:latin typeface="あんずもじ" panose="02000600000000000000" pitchFamily="2" charset="-128"/>
                <a:ea typeface="あんずもじ" panose="02000600000000000000" pitchFamily="2" charset="-128"/>
              </a:rPr>
              <a:t>未来</a:t>
            </a:r>
            <a:endParaRPr kumimoji="1" lang="ja-JP" altLang="en-US" sz="3200" dirty="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nvGrpSpPr>
          <p:cNvPr id="15" name="グループ化 14"/>
          <p:cNvGrpSpPr/>
          <p:nvPr/>
        </p:nvGrpSpPr>
        <p:grpSpPr>
          <a:xfrm>
            <a:off x="481635" y="2998914"/>
            <a:ext cx="2229675" cy="2160000"/>
            <a:chOff x="481635" y="2998914"/>
            <a:chExt cx="2229675" cy="2160000"/>
          </a:xfrm>
        </p:grpSpPr>
        <p:pic>
          <p:nvPicPr>
            <p:cNvPr id="8" name="図 7"/>
            <p:cNvPicPr>
              <a:picLocks noChangeAspect="1"/>
            </p:cNvPicPr>
            <p:nvPr/>
          </p:nvPicPr>
          <p:blipFill rotWithShape="1">
            <a:blip r:embed="rId2">
              <a:extLst>
                <a:ext uri="{28A0092B-C50C-407E-A947-70E740481C1C}">
                  <a14:useLocalDpi xmlns:a14="http://schemas.microsoft.com/office/drawing/2010/main" val="0"/>
                </a:ext>
              </a:extLst>
            </a:blip>
            <a:srcRect l="9033" t="12391" r="13092" b="12168"/>
            <a:stretch/>
          </p:blipFill>
          <p:spPr>
            <a:xfrm rot="21128462">
              <a:off x="481635" y="2998914"/>
              <a:ext cx="2229675" cy="2160000"/>
            </a:xfrm>
            <a:prstGeom prst="rect">
              <a:avLst/>
            </a:prstGeom>
          </p:spPr>
        </p:pic>
        <p:sp>
          <p:nvSpPr>
            <p:cNvPr id="14" name="テキスト ボックス 13"/>
            <p:cNvSpPr txBox="1"/>
            <p:nvPr/>
          </p:nvSpPr>
          <p:spPr>
            <a:xfrm rot="21199378">
              <a:off x="692317" y="3124543"/>
              <a:ext cx="1879041" cy="1692771"/>
            </a:xfrm>
            <a:prstGeom prst="rect">
              <a:avLst/>
            </a:prstGeom>
            <a:noFill/>
          </p:spPr>
          <p:txBody>
            <a:bodyPr wrap="none" rtlCol="0">
              <a:spAutoFit/>
            </a:bodyPr>
            <a:lstStyle/>
            <a:p>
              <a:r>
                <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J-</a:t>
              </a:r>
              <a:r>
                <a:rPr lang="en-US" altLang="ja-JP" sz="2000" b="1" u="sng" dirty="0" err="1" smtClean="0">
                  <a:solidFill>
                    <a:schemeClr val="tx1">
                      <a:lumMod val="85000"/>
                      <a:lumOff val="15000"/>
                    </a:schemeClr>
                  </a:solidFill>
                  <a:latin typeface="あんずもじ" panose="02000600000000000000" pitchFamily="2" charset="-128"/>
                  <a:ea typeface="あんずもじ" panose="02000600000000000000" pitchFamily="2" charset="-128"/>
                </a:rPr>
                <a:t>IdP</a:t>
              </a:r>
              <a:r>
                <a:rPr lang="ja-JP" altLang="en-US"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構築</a:t>
              </a:r>
              <a:endPar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endParaRPr lang="en-US" altLang="ja-JP" sz="8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①全て</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の</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統計</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サービス</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を</a:t>
              </a:r>
              <a:r>
                <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SSO</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化</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（シングルサインオン）</a:t>
              </a:r>
              <a:endPar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grpSp>
        <p:nvGrpSpPr>
          <p:cNvPr id="19" name="グループ化 18"/>
          <p:cNvGrpSpPr/>
          <p:nvPr/>
        </p:nvGrpSpPr>
        <p:grpSpPr>
          <a:xfrm>
            <a:off x="3366897" y="2063199"/>
            <a:ext cx="2092499" cy="2160000"/>
            <a:chOff x="3366897" y="2063199"/>
            <a:chExt cx="2092499" cy="2160000"/>
          </a:xfrm>
        </p:grpSpPr>
        <p:pic>
          <p:nvPicPr>
            <p:cNvPr id="12" name="図 11"/>
            <p:cNvPicPr>
              <a:picLocks noChangeAspect="1"/>
            </p:cNvPicPr>
            <p:nvPr/>
          </p:nvPicPr>
          <p:blipFill rotWithShape="1">
            <a:blip r:embed="rId3" cstate="print">
              <a:extLst>
                <a:ext uri="{28A0092B-C50C-407E-A947-70E740481C1C}">
                  <a14:useLocalDpi xmlns:a14="http://schemas.microsoft.com/office/drawing/2010/main" val="0"/>
                </a:ext>
              </a:extLst>
            </a:blip>
            <a:srcRect l="20823" t="10096" r="20495" b="9136"/>
            <a:stretch/>
          </p:blipFill>
          <p:spPr>
            <a:xfrm rot="21296880">
              <a:off x="3366897" y="2063199"/>
              <a:ext cx="2092499" cy="2160000"/>
            </a:xfrm>
            <a:prstGeom prst="rect">
              <a:avLst/>
            </a:prstGeom>
          </p:spPr>
        </p:pic>
        <p:sp>
          <p:nvSpPr>
            <p:cNvPr id="31" name="テキスト ボックス 30"/>
            <p:cNvSpPr txBox="1"/>
            <p:nvPr/>
          </p:nvSpPr>
          <p:spPr>
            <a:xfrm rot="21390634">
              <a:off x="3435958" y="2182377"/>
              <a:ext cx="1954381" cy="1692771"/>
            </a:xfrm>
            <a:prstGeom prst="rect">
              <a:avLst/>
            </a:prstGeom>
            <a:noFill/>
          </p:spPr>
          <p:txBody>
            <a:bodyPr wrap="none" rtlCol="0">
              <a:spAutoFit/>
            </a:bodyPr>
            <a:lstStyle/>
            <a:p>
              <a:r>
                <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J-</a:t>
              </a:r>
              <a:r>
                <a:rPr lang="en-US" altLang="ja-JP" sz="2000" b="1" u="sng" dirty="0" err="1" smtClean="0">
                  <a:solidFill>
                    <a:schemeClr val="tx1">
                      <a:lumMod val="85000"/>
                      <a:lumOff val="15000"/>
                    </a:schemeClr>
                  </a:solidFill>
                  <a:latin typeface="あんずもじ" panose="02000600000000000000" pitchFamily="2" charset="-128"/>
                  <a:ea typeface="あんずもじ" panose="02000600000000000000" pitchFamily="2" charset="-128"/>
                </a:rPr>
                <a:t>IdP</a:t>
              </a:r>
              <a:r>
                <a:rPr lang="ja-JP" altLang="en-US"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応用</a:t>
              </a:r>
              <a:endParaRPr lang="en-US" altLang="ja-JP" sz="2000" b="1" dirty="0">
                <a:solidFill>
                  <a:schemeClr val="tx1">
                    <a:lumMod val="85000"/>
                    <a:lumOff val="15000"/>
                  </a:schemeClr>
                </a:solidFill>
                <a:latin typeface="あんずもじ" panose="02000600000000000000" pitchFamily="2" charset="-128"/>
                <a:ea typeface="あんずもじ" panose="02000600000000000000" pitchFamily="2" charset="-128"/>
              </a:endParaRPr>
            </a:p>
            <a:p>
              <a:endParaRPr lang="en-US" altLang="ja-JP" sz="8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②安全</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かつ</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便利</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に</a:t>
              </a:r>
              <a:endPar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a:solidFill>
                    <a:schemeClr val="tx1">
                      <a:lumMod val="85000"/>
                      <a:lumOff val="15000"/>
                    </a:schemeClr>
                  </a:solidFill>
                  <a:latin typeface="あんずもじ" panose="02000600000000000000" pitchFamily="2" charset="-128"/>
                  <a:ea typeface="あんずもじ" panose="02000600000000000000" pitchFamily="2" charset="-128"/>
                </a:rPr>
                <a:t>　</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調査票</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   (</a:t>
              </a:r>
              <a:r>
                <a:rPr lang="ja-JP" altLang="en-US"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パーソナルデータ</a:t>
              </a:r>
              <a:r>
                <a:rPr lang="en-US" altLang="ja-JP" sz="1600" b="1" dirty="0" smtClean="0">
                  <a:solidFill>
                    <a:schemeClr val="tx1">
                      <a:lumMod val="85000"/>
                      <a:lumOff val="15000"/>
                    </a:schemeClr>
                  </a:solidFill>
                  <a:latin typeface="あんずもじ" panose="02000600000000000000" pitchFamily="2" charset="-128"/>
                  <a:ea typeface="あんずもじ" panose="02000600000000000000" pitchFamily="2" charset="-128"/>
                </a:rPr>
                <a:t>)</a:t>
              </a: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を利活用</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grpSp>
        <p:nvGrpSpPr>
          <p:cNvPr id="20" name="グループ化 19"/>
          <p:cNvGrpSpPr/>
          <p:nvPr/>
        </p:nvGrpSpPr>
        <p:grpSpPr>
          <a:xfrm>
            <a:off x="6372364" y="2777383"/>
            <a:ext cx="2160000" cy="2160000"/>
            <a:chOff x="6372364" y="2777383"/>
            <a:chExt cx="2160000" cy="2160000"/>
          </a:xfrm>
        </p:grpSpPr>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l="19938" t="15738" r="18253" b="14493"/>
            <a:stretch/>
          </p:blipFill>
          <p:spPr>
            <a:xfrm rot="16583940">
              <a:off x="6372364" y="2777383"/>
              <a:ext cx="2160000" cy="2160000"/>
            </a:xfrm>
            <a:prstGeom prst="rect">
              <a:avLst/>
            </a:prstGeom>
          </p:spPr>
        </p:pic>
        <p:sp>
          <p:nvSpPr>
            <p:cNvPr id="33" name="テキスト ボックス 32"/>
            <p:cNvSpPr txBox="1"/>
            <p:nvPr/>
          </p:nvSpPr>
          <p:spPr>
            <a:xfrm rot="264754">
              <a:off x="6391250" y="2983444"/>
              <a:ext cx="1931939" cy="1446550"/>
            </a:xfrm>
            <a:prstGeom prst="rect">
              <a:avLst/>
            </a:prstGeom>
            <a:noFill/>
          </p:spPr>
          <p:txBody>
            <a:bodyPr wrap="none" rtlCol="0">
              <a:spAutoFit/>
            </a:bodyPr>
            <a:lstStyle/>
            <a:p>
              <a:r>
                <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J-</a:t>
              </a:r>
              <a:r>
                <a:rPr lang="en-US" altLang="ja-JP" sz="2000" b="1" u="sng" dirty="0" err="1" smtClean="0">
                  <a:solidFill>
                    <a:schemeClr val="tx1">
                      <a:lumMod val="85000"/>
                      <a:lumOff val="15000"/>
                    </a:schemeClr>
                  </a:solidFill>
                  <a:latin typeface="あんずもじ" panose="02000600000000000000" pitchFamily="2" charset="-128"/>
                  <a:ea typeface="あんずもじ" panose="02000600000000000000" pitchFamily="2" charset="-128"/>
                </a:rPr>
                <a:t>IdP</a:t>
              </a:r>
              <a:r>
                <a:rPr lang="ja-JP" altLang="en-US"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rPr>
                <a:t>拡張</a:t>
              </a:r>
              <a:endParaRPr lang="en-US" altLang="ja-JP" sz="20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endParaRPr lang="en-US" altLang="ja-JP" sz="800" b="1" u="sng"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③統計サービスと</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a:solidFill>
                    <a:schemeClr val="tx1">
                      <a:lumMod val="85000"/>
                      <a:lumOff val="15000"/>
                    </a:schemeClr>
                  </a:solidFill>
                  <a:latin typeface="あんずもじ" panose="02000600000000000000" pitchFamily="2" charset="-128"/>
                  <a:ea typeface="あんずもじ" panose="02000600000000000000" pitchFamily="2" charset="-128"/>
                </a:rPr>
                <a:t>　</a:t>
              </a:r>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その他の</a:t>
              </a:r>
              <a:endParaRPr lang="en-US" altLang="ja-JP" sz="2000" b="1" dirty="0" smtClean="0">
                <a:solidFill>
                  <a:schemeClr val="tx1">
                    <a:lumMod val="85000"/>
                    <a:lumOff val="15000"/>
                  </a:schemeClr>
                </a:solidFill>
                <a:latin typeface="あんずもじ" panose="02000600000000000000" pitchFamily="2" charset="-128"/>
                <a:ea typeface="あんずもじ" panose="02000600000000000000" pitchFamily="2" charset="-128"/>
              </a:endParaRPr>
            </a:p>
            <a:p>
              <a:r>
                <a:rPr lang="ja-JP" altLang="en-US" sz="2000" b="1" dirty="0" smtClean="0">
                  <a:solidFill>
                    <a:schemeClr val="tx1">
                      <a:lumMod val="85000"/>
                      <a:lumOff val="15000"/>
                    </a:schemeClr>
                  </a:solidFill>
                  <a:latin typeface="あんずもじ" panose="02000600000000000000" pitchFamily="2" charset="-128"/>
                  <a:ea typeface="あんずもじ" panose="02000600000000000000" pitchFamily="2" charset="-128"/>
                </a:rPr>
                <a:t>　サービスを連携</a:t>
              </a:r>
              <a:endParaRPr kumimoji="1" lang="ja-JP" altLang="en-US" sz="1600" b="1" dirty="0">
                <a:solidFill>
                  <a:schemeClr val="tx1">
                    <a:lumMod val="85000"/>
                    <a:lumOff val="15000"/>
                  </a:schemeClr>
                </a:solidFill>
                <a:latin typeface="あんずもじ" panose="02000600000000000000" pitchFamily="2" charset="-128"/>
                <a:ea typeface="あんずもじ" panose="02000600000000000000" pitchFamily="2" charset="-128"/>
              </a:endParaRPr>
            </a:p>
          </p:txBody>
        </p:sp>
      </p:grpSp>
      <p:sp>
        <p:nvSpPr>
          <p:cNvPr id="16" name="テキスト ボックス 15"/>
          <p:cNvSpPr txBox="1"/>
          <p:nvPr/>
        </p:nvSpPr>
        <p:spPr>
          <a:xfrm>
            <a:off x="51742" y="107340"/>
            <a:ext cx="185820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a:t>
            </a:r>
            <a:r>
              <a:rPr lang="ja-JP" altLang="en-US" dirty="0">
                <a:solidFill>
                  <a:schemeClr val="bg1"/>
                </a:solidFill>
                <a:latin typeface="游ゴシック Light" panose="020B0300000000000000" pitchFamily="50" charset="-128"/>
                <a:ea typeface="游ゴシック Light" panose="020B0300000000000000" pitchFamily="50" charset="-128"/>
              </a:rPr>
              <a:t>ロードマップ</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233162748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E67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707886"/>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r>
              <a:rPr lang="ja-JP" altLang="en-US" sz="4000" dirty="0" smtClean="0"/>
              <a:t>① 全て</a:t>
            </a:r>
            <a:r>
              <a:rPr lang="ja-JP" altLang="en-US" sz="4000" dirty="0"/>
              <a:t>の</a:t>
            </a:r>
            <a:r>
              <a:rPr lang="ja-JP" altLang="en-US" sz="4000" dirty="0" smtClean="0"/>
              <a:t>統計サービスを</a:t>
            </a:r>
            <a:r>
              <a:rPr lang="en-US" altLang="ja-JP" sz="4000" dirty="0" smtClean="0"/>
              <a:t>SSO</a:t>
            </a:r>
            <a:r>
              <a:rPr lang="ja-JP" altLang="en-US" sz="4000" dirty="0" smtClean="0"/>
              <a:t>化</a:t>
            </a:r>
            <a:endParaRPr lang="ja-JP" altLang="en-US" sz="4000" dirty="0"/>
          </a:p>
        </p:txBody>
      </p:sp>
    </p:spTree>
    <p:extLst>
      <p:ext uri="{BB962C8B-B14F-4D97-AF65-F5344CB8AC3E}">
        <p14:creationId xmlns:p14="http://schemas.microsoft.com/office/powerpoint/2010/main" val="2744949919"/>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865114" y="-510497"/>
            <a:ext cx="7883350" cy="7883350"/>
          </a:xfrm>
          <a:prstGeom prst="ellipse">
            <a:avLst/>
          </a:prstGeom>
          <a:no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48787" y="3429000"/>
            <a:ext cx="2031325" cy="461665"/>
          </a:xfrm>
          <a:prstGeom prst="rect">
            <a:avLst/>
          </a:prstGeom>
          <a:noFill/>
        </p:spPr>
        <p:txBody>
          <a:bodyPr wrap="none" rtlCol="0">
            <a:spAutoFit/>
          </a:bodyPr>
          <a:lstStyle/>
          <a:p>
            <a:r>
              <a:rPr kumimoji="1" lang="ja-JP" altLang="en-US" sz="2400" dirty="0" smtClean="0">
                <a:latin typeface="游ゴシック Light" panose="020B0300000000000000" pitchFamily="50" charset="-128"/>
                <a:ea typeface="游ゴシック Light" panose="020B0300000000000000" pitchFamily="50" charset="-128"/>
              </a:rPr>
              <a:t>統計サービス</a:t>
            </a:r>
            <a:endParaRPr kumimoji="1" lang="ja-JP" altLang="en-US" sz="2400" dirty="0">
              <a:latin typeface="游ゴシック Light" panose="020B0300000000000000" pitchFamily="50" charset="-128"/>
              <a:ea typeface="游ゴシック Light" panose="020B0300000000000000" pitchFamily="50" charset="-128"/>
            </a:endParaRPr>
          </a:p>
        </p:txBody>
      </p:sp>
      <p:sp>
        <p:nvSpPr>
          <p:cNvPr id="23" name="円/楕円 22"/>
          <p:cNvSpPr/>
          <p:nvPr/>
        </p:nvSpPr>
        <p:spPr>
          <a:xfrm>
            <a:off x="7703882" y="1664338"/>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Light" panose="020B0300000000000000" pitchFamily="50" charset="-128"/>
                <a:ea typeface="游ゴシック Light" panose="020B0300000000000000" pitchFamily="50" charset="-128"/>
              </a:rPr>
              <a:t>統計調査</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21" name="円/楕円 20"/>
          <p:cNvSpPr/>
          <p:nvPr/>
        </p:nvSpPr>
        <p:spPr>
          <a:xfrm>
            <a:off x="7127818" y="4760682"/>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游ゴシック Light" panose="020B0300000000000000" pitchFamily="50" charset="-128"/>
                <a:ea typeface="游ゴシック Light" panose="020B0300000000000000" pitchFamily="50" charset="-128"/>
              </a:rPr>
              <a:t>学習サービス</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18" name="円/楕円 17"/>
          <p:cNvSpPr/>
          <p:nvPr/>
        </p:nvSpPr>
        <p:spPr>
          <a:xfrm>
            <a:off x="-222555" y="3349088"/>
            <a:ext cx="2074688" cy="2672200"/>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1600" dirty="0" smtClean="0">
                <a:solidFill>
                  <a:schemeClr val="tx1"/>
                </a:solidFill>
                <a:latin typeface="游ゴシック Light" panose="020B0300000000000000" pitchFamily="50" charset="-128"/>
                <a:ea typeface="游ゴシック Light" panose="020B0300000000000000" pitchFamily="50" charset="-128"/>
              </a:rPr>
              <a:t>e-Stat</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pic>
        <p:nvPicPr>
          <p:cNvPr id="1026" name="Picture 2" descr="https://www.e-stat.go.jp/SG1/estat/images/top_header_logo.png;jsessionid=SrW8WHQTzknVxJlcHYc6L3P20swjcs2d1N2JpPH6MnPCP1mGGGSg!509410877!3315201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1" y="4447256"/>
            <a:ext cx="1053816" cy="41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61" y="5703579"/>
            <a:ext cx="1045995" cy="31770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251582"/>
            <a:ext cx="1045995" cy="317709"/>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8379" y="6211573"/>
            <a:ext cx="1308674" cy="640984"/>
          </a:xfrm>
          <a:prstGeom prst="rect">
            <a:avLst/>
          </a:prstGeom>
        </p:spPr>
      </p:pic>
      <p:pic>
        <p:nvPicPr>
          <p:cNvPr id="1032" name="Picture 8" descr="https://lms.gacco.org/c4x/gacco/ga031/asset/course_card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7672" y="4654157"/>
            <a:ext cx="1202765" cy="64744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3717032"/>
            <a:ext cx="2329165" cy="27173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4700" y="1438839"/>
            <a:ext cx="991522" cy="587568"/>
          </a:xfrm>
          <a:prstGeom prst="rect">
            <a:avLst/>
          </a:prstGeom>
        </p:spPr>
      </p:pic>
      <p:sp>
        <p:nvSpPr>
          <p:cNvPr id="26" name="正方形/長方形 25"/>
          <p:cNvSpPr/>
          <p:nvPr/>
        </p:nvSpPr>
        <p:spPr>
          <a:xfrm>
            <a:off x="-26346" y="-18923"/>
            <a:ext cx="7478708" cy="1287684"/>
          </a:xfrm>
          <a:prstGeom prst="rec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統計サービスごとに</a:t>
            </a:r>
            <a:r>
              <a:rPr lang="en-US" altLang="ja-JP" sz="3200" dirty="0" smtClean="0">
                <a:solidFill>
                  <a:schemeClr val="bg1"/>
                </a:solidFill>
                <a:latin typeface="游ゴシック Light" panose="020B0300000000000000" pitchFamily="50" charset="-128"/>
                <a:ea typeface="游ゴシック Light" panose="020B0300000000000000" pitchFamily="50" charset="-128"/>
              </a:rPr>
              <a:t>ID</a:t>
            </a:r>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がバラバラ</a:t>
            </a:r>
            <a:endParaRPr kumimoji="1"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
        <p:nvSpPr>
          <p:cNvPr id="3" name="テキスト ボックス 2"/>
          <p:cNvSpPr txBox="1"/>
          <p:nvPr/>
        </p:nvSpPr>
        <p:spPr>
          <a:xfrm>
            <a:off x="51742" y="107340"/>
            <a:ext cx="93487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現状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5" name="角丸四角形吹き出し 4"/>
          <p:cNvSpPr/>
          <p:nvPr/>
        </p:nvSpPr>
        <p:spPr>
          <a:xfrm>
            <a:off x="2627784" y="2708920"/>
            <a:ext cx="3239094" cy="2152336"/>
          </a:xfrm>
          <a:prstGeom prst="wedgeRoundRectCallout">
            <a:avLst>
              <a:gd name="adj1" fmla="val -55937"/>
              <a:gd name="adj2" fmla="val 24420"/>
              <a:gd name="adj3" fmla="val 16667"/>
            </a:avLst>
          </a:prstGeom>
          <a:solidFill>
            <a:schemeClr val="bg1"/>
          </a:solidFill>
          <a:ln w="38100">
            <a:solidFill>
              <a:srgbClr val="E67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t>e-Stat</a:t>
            </a:r>
            <a:r>
              <a:rPr kumimoji="1" lang="ja-JP" altLang="en-US" sz="2400" dirty="0" smtClean="0">
                <a:solidFill>
                  <a:srgbClr val="E67E22"/>
                </a:solidFill>
                <a:latin typeface="游ゴシック Medium" panose="020B0500000000000000" pitchFamily="50" charset="-128"/>
                <a:ea typeface="游ゴシック Medium" panose="020B0500000000000000" pitchFamily="50" charset="-128"/>
              </a:rPr>
              <a:t>の中でも、</a:t>
            </a:r>
            <a: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t/>
            </a:r>
            <a:b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br>
            <a: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t>API</a:t>
            </a:r>
            <a:r>
              <a:rPr kumimoji="1" lang="ja-JP" altLang="en-US" sz="2400" dirty="0" smtClean="0">
                <a:solidFill>
                  <a:srgbClr val="E67E22"/>
                </a:solidFill>
                <a:latin typeface="游ゴシック Medium" panose="020B0500000000000000" pitchFamily="50" charset="-128"/>
                <a:ea typeface="游ゴシック Medium" panose="020B0500000000000000" pitchFamily="50" charset="-128"/>
              </a:rPr>
              <a:t>機能、</a:t>
            </a:r>
            <a: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t>GIS</a:t>
            </a:r>
            <a:r>
              <a:rPr kumimoji="1" lang="ja-JP" altLang="en-US" sz="2400" dirty="0" smtClean="0">
                <a:solidFill>
                  <a:srgbClr val="E67E22"/>
                </a:solidFill>
                <a:latin typeface="游ゴシック Medium" panose="020B0500000000000000" pitchFamily="50" charset="-128"/>
                <a:ea typeface="游ゴシック Medium" panose="020B0500000000000000" pitchFamily="50" charset="-128"/>
              </a:rPr>
              <a:t>機能は</a:t>
            </a:r>
            <a: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t/>
            </a:r>
            <a:b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br>
            <a:r>
              <a:rPr kumimoji="1" lang="ja-JP" altLang="en-US" sz="2400" dirty="0" smtClean="0">
                <a:solidFill>
                  <a:srgbClr val="E67E22"/>
                </a:solidFill>
                <a:latin typeface="游ゴシック Medium" panose="020B0500000000000000" pitchFamily="50" charset="-128"/>
                <a:ea typeface="游ゴシック Medium" panose="020B0500000000000000" pitchFamily="50" charset="-128"/>
              </a:rPr>
              <a:t>別の</a:t>
            </a:r>
            <a:r>
              <a:rPr lang="en-US" altLang="ja-JP" sz="2400" dirty="0" smtClean="0">
                <a:solidFill>
                  <a:srgbClr val="E67E22"/>
                </a:solidFill>
                <a:latin typeface="游ゴシック Medium" panose="020B0500000000000000" pitchFamily="50" charset="-128"/>
                <a:ea typeface="游ゴシック Medium" panose="020B0500000000000000" pitchFamily="50" charset="-128"/>
              </a:rPr>
              <a:t>ID</a:t>
            </a:r>
            <a:r>
              <a:rPr lang="ja-JP" altLang="en-US" sz="2400" dirty="0" smtClean="0">
                <a:solidFill>
                  <a:srgbClr val="E67E22"/>
                </a:solidFill>
                <a:latin typeface="游ゴシック Medium" panose="020B0500000000000000" pitchFamily="50" charset="-128"/>
                <a:ea typeface="游ゴシック Medium" panose="020B0500000000000000" pitchFamily="50" charset="-128"/>
              </a:rPr>
              <a:t>が必要</a:t>
            </a:r>
            <a:endParaRPr kumimoji="1" lang="ja-JP" altLang="en-US" sz="2400" dirty="0">
              <a:solidFill>
                <a:srgbClr val="E67E22"/>
              </a:solidFill>
              <a:latin typeface="游ゴシック Medium" panose="020B0500000000000000" pitchFamily="50" charset="-128"/>
              <a:ea typeface="游ゴシック Medium" panose="020B0500000000000000" pitchFamily="50" charset="-128"/>
            </a:endParaRPr>
          </a:p>
        </p:txBody>
      </p:sp>
      <p:sp>
        <p:nvSpPr>
          <p:cNvPr id="28" name="角丸四角形吹き出し 27"/>
          <p:cNvSpPr/>
          <p:nvPr/>
        </p:nvSpPr>
        <p:spPr>
          <a:xfrm>
            <a:off x="3205114" y="1988840"/>
            <a:ext cx="3239094" cy="2152336"/>
          </a:xfrm>
          <a:prstGeom prst="wedgeRoundRectCallout">
            <a:avLst>
              <a:gd name="adj1" fmla="val 54349"/>
              <a:gd name="adj2" fmla="val -24860"/>
              <a:gd name="adj3" fmla="val 16667"/>
            </a:avLst>
          </a:prstGeom>
          <a:solidFill>
            <a:schemeClr val="bg1"/>
          </a:solidFill>
          <a:ln w="38100">
            <a:solidFill>
              <a:srgbClr val="E67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2400" dirty="0" smtClean="0">
                <a:solidFill>
                  <a:srgbClr val="E67E22"/>
                </a:solidFill>
                <a:latin typeface="游ゴシック Medium" panose="020B0500000000000000" pitchFamily="50" charset="-128"/>
                <a:ea typeface="游ゴシック Medium" panose="020B0500000000000000" pitchFamily="50" charset="-128"/>
              </a:rPr>
              <a:t>オン調は、統計調査の種類ごとに別々の</a:t>
            </a:r>
            <a:r>
              <a:rPr lang="en-US" altLang="ja-JP" sz="2400" dirty="0" smtClean="0">
                <a:solidFill>
                  <a:srgbClr val="E67E22"/>
                </a:solidFill>
                <a:latin typeface="游ゴシック Medium" panose="020B0500000000000000" pitchFamily="50" charset="-128"/>
                <a:ea typeface="游ゴシック Medium" panose="020B0500000000000000" pitchFamily="50" charset="-128"/>
              </a:rPr>
              <a:t>ID</a:t>
            </a:r>
            <a:r>
              <a:rPr lang="ja-JP" altLang="en-US" sz="2400" dirty="0" smtClean="0">
                <a:solidFill>
                  <a:srgbClr val="E67E22"/>
                </a:solidFill>
                <a:latin typeface="游ゴシック Medium" panose="020B0500000000000000" pitchFamily="50" charset="-128"/>
                <a:ea typeface="游ゴシック Medium" panose="020B0500000000000000" pitchFamily="50" charset="-128"/>
              </a:rPr>
              <a:t>が必要</a:t>
            </a:r>
            <a:endParaRPr kumimoji="1" lang="ja-JP" altLang="en-US" sz="2400" dirty="0">
              <a:solidFill>
                <a:srgbClr val="E67E22"/>
              </a:solidFill>
              <a:latin typeface="游ゴシック Medium" panose="020B0500000000000000" pitchFamily="50" charset="-128"/>
              <a:ea typeface="游ゴシック Medium" panose="020B0500000000000000" pitchFamily="50" charset="-128"/>
            </a:endParaRPr>
          </a:p>
        </p:txBody>
      </p:sp>
      <p:sp>
        <p:nvSpPr>
          <p:cNvPr id="29" name="角丸四角形吹き出し 28"/>
          <p:cNvSpPr/>
          <p:nvPr/>
        </p:nvSpPr>
        <p:spPr>
          <a:xfrm>
            <a:off x="3203848" y="3436903"/>
            <a:ext cx="3277439" cy="2152337"/>
          </a:xfrm>
          <a:prstGeom prst="wedgeRoundRectCallout">
            <a:avLst>
              <a:gd name="adj1" fmla="val 55514"/>
              <a:gd name="adj2" fmla="val 35057"/>
              <a:gd name="adj3" fmla="val 16667"/>
            </a:avLst>
          </a:prstGeom>
          <a:solidFill>
            <a:schemeClr val="bg1"/>
          </a:solidFill>
          <a:ln w="38100">
            <a:solidFill>
              <a:srgbClr val="E67E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ja-JP" altLang="en-US" sz="2400" dirty="0" smtClean="0">
                <a:solidFill>
                  <a:srgbClr val="E67E22"/>
                </a:solidFill>
                <a:latin typeface="游ゴシック Medium" panose="020B0500000000000000" pitchFamily="50" charset="-128"/>
                <a:ea typeface="游ゴシック Medium" panose="020B0500000000000000" pitchFamily="50" charset="-128"/>
              </a:rPr>
              <a:t>サービスができる度に別の</a:t>
            </a:r>
            <a:r>
              <a:rPr kumimoji="1" lang="en-US" altLang="ja-JP" sz="2400" dirty="0" smtClean="0">
                <a:solidFill>
                  <a:srgbClr val="E67E22"/>
                </a:solidFill>
                <a:latin typeface="游ゴシック Medium" panose="020B0500000000000000" pitchFamily="50" charset="-128"/>
                <a:ea typeface="游ゴシック Medium" panose="020B0500000000000000" pitchFamily="50" charset="-128"/>
              </a:rPr>
              <a:t>ID</a:t>
            </a:r>
            <a:r>
              <a:rPr kumimoji="1" lang="ja-JP" altLang="en-US" sz="2400" dirty="0" smtClean="0">
                <a:solidFill>
                  <a:srgbClr val="E67E22"/>
                </a:solidFill>
                <a:latin typeface="游ゴシック Medium" panose="020B0500000000000000" pitchFamily="50" charset="-128"/>
                <a:ea typeface="游ゴシック Medium" panose="020B0500000000000000" pitchFamily="50" charset="-128"/>
              </a:rPr>
              <a:t>が必要</a:t>
            </a:r>
            <a:endParaRPr kumimoji="1" lang="ja-JP" altLang="en-US" sz="2400" dirty="0">
              <a:solidFill>
                <a:srgbClr val="E67E22"/>
              </a:solidFill>
              <a:latin typeface="游ゴシック Medium" panose="020B0500000000000000" pitchFamily="50" charset="-128"/>
              <a:ea typeface="游ゴシック Medium" panose="020B0500000000000000" pitchFamily="50" charset="-128"/>
            </a:endParaRPr>
          </a:p>
        </p:txBody>
      </p:sp>
      <p:grpSp>
        <p:nvGrpSpPr>
          <p:cNvPr id="19" name="グループ化 18"/>
          <p:cNvGrpSpPr/>
          <p:nvPr/>
        </p:nvGrpSpPr>
        <p:grpSpPr>
          <a:xfrm>
            <a:off x="789866" y="3247266"/>
            <a:ext cx="289462" cy="323106"/>
            <a:chOff x="810522" y="1627477"/>
            <a:chExt cx="936104" cy="1044908"/>
          </a:xfrm>
        </p:grpSpPr>
        <p:sp>
          <p:nvSpPr>
            <p:cNvPr id="20" name="角丸四角形 19"/>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円/楕円 23"/>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0" name="グループ化 29"/>
          <p:cNvGrpSpPr/>
          <p:nvPr/>
        </p:nvGrpSpPr>
        <p:grpSpPr>
          <a:xfrm>
            <a:off x="1797978" y="4448542"/>
            <a:ext cx="289462" cy="323106"/>
            <a:chOff x="810522" y="1627477"/>
            <a:chExt cx="936104" cy="1044908"/>
          </a:xfrm>
        </p:grpSpPr>
        <p:sp>
          <p:nvSpPr>
            <p:cNvPr id="31" name="角丸四角形 30"/>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円/楕円 31"/>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アーチ 33"/>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5" name="グループ化 34"/>
          <p:cNvGrpSpPr/>
          <p:nvPr/>
        </p:nvGrpSpPr>
        <p:grpSpPr>
          <a:xfrm>
            <a:off x="1187624" y="5698182"/>
            <a:ext cx="289462" cy="323106"/>
            <a:chOff x="810522" y="1627477"/>
            <a:chExt cx="936104" cy="1044908"/>
          </a:xfrm>
        </p:grpSpPr>
        <p:sp>
          <p:nvSpPr>
            <p:cNvPr id="36" name="角丸四角形 35"/>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円/楕円 36"/>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二等辺三角形 37"/>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アーチ 38"/>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0" name="グループ化 39"/>
          <p:cNvGrpSpPr/>
          <p:nvPr/>
        </p:nvGrpSpPr>
        <p:grpSpPr>
          <a:xfrm>
            <a:off x="8842617" y="1449710"/>
            <a:ext cx="289462" cy="323106"/>
            <a:chOff x="810522" y="1627477"/>
            <a:chExt cx="936104" cy="1044908"/>
          </a:xfrm>
        </p:grpSpPr>
        <p:sp>
          <p:nvSpPr>
            <p:cNvPr id="41" name="角丸四角形 40"/>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円/楕円 41"/>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二等辺三角形 42"/>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5" name="グループ化 44"/>
          <p:cNvGrpSpPr/>
          <p:nvPr/>
        </p:nvGrpSpPr>
        <p:grpSpPr>
          <a:xfrm>
            <a:off x="8868190" y="3645024"/>
            <a:ext cx="289462" cy="323106"/>
            <a:chOff x="810522" y="1627477"/>
            <a:chExt cx="936104" cy="1044908"/>
          </a:xfrm>
        </p:grpSpPr>
        <p:sp>
          <p:nvSpPr>
            <p:cNvPr id="46" name="角丸四角形 45"/>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円/楕円 46"/>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0" name="グループ化 49"/>
          <p:cNvGrpSpPr/>
          <p:nvPr/>
        </p:nvGrpSpPr>
        <p:grpSpPr>
          <a:xfrm>
            <a:off x="8845330" y="4653136"/>
            <a:ext cx="289462" cy="323106"/>
            <a:chOff x="810522" y="1627477"/>
            <a:chExt cx="936104" cy="1044908"/>
          </a:xfrm>
        </p:grpSpPr>
        <p:sp>
          <p:nvSpPr>
            <p:cNvPr id="51" name="角丸四角形 50"/>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円/楕円 51"/>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5" name="グループ化 54"/>
          <p:cNvGrpSpPr/>
          <p:nvPr/>
        </p:nvGrpSpPr>
        <p:grpSpPr>
          <a:xfrm>
            <a:off x="8149540" y="6202238"/>
            <a:ext cx="289462" cy="323106"/>
            <a:chOff x="810522" y="1627477"/>
            <a:chExt cx="936104" cy="1044908"/>
          </a:xfrm>
        </p:grpSpPr>
        <p:sp>
          <p:nvSpPr>
            <p:cNvPr id="56" name="角丸四角形 55"/>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円/楕円 56"/>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41808793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26346" y="-18923"/>
            <a:ext cx="7478708" cy="1287684"/>
          </a:xfrm>
          <a:prstGeom prst="rec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kumimoji="1" lang="en-US" altLang="ja-JP" sz="3200" dirty="0" smtClean="0">
                <a:solidFill>
                  <a:schemeClr val="bg1"/>
                </a:solidFill>
                <a:latin typeface="游ゴシック Light" panose="020B0300000000000000" pitchFamily="50" charset="-128"/>
                <a:ea typeface="游ゴシック Light" panose="020B0300000000000000" pitchFamily="50" charset="-128"/>
              </a:rPr>
              <a:t>ID</a:t>
            </a:r>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に関する２つの数字</a:t>
            </a:r>
            <a:endParaRPr kumimoji="1"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
        <p:nvSpPr>
          <p:cNvPr id="2" name="テキスト ボックス 1"/>
          <p:cNvSpPr txBox="1"/>
          <p:nvPr/>
        </p:nvSpPr>
        <p:spPr>
          <a:xfrm>
            <a:off x="0" y="1988840"/>
            <a:ext cx="4572000" cy="3600400"/>
          </a:xfrm>
          <a:prstGeom prst="rect">
            <a:avLst/>
          </a:prstGeom>
          <a:solidFill>
            <a:schemeClr val="bg1"/>
          </a:solidFill>
        </p:spPr>
        <p:txBody>
          <a:bodyPr wrap="square" rtlCol="0" anchor="ctr" anchorCtr="0">
            <a:noAutofit/>
          </a:bodyPr>
          <a:lstStyle/>
          <a:p>
            <a:pPr algn="ctr"/>
            <a:r>
              <a:rPr kumimoji="1" lang="en-US" altLang="ja-JP" sz="20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3</a:t>
            </a:r>
            <a:endParaRPr kumimoji="1" lang="en-US" altLang="ja-JP" sz="6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sp>
        <p:nvSpPr>
          <p:cNvPr id="30" name="テキスト ボックス 29"/>
          <p:cNvSpPr txBox="1"/>
          <p:nvPr/>
        </p:nvSpPr>
        <p:spPr>
          <a:xfrm>
            <a:off x="4572000" y="1988840"/>
            <a:ext cx="4572000" cy="3600400"/>
          </a:xfrm>
          <a:prstGeom prst="rect">
            <a:avLst/>
          </a:prstGeom>
          <a:solidFill>
            <a:schemeClr val="bg1"/>
          </a:solidFill>
        </p:spPr>
        <p:txBody>
          <a:bodyPr wrap="square" rtlCol="0" anchor="ctr" anchorCtr="0">
            <a:noAutofit/>
          </a:bodyPr>
          <a:lstStyle/>
          <a:p>
            <a:pPr algn="ctr"/>
            <a:r>
              <a:rPr lang="en-US" altLang="ja-JP" sz="20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20</a:t>
            </a:r>
            <a:r>
              <a:rPr lang="en-US" altLang="ja-JP" sz="6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a:t>
            </a:r>
            <a:endParaRPr kumimoji="1" lang="en-US" altLang="ja-JP" sz="6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sp>
        <p:nvSpPr>
          <p:cNvPr id="20" name="テキスト ボックス 19"/>
          <p:cNvSpPr txBox="1"/>
          <p:nvPr/>
        </p:nvSpPr>
        <p:spPr>
          <a:xfrm>
            <a:off x="4575789" y="1872208"/>
            <a:ext cx="4571999" cy="3600400"/>
          </a:xfrm>
          <a:prstGeom prst="rect">
            <a:avLst/>
          </a:prstGeom>
          <a:solidFill>
            <a:schemeClr val="bg1"/>
          </a:solidFill>
        </p:spPr>
        <p:txBody>
          <a:bodyPr wrap="none" rtlCol="0" anchor="ctr" anchorCtr="0">
            <a:noAutofit/>
          </a:bodyPr>
          <a:lstStyle/>
          <a:p>
            <a:pPr algn="ctr"/>
            <a:r>
              <a:rPr lang="en-US" altLang="ja-JP" sz="20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20</a:t>
            </a:r>
            <a:r>
              <a:rPr lang="en-US" altLang="ja-JP" sz="6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a:t>
            </a:r>
            <a:endParaRPr kumimoji="1" lang="ja-JP" altLang="en-US" sz="6000" dirty="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grpSp>
        <p:nvGrpSpPr>
          <p:cNvPr id="14" name="グループ化 13"/>
          <p:cNvGrpSpPr/>
          <p:nvPr/>
        </p:nvGrpSpPr>
        <p:grpSpPr>
          <a:xfrm>
            <a:off x="4572000" y="1988840"/>
            <a:ext cx="4596925" cy="4869160"/>
            <a:chOff x="4572000" y="1988840"/>
            <a:chExt cx="4596925" cy="4869160"/>
          </a:xfrm>
        </p:grpSpPr>
        <p:sp>
          <p:nvSpPr>
            <p:cNvPr id="4" name="正方形/長方形 3"/>
            <p:cNvSpPr/>
            <p:nvPr/>
          </p:nvSpPr>
          <p:spPr>
            <a:xfrm>
              <a:off x="4575789" y="1988840"/>
              <a:ext cx="4571999" cy="48691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dirty="0">
                  <a:solidFill>
                    <a:schemeClr val="tx1">
                      <a:lumMod val="85000"/>
                      <a:lumOff val="15000"/>
                    </a:schemeClr>
                  </a:solidFill>
                  <a:latin typeface="游ゴシック Light" panose="020B0300000000000000" pitchFamily="50" charset="-128"/>
                  <a:ea typeface="游ゴシック Light" panose="020B0300000000000000" pitchFamily="50" charset="-128"/>
                </a:rPr>
                <a:t>使って</a:t>
              </a:r>
              <a:r>
                <a:rPr lang="ja-JP" altLang="en-US" sz="2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いるパスワードの種類は</a:t>
              </a:r>
              <a:r>
                <a:rPr lang="en-US" altLang="ja-JP" sz="2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3</a:t>
              </a:r>
              <a:r>
                <a:rPr lang="ja-JP" altLang="en-US" sz="2000" dirty="0">
                  <a:solidFill>
                    <a:schemeClr val="tx1">
                      <a:lumMod val="85000"/>
                      <a:lumOff val="15000"/>
                    </a:schemeClr>
                  </a:solidFill>
                  <a:latin typeface="游ゴシック Light" panose="020B0300000000000000" pitchFamily="50" charset="-128"/>
                  <a:ea typeface="游ゴシック Light" panose="020B0300000000000000" pitchFamily="50" charset="-128"/>
                </a:rPr>
                <a:t>個</a:t>
              </a:r>
              <a:r>
                <a:rPr lang="ja-JP" altLang="en-US" sz="2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という人が最も多い</a:t>
              </a:r>
              <a:endParaRPr kumimoji="1" lang="ja-JP" altLang="en-US" sz="2000" dirty="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pic>
          <p:nvPicPr>
            <p:cNvPr id="25" name="図 24"/>
            <p:cNvPicPr>
              <a:picLocks noChangeAspect="1"/>
            </p:cNvPicPr>
            <p:nvPr/>
          </p:nvPicPr>
          <p:blipFill rotWithShape="1">
            <a:blip r:embed="rId2"/>
            <a:srcRect r="19986" b="54824"/>
            <a:stretch/>
          </p:blipFill>
          <p:spPr>
            <a:xfrm>
              <a:off x="4572000" y="3068960"/>
              <a:ext cx="4596925" cy="2304256"/>
            </a:xfrm>
            <a:prstGeom prst="rect">
              <a:avLst/>
            </a:prstGeom>
          </p:spPr>
        </p:pic>
        <p:sp>
          <p:nvSpPr>
            <p:cNvPr id="27" name="テキスト ボックス 26"/>
            <p:cNvSpPr txBox="1"/>
            <p:nvPr/>
          </p:nvSpPr>
          <p:spPr>
            <a:xfrm>
              <a:off x="5511893" y="5373216"/>
              <a:ext cx="3635894" cy="461665"/>
            </a:xfrm>
            <a:prstGeom prst="rect">
              <a:avLst/>
            </a:prstGeom>
            <a:noFill/>
          </p:spPr>
          <p:txBody>
            <a:bodyPr wrap="square" rtlCol="0">
              <a:spAutoFit/>
            </a:bodyPr>
            <a:lstStyle/>
            <a:p>
              <a:pPr algn="r"/>
              <a:r>
                <a:rPr lang="en-US" altLang="ja-JP"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IPA</a:t>
              </a: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「オンライン本人認証方式の実態調査報告書」</a:t>
              </a:r>
              <a:endParaRPr lang="en-US" altLang="ja-JP" sz="1200" dirty="0">
                <a:latin typeface="游ゴシック Light" panose="020B0300000000000000" pitchFamily="50" charset="-128"/>
                <a:ea typeface="游ゴシック Light" panose="020B0300000000000000" pitchFamily="50" charset="-128"/>
                <a:cs typeface="Meiryo UI" panose="020B0604030504040204" pitchFamily="50" charset="-128"/>
              </a:endParaRPr>
            </a:p>
            <a:p>
              <a:pPr algn="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平成</a:t>
              </a:r>
              <a:r>
                <a:rPr lang="en-US" altLang="ja-JP"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26</a:t>
              </a: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年</a:t>
              </a:r>
              <a:r>
                <a:rPr lang="en-US" altLang="ja-JP"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8</a:t>
              </a: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月 </a:t>
              </a:r>
              <a:endParaRPr lang="ja-JP" altLang="en-US" sz="1200" dirty="0">
                <a:latin typeface="游ゴシック Light" panose="020B0300000000000000" pitchFamily="50" charset="-128"/>
                <a:ea typeface="游ゴシック Light" panose="020B0300000000000000" pitchFamily="50" charset="-128"/>
                <a:cs typeface="Meiryo UI" panose="020B0604030504040204" pitchFamily="50" charset="-128"/>
              </a:endParaRPr>
            </a:p>
          </p:txBody>
        </p:sp>
        <p:sp>
          <p:nvSpPr>
            <p:cNvPr id="7" name="円/楕円 6"/>
            <p:cNvSpPr/>
            <p:nvPr/>
          </p:nvSpPr>
          <p:spPr>
            <a:xfrm>
              <a:off x="4863821" y="4017764"/>
              <a:ext cx="21602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テキスト ボックス 31"/>
          <p:cNvSpPr txBox="1"/>
          <p:nvPr/>
        </p:nvSpPr>
        <p:spPr>
          <a:xfrm>
            <a:off x="-104731" y="1870224"/>
            <a:ext cx="4571999" cy="3600400"/>
          </a:xfrm>
          <a:prstGeom prst="rect">
            <a:avLst/>
          </a:prstGeom>
          <a:solidFill>
            <a:schemeClr val="bg1"/>
          </a:solidFill>
        </p:spPr>
        <p:txBody>
          <a:bodyPr wrap="none" rtlCol="0" anchor="ctr" anchorCtr="0">
            <a:noAutofit/>
          </a:bodyPr>
          <a:lstStyle/>
          <a:p>
            <a:pPr algn="ctr"/>
            <a:r>
              <a:rPr lang="en-US" altLang="ja-JP" sz="20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3</a:t>
            </a:r>
            <a:endParaRPr kumimoji="1" lang="ja-JP" altLang="en-US" sz="6000" dirty="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grpSp>
        <p:nvGrpSpPr>
          <p:cNvPr id="9" name="グループ化 8"/>
          <p:cNvGrpSpPr/>
          <p:nvPr/>
        </p:nvGrpSpPr>
        <p:grpSpPr>
          <a:xfrm>
            <a:off x="51657" y="1988840"/>
            <a:ext cx="4611506" cy="4869160"/>
            <a:chOff x="-36512" y="1988840"/>
            <a:chExt cx="4611506" cy="4869160"/>
          </a:xfrm>
        </p:grpSpPr>
        <p:sp>
          <p:nvSpPr>
            <p:cNvPr id="33" name="正方形/長方形 32"/>
            <p:cNvSpPr/>
            <p:nvPr/>
          </p:nvSpPr>
          <p:spPr>
            <a:xfrm>
              <a:off x="0" y="1988840"/>
              <a:ext cx="4574994" cy="48691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2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金銭や個人情報を扱うサービスとも同一パスワードを使う人は約</a:t>
              </a:r>
              <a:r>
                <a:rPr lang="en-US" altLang="ja-JP" sz="20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20%</a:t>
              </a:r>
              <a:endParaRPr kumimoji="1" lang="ja-JP" altLang="en-US" sz="2000" dirty="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sp>
          <p:nvSpPr>
            <p:cNvPr id="35" name="テキスト ボックス 34"/>
            <p:cNvSpPr txBox="1"/>
            <p:nvPr/>
          </p:nvSpPr>
          <p:spPr>
            <a:xfrm>
              <a:off x="831373" y="4941168"/>
              <a:ext cx="3635894" cy="461665"/>
            </a:xfrm>
            <a:prstGeom prst="rect">
              <a:avLst/>
            </a:prstGeom>
            <a:noFill/>
          </p:spPr>
          <p:txBody>
            <a:bodyPr wrap="square" rtlCol="0">
              <a:spAutoFit/>
            </a:bodyPr>
            <a:lstStyle/>
            <a:p>
              <a:pPr algn="r"/>
              <a:r>
                <a:rPr lang="en-US" altLang="ja-JP"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IPA</a:t>
              </a: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「オンライン本人認証方式の実態調査報告書」</a:t>
              </a:r>
              <a:endParaRPr lang="en-US" altLang="ja-JP" sz="1200" dirty="0">
                <a:latin typeface="游ゴシック Light" panose="020B0300000000000000" pitchFamily="50" charset="-128"/>
                <a:ea typeface="游ゴシック Light" panose="020B0300000000000000" pitchFamily="50" charset="-128"/>
                <a:cs typeface="Meiryo UI" panose="020B0604030504040204" pitchFamily="50" charset="-128"/>
              </a:endParaRPr>
            </a:p>
            <a:p>
              <a:pPr algn="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平成</a:t>
              </a:r>
              <a:r>
                <a:rPr lang="en-US" altLang="ja-JP"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26</a:t>
              </a: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年</a:t>
              </a:r>
              <a:r>
                <a:rPr lang="en-US" altLang="ja-JP"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8</a:t>
              </a:r>
              <a:r>
                <a:rPr lang="ja-JP" altLang="en-US" sz="1200" dirty="0" smtClean="0">
                  <a:latin typeface="游ゴシック Light" panose="020B0300000000000000" pitchFamily="50" charset="-128"/>
                  <a:ea typeface="游ゴシック Light" panose="020B0300000000000000" pitchFamily="50" charset="-128"/>
                  <a:cs typeface="Meiryo UI" panose="020B0604030504040204" pitchFamily="50" charset="-128"/>
                </a:rPr>
                <a:t>月 </a:t>
              </a:r>
              <a:endParaRPr lang="ja-JP" altLang="en-US" sz="1200" dirty="0">
                <a:latin typeface="游ゴシック Light" panose="020B0300000000000000" pitchFamily="50" charset="-128"/>
                <a:ea typeface="游ゴシック Light" panose="020B0300000000000000" pitchFamily="50" charset="-128"/>
                <a:cs typeface="Meiryo UI" panose="020B0604030504040204" pitchFamily="50" charset="-128"/>
              </a:endParaRPr>
            </a:p>
          </p:txBody>
        </p:sp>
        <p:pic>
          <p:nvPicPr>
            <p:cNvPr id="37" name="図 36"/>
            <p:cNvPicPr>
              <a:picLocks noChangeAspect="1"/>
            </p:cNvPicPr>
            <p:nvPr/>
          </p:nvPicPr>
          <p:blipFill rotWithShape="1">
            <a:blip r:embed="rId3"/>
            <a:srcRect r="19227" b="10858"/>
            <a:stretch/>
          </p:blipFill>
          <p:spPr>
            <a:xfrm>
              <a:off x="-36512" y="2996952"/>
              <a:ext cx="4536504" cy="1980060"/>
            </a:xfrm>
            <a:prstGeom prst="rect">
              <a:avLst/>
            </a:prstGeom>
          </p:spPr>
        </p:pic>
        <p:sp>
          <p:nvSpPr>
            <p:cNvPr id="38" name="円/楕円 37"/>
            <p:cNvSpPr/>
            <p:nvPr/>
          </p:nvSpPr>
          <p:spPr>
            <a:xfrm>
              <a:off x="12700" y="3619624"/>
              <a:ext cx="216024"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10096" y="3861048"/>
              <a:ext cx="576000"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51742" y="107340"/>
            <a:ext cx="93487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現状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34369701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1+ppt_w/2"/>
                                          </p:val>
                                        </p:tav>
                                      </p:tavLst>
                                    </p:anim>
                                    <p:anim calcmode="lin" valueType="num">
                                      <p:cBhvr additive="base">
                                        <p:cTn id="13" dur="500"/>
                                        <p:tgtEl>
                                          <p:spTgt spid="14"/>
                                        </p:tgtEl>
                                        <p:attrNameLst>
                                          <p:attrName>ppt_y</p:attrName>
                                        </p:attrNameLst>
                                      </p:cBhvr>
                                      <p:tavLst>
                                        <p:tav tm="0">
                                          <p:val>
                                            <p:strVal val="ppt_y"/>
                                          </p:val>
                                        </p:tav>
                                        <p:tav tm="100000">
                                          <p:val>
                                            <p:strVal val="ppt_y"/>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nodeType="click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0-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円/楕円 21"/>
          <p:cNvSpPr/>
          <p:nvPr/>
        </p:nvSpPr>
        <p:spPr>
          <a:xfrm>
            <a:off x="865114" y="-510497"/>
            <a:ext cx="7883350" cy="7883350"/>
          </a:xfrm>
          <a:prstGeom prst="ellipse">
            <a:avLst/>
          </a:prstGeom>
          <a:no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7703882" y="1664338"/>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latin typeface="游ゴシック Light" panose="020B0300000000000000" pitchFamily="50" charset="-128"/>
                <a:ea typeface="游ゴシック Light" panose="020B0300000000000000" pitchFamily="50" charset="-128"/>
              </a:rPr>
              <a:t>統計調査</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21" name="円/楕円 20"/>
          <p:cNvSpPr/>
          <p:nvPr/>
        </p:nvSpPr>
        <p:spPr>
          <a:xfrm>
            <a:off x="7127818" y="4760682"/>
            <a:ext cx="2340726" cy="2340726"/>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游ゴシック Light" panose="020B0300000000000000" pitchFamily="50" charset="-128"/>
                <a:ea typeface="游ゴシック Light" panose="020B0300000000000000" pitchFamily="50" charset="-128"/>
              </a:rPr>
              <a:t>学習サービス</a:t>
            </a:r>
            <a:endParaRPr lang="ja-JP" altLang="en-US" sz="1600" dirty="0">
              <a:solidFill>
                <a:schemeClr val="tx1"/>
              </a:solidFill>
              <a:latin typeface="游ゴシック Light" panose="020B0300000000000000" pitchFamily="50" charset="-128"/>
              <a:ea typeface="游ゴシック Light" panose="020B0300000000000000" pitchFamily="50" charset="-128"/>
            </a:endParaRPr>
          </a:p>
        </p:txBody>
      </p:sp>
      <p:sp>
        <p:nvSpPr>
          <p:cNvPr id="18" name="円/楕円 17"/>
          <p:cNvSpPr/>
          <p:nvPr/>
        </p:nvSpPr>
        <p:spPr>
          <a:xfrm>
            <a:off x="-222555" y="3349088"/>
            <a:ext cx="2074688" cy="2672200"/>
          </a:xfrm>
          <a:prstGeom prst="ellipse">
            <a:avLst/>
          </a:prstGeom>
          <a:solidFill>
            <a:srgbClr val="F8F8F8"/>
          </a:solidFill>
          <a:ln w="3175">
            <a:solidFill>
              <a:srgbClr val="B6B6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kumimoji="1" lang="en-US" altLang="ja-JP" sz="1600" dirty="0" smtClean="0">
                <a:solidFill>
                  <a:schemeClr val="tx1"/>
                </a:solidFill>
                <a:latin typeface="游ゴシック Light" panose="020B0300000000000000" pitchFamily="50" charset="-128"/>
                <a:ea typeface="游ゴシック Light" panose="020B0300000000000000" pitchFamily="50" charset="-128"/>
              </a:rPr>
              <a:t>e-Stat</a:t>
            </a:r>
            <a:endParaRPr kumimoji="1" lang="ja-JP" altLang="en-US" sz="1600" dirty="0">
              <a:solidFill>
                <a:schemeClr val="tx1"/>
              </a:solidFill>
              <a:latin typeface="游ゴシック Light" panose="020B0300000000000000" pitchFamily="50" charset="-128"/>
              <a:ea typeface="游ゴシック Light" panose="020B0300000000000000" pitchFamily="50" charset="-128"/>
            </a:endParaRPr>
          </a:p>
        </p:txBody>
      </p:sp>
      <p:pic>
        <p:nvPicPr>
          <p:cNvPr id="1026" name="Picture 2" descr="https://www.e-stat.go.jp/SG1/estat/images/top_header_logo.png;jsessionid=SrW8WHQTzknVxJlcHYc6L3P20swjcs2d1N2JpPH6MnPCP1mGGGSg!509410877!33152018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21" y="4447256"/>
            <a:ext cx="1053816" cy="4140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661" y="5703579"/>
            <a:ext cx="1045995" cy="317709"/>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3251582"/>
            <a:ext cx="1045995" cy="317709"/>
          </a:xfrm>
          <a:prstGeom prst="rect">
            <a:avLst/>
          </a:prstGeom>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8379" y="6211573"/>
            <a:ext cx="1308674" cy="640984"/>
          </a:xfrm>
          <a:prstGeom prst="rect">
            <a:avLst/>
          </a:prstGeom>
        </p:spPr>
      </p:pic>
      <p:pic>
        <p:nvPicPr>
          <p:cNvPr id="1032" name="Picture 8" descr="https://lms.gacco.org/c4x/gacco/ga031/asset/course_card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7672" y="4654157"/>
            <a:ext cx="1202765" cy="647445"/>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04248" y="3717032"/>
            <a:ext cx="2329165" cy="271736"/>
          </a:xfrm>
          <a:prstGeom prst="rect">
            <a:avLst/>
          </a:prstGeom>
        </p:spPr>
      </p:pic>
      <p:pic>
        <p:nvPicPr>
          <p:cNvPr id="16" name="図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4700" y="1438839"/>
            <a:ext cx="991522" cy="587568"/>
          </a:xfrm>
          <a:prstGeom prst="rect">
            <a:avLst/>
          </a:prstGeom>
        </p:spPr>
      </p:pic>
      <p:sp>
        <p:nvSpPr>
          <p:cNvPr id="26" name="正方形/長方形 25"/>
          <p:cNvSpPr/>
          <p:nvPr/>
        </p:nvSpPr>
        <p:spPr>
          <a:xfrm>
            <a:off x="-26346" y="-18923"/>
            <a:ext cx="7478708" cy="1287684"/>
          </a:xfrm>
          <a:prstGeom prst="rect">
            <a:avLst/>
          </a:prstGeom>
          <a:solidFill>
            <a:srgbClr val="E67E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b" anchorCtr="0"/>
          <a:lstStyle/>
          <a:p>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統計サービスごとに</a:t>
            </a:r>
            <a:r>
              <a:rPr lang="en-US" altLang="ja-JP" sz="3200" dirty="0" smtClean="0">
                <a:solidFill>
                  <a:schemeClr val="bg1"/>
                </a:solidFill>
                <a:latin typeface="游ゴシック Light" panose="020B0300000000000000" pitchFamily="50" charset="-128"/>
                <a:ea typeface="游ゴシック Light" panose="020B0300000000000000" pitchFamily="50" charset="-128"/>
              </a:rPr>
              <a:t>ID</a:t>
            </a:r>
            <a:r>
              <a:rPr kumimoji="1" lang="ja-JP" altLang="en-US" sz="3200" dirty="0" smtClean="0">
                <a:solidFill>
                  <a:schemeClr val="bg1"/>
                </a:solidFill>
                <a:latin typeface="游ゴシック Light" panose="020B0300000000000000" pitchFamily="50" charset="-128"/>
                <a:ea typeface="游ゴシック Light" panose="020B0300000000000000" pitchFamily="50" charset="-128"/>
              </a:rPr>
              <a:t>がバラバラ</a:t>
            </a:r>
            <a:endParaRPr kumimoji="1" lang="ja-JP" altLang="en-US" sz="3200" dirty="0">
              <a:solidFill>
                <a:schemeClr val="bg1"/>
              </a:solidFill>
              <a:latin typeface="游ゴシック Light" panose="020B0300000000000000" pitchFamily="50" charset="-128"/>
              <a:ea typeface="游ゴシック Light" panose="020B0300000000000000" pitchFamily="50" charset="-128"/>
            </a:endParaRPr>
          </a:p>
        </p:txBody>
      </p:sp>
      <p:sp>
        <p:nvSpPr>
          <p:cNvPr id="3" name="テキスト ボックス 2"/>
          <p:cNvSpPr txBox="1"/>
          <p:nvPr/>
        </p:nvSpPr>
        <p:spPr>
          <a:xfrm>
            <a:off x="51742" y="107340"/>
            <a:ext cx="934871" cy="369332"/>
          </a:xfrm>
          <a:prstGeom prst="rect">
            <a:avLst/>
          </a:prstGeom>
          <a:noFill/>
        </p:spPr>
        <p:txBody>
          <a:bodyPr wrap="none" rtlCol="0">
            <a:spAutoFit/>
          </a:bodyPr>
          <a:lstStyle/>
          <a:p>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r>
              <a:rPr lang="ja-JP" altLang="en-US" dirty="0">
                <a:solidFill>
                  <a:schemeClr val="bg1"/>
                </a:solidFill>
                <a:latin typeface="游ゴシック Light" panose="020B0300000000000000" pitchFamily="50" charset="-128"/>
                <a:ea typeface="游ゴシック Light" panose="020B0300000000000000" pitchFamily="50" charset="-128"/>
              </a:rPr>
              <a:t> </a:t>
            </a:r>
            <a:r>
              <a:rPr kumimoji="1" lang="ja-JP" altLang="en-US" dirty="0" smtClean="0">
                <a:solidFill>
                  <a:schemeClr val="bg1"/>
                </a:solidFill>
                <a:latin typeface="游ゴシック Light" panose="020B0300000000000000" pitchFamily="50" charset="-128"/>
                <a:ea typeface="游ゴシック Light" panose="020B0300000000000000" pitchFamily="50" charset="-128"/>
              </a:rPr>
              <a:t>現状 </a:t>
            </a:r>
            <a:r>
              <a:rPr kumimoji="1" lang="en-US" altLang="ja-JP" dirty="0" smtClean="0">
                <a:solidFill>
                  <a:schemeClr val="bg1"/>
                </a:solidFill>
                <a:latin typeface="游ゴシック Light" panose="020B0300000000000000" pitchFamily="50" charset="-128"/>
                <a:ea typeface="游ゴシック Light" panose="020B0300000000000000" pitchFamily="50" charset="-128"/>
              </a:rPr>
              <a:t>]</a:t>
            </a:r>
            <a:endParaRPr kumimoji="1" lang="ja-JP" altLang="en-US" dirty="0">
              <a:solidFill>
                <a:schemeClr val="bg1"/>
              </a:solidFill>
              <a:latin typeface="游ゴシック Light" panose="020B0300000000000000" pitchFamily="50" charset="-128"/>
              <a:ea typeface="游ゴシック Light" panose="020B0300000000000000" pitchFamily="50" charset="-128"/>
            </a:endParaRPr>
          </a:p>
        </p:txBody>
      </p:sp>
      <p:sp>
        <p:nvSpPr>
          <p:cNvPr id="2" name="正方形/長方形 1"/>
          <p:cNvSpPr/>
          <p:nvPr/>
        </p:nvSpPr>
        <p:spPr>
          <a:xfrm>
            <a:off x="2411760" y="2026407"/>
            <a:ext cx="4318300"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パスワード使い回しの</a:t>
            </a:r>
            <a:r>
              <a:rPr lang="ja-JP" altLang="en-US" sz="24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ため、</a:t>
            </a:r>
            <a:r>
              <a:rPr lang="en-US" altLang="ja-JP" sz="24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ID/Password</a:t>
            </a:r>
            <a:r>
              <a:rPr lang="ja-JP" altLang="en-US" sz="24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rPr>
              <a:t>のセキュリティには限界がある。</a:t>
            </a:r>
            <a:endParaRPr lang="en-US" altLang="ja-JP" sz="2400" dirty="0" smtClean="0">
              <a:solidFill>
                <a:schemeClr val="tx1">
                  <a:lumMod val="85000"/>
                  <a:lumOff val="15000"/>
                </a:schemeClr>
              </a:solidFill>
              <a:latin typeface="游ゴシック Light" panose="020B0300000000000000" pitchFamily="50" charset="-128"/>
              <a:ea typeface="游ゴシック Light" panose="020B0300000000000000" pitchFamily="50" charset="-128"/>
            </a:endParaRPr>
          </a:p>
        </p:txBody>
      </p:sp>
      <p:grpSp>
        <p:nvGrpSpPr>
          <p:cNvPr id="20" name="グループ化 19"/>
          <p:cNvGrpSpPr/>
          <p:nvPr/>
        </p:nvGrpSpPr>
        <p:grpSpPr>
          <a:xfrm>
            <a:off x="789866" y="3247266"/>
            <a:ext cx="289462" cy="323106"/>
            <a:chOff x="810522" y="1627477"/>
            <a:chExt cx="936104" cy="1044908"/>
          </a:xfrm>
        </p:grpSpPr>
        <p:sp>
          <p:nvSpPr>
            <p:cNvPr id="9" name="角丸四角形 8"/>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円/楕円 6"/>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7" name="グループ化 26"/>
          <p:cNvGrpSpPr/>
          <p:nvPr/>
        </p:nvGrpSpPr>
        <p:grpSpPr>
          <a:xfrm>
            <a:off x="1797978" y="4448542"/>
            <a:ext cx="289462" cy="323106"/>
            <a:chOff x="810522" y="1627477"/>
            <a:chExt cx="936104" cy="1044908"/>
          </a:xfrm>
        </p:grpSpPr>
        <p:sp>
          <p:nvSpPr>
            <p:cNvPr id="28" name="角丸四角形 27"/>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円/楕円 28"/>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2" name="グループ化 31"/>
          <p:cNvGrpSpPr/>
          <p:nvPr/>
        </p:nvGrpSpPr>
        <p:grpSpPr>
          <a:xfrm>
            <a:off x="1187624" y="5698182"/>
            <a:ext cx="289462" cy="323106"/>
            <a:chOff x="810522" y="1627477"/>
            <a:chExt cx="936104" cy="1044908"/>
          </a:xfrm>
        </p:grpSpPr>
        <p:sp>
          <p:nvSpPr>
            <p:cNvPr id="33" name="角丸四角形 32"/>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円/楕円 33"/>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アーチ 35"/>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37" name="グループ化 36"/>
          <p:cNvGrpSpPr/>
          <p:nvPr/>
        </p:nvGrpSpPr>
        <p:grpSpPr>
          <a:xfrm>
            <a:off x="8842617" y="1449710"/>
            <a:ext cx="289462" cy="323106"/>
            <a:chOff x="810522" y="1627477"/>
            <a:chExt cx="936104" cy="1044908"/>
          </a:xfrm>
        </p:grpSpPr>
        <p:sp>
          <p:nvSpPr>
            <p:cNvPr id="38" name="角丸四角形 37"/>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円/楕円 38"/>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アーチ 40"/>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2" name="グループ化 41"/>
          <p:cNvGrpSpPr/>
          <p:nvPr/>
        </p:nvGrpSpPr>
        <p:grpSpPr>
          <a:xfrm>
            <a:off x="8868190" y="3645024"/>
            <a:ext cx="289462" cy="323106"/>
            <a:chOff x="810522" y="1627477"/>
            <a:chExt cx="936104" cy="1044908"/>
          </a:xfrm>
        </p:grpSpPr>
        <p:sp>
          <p:nvSpPr>
            <p:cNvPr id="43" name="角丸四角形 42"/>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円/楕円 43"/>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二等辺三角形 44"/>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47" name="グループ化 46"/>
          <p:cNvGrpSpPr/>
          <p:nvPr/>
        </p:nvGrpSpPr>
        <p:grpSpPr>
          <a:xfrm>
            <a:off x="8845330" y="4653136"/>
            <a:ext cx="289462" cy="323106"/>
            <a:chOff x="810522" y="1627477"/>
            <a:chExt cx="936104" cy="1044908"/>
          </a:xfrm>
        </p:grpSpPr>
        <p:sp>
          <p:nvSpPr>
            <p:cNvPr id="48" name="角丸四角形 47"/>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円/楕円 48"/>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二等辺三角形 49"/>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52" name="グループ化 51"/>
          <p:cNvGrpSpPr/>
          <p:nvPr/>
        </p:nvGrpSpPr>
        <p:grpSpPr>
          <a:xfrm>
            <a:off x="8149540" y="6202238"/>
            <a:ext cx="289462" cy="323106"/>
            <a:chOff x="810522" y="1627477"/>
            <a:chExt cx="936104" cy="1044908"/>
          </a:xfrm>
        </p:grpSpPr>
        <p:sp>
          <p:nvSpPr>
            <p:cNvPr id="53" name="角丸四角形 52"/>
            <p:cNvSpPr/>
            <p:nvPr/>
          </p:nvSpPr>
          <p:spPr>
            <a:xfrm>
              <a:off x="810522" y="1968698"/>
              <a:ext cx="936104" cy="70368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円/楕円 53"/>
            <p:cNvSpPr/>
            <p:nvPr/>
          </p:nvSpPr>
          <p:spPr>
            <a:xfrm>
              <a:off x="1170562" y="2152621"/>
              <a:ext cx="216024"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a:off x="1185094" y="2242614"/>
              <a:ext cx="186961" cy="28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p:cNvSpPr/>
            <p:nvPr/>
          </p:nvSpPr>
          <p:spPr>
            <a:xfrm>
              <a:off x="1009865" y="1627477"/>
              <a:ext cx="537418" cy="704307"/>
            </a:xfrm>
            <a:prstGeom prst="blockArc">
              <a:avLst>
                <a:gd name="adj1" fmla="val 10799986"/>
                <a:gd name="adj2" fmla="val 109536"/>
                <a:gd name="adj3" fmla="val 1719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57" name="円形吹き出し 56"/>
          <p:cNvSpPr/>
          <p:nvPr/>
        </p:nvSpPr>
        <p:spPr>
          <a:xfrm>
            <a:off x="2489636" y="2015968"/>
            <a:ext cx="4025163" cy="3402128"/>
          </a:xfrm>
          <a:prstGeom prst="wedgeEllipseCallout">
            <a:avLst>
              <a:gd name="adj1" fmla="val -52259"/>
              <a:gd name="adj2" fmla="val 12740"/>
            </a:avLst>
          </a:prstGeom>
          <a:solidFill>
            <a:srgbClr val="E67E22"/>
          </a:solidFill>
          <a:effectLst>
            <a:outerShdw blurRad="50800" dist="38100" dir="2700000" algn="tl" rotWithShape="0">
              <a:prstClr val="black">
                <a:alpha val="40000"/>
              </a:prstClr>
            </a:outerShdw>
          </a:effectLst>
        </p:spPr>
        <p:txBody>
          <a:bodyPr wrap="square" lIns="180000" tIns="180000" rIns="180000" bIns="180000" rtlCol="0" anchor="ctr" anchorCtr="0">
            <a:noAutofit/>
          </a:bodyPr>
          <a:lstStyle/>
          <a:p>
            <a:r>
              <a:rPr lang="ja-JP" altLang="en-US" sz="3200" dirty="0" smtClean="0">
                <a:solidFill>
                  <a:schemeClr val="bg1"/>
                </a:solidFill>
                <a:latin typeface="游ゴシック Light" panose="020B0300000000000000" pitchFamily="50" charset="-128"/>
                <a:ea typeface="游ゴシック Light" panose="020B0300000000000000" pitchFamily="50" charset="-128"/>
              </a:rPr>
              <a:t>個別サービスが安全でも、全体としては</a:t>
            </a:r>
            <a:endParaRPr lang="en-US" altLang="ja-JP" sz="3200" dirty="0" smtClean="0">
              <a:solidFill>
                <a:schemeClr val="bg1"/>
              </a:solidFill>
              <a:latin typeface="游ゴシック Light" panose="020B0300000000000000" pitchFamily="50" charset="-128"/>
              <a:ea typeface="游ゴシック Light" panose="020B0300000000000000" pitchFamily="50" charset="-128"/>
            </a:endParaRPr>
          </a:p>
          <a:p>
            <a:pPr algn="ctr"/>
            <a:r>
              <a:rPr lang="ja-JP" altLang="en-US" sz="4800" u="sng" dirty="0" smtClean="0">
                <a:solidFill>
                  <a:schemeClr val="bg1"/>
                </a:solidFill>
                <a:latin typeface="游ゴシック Light" panose="020B0300000000000000" pitchFamily="50" charset="-128"/>
                <a:ea typeface="游ゴシック Light" panose="020B0300000000000000" pitchFamily="50" charset="-128"/>
              </a:rPr>
              <a:t>危険</a:t>
            </a:r>
            <a:r>
              <a:rPr lang="ja-JP" altLang="en-US" sz="4800" u="sng" dirty="0">
                <a:solidFill>
                  <a:schemeClr val="bg1"/>
                </a:solidFill>
                <a:latin typeface="游ゴシック Light" panose="020B0300000000000000" pitchFamily="50" charset="-128"/>
                <a:ea typeface="游ゴシック Light" panose="020B0300000000000000" pitchFamily="50" charset="-128"/>
              </a:rPr>
              <a:t>！</a:t>
            </a:r>
            <a:endParaRPr lang="en-US" altLang="ja-JP" sz="4800" u="sng" dirty="0">
              <a:solidFill>
                <a:schemeClr val="bg1"/>
              </a:solidFill>
              <a:latin typeface="游ゴシック Light" panose="020B0300000000000000" pitchFamily="50" charset="-128"/>
              <a:ea typeface="游ゴシック Light" panose="020B0300000000000000" pitchFamily="50" charset="-128"/>
            </a:endParaRPr>
          </a:p>
        </p:txBody>
      </p:sp>
    </p:spTree>
    <p:extLst>
      <p:ext uri="{BB962C8B-B14F-4D97-AF65-F5344CB8AC3E}">
        <p14:creationId xmlns:p14="http://schemas.microsoft.com/office/powerpoint/2010/main" val="11688710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
        <p:nvSpPr>
          <p:cNvPr id="4" name="正方形/長方形 3"/>
          <p:cNvSpPr/>
          <p:nvPr/>
        </p:nvSpPr>
        <p:spPr>
          <a:xfrm>
            <a:off x="0" y="0"/>
            <a:ext cx="9144000" cy="6858000"/>
          </a:xfrm>
          <a:prstGeom prst="rect">
            <a:avLst/>
          </a:prstGeom>
          <a:solidFill>
            <a:srgbClr val="4CA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000" dirty="0">
              <a:latin typeface="游ゴシック Light" panose="020B0300000000000000" pitchFamily="50" charset="-128"/>
              <a:ea typeface="游ゴシック Light" panose="020B0300000000000000" pitchFamily="50" charset="-128"/>
            </a:endParaRPr>
          </a:p>
        </p:txBody>
      </p:sp>
      <p:sp>
        <p:nvSpPr>
          <p:cNvPr id="6" name="テキスト ボックス 5"/>
          <p:cNvSpPr txBox="1"/>
          <p:nvPr/>
        </p:nvSpPr>
        <p:spPr>
          <a:xfrm>
            <a:off x="251520" y="2917393"/>
            <a:ext cx="8568952" cy="1015663"/>
          </a:xfrm>
          <a:prstGeom prst="rect">
            <a:avLst/>
          </a:prstGeom>
          <a:noFill/>
        </p:spPr>
        <p:txBody>
          <a:bodyPr wrap="square" rtlCol="0">
            <a:spAutoFit/>
          </a:bodyPr>
          <a:lstStyle>
            <a:defPPr>
              <a:defRPr lang="ja-JP"/>
            </a:defPPr>
            <a:lvl1pPr algn="ctr">
              <a:defRPr sz="6000">
                <a:solidFill>
                  <a:schemeClr val="bg1"/>
                </a:solidFill>
                <a:latin typeface="游ゴシック Light" panose="020B0300000000000000" pitchFamily="50" charset="-128"/>
                <a:ea typeface="游ゴシック Light" panose="020B0300000000000000" pitchFamily="50" charset="-128"/>
              </a:defRPr>
            </a:lvl1pPr>
          </a:lstStyle>
          <a:p>
            <a:r>
              <a:rPr lang="en-US" altLang="ja-JP" dirty="0"/>
              <a:t> </a:t>
            </a:r>
            <a:r>
              <a:rPr lang="en-US" altLang="ja-JP" dirty="0" smtClean="0"/>
              <a:t>Idea</a:t>
            </a:r>
            <a:endParaRPr lang="ja-JP" altLang="en-US" dirty="0"/>
          </a:p>
        </p:txBody>
      </p:sp>
    </p:spTree>
    <p:extLst>
      <p:ext uri="{BB962C8B-B14F-4D97-AF65-F5344CB8AC3E}">
        <p14:creationId xmlns:p14="http://schemas.microsoft.com/office/powerpoint/2010/main" val="15686506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828</Words>
  <Application>Microsoft Office PowerPoint</Application>
  <PresentationFormat>画面に合わせる (4:3)</PresentationFormat>
  <Paragraphs>177</Paragraphs>
  <Slides>23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23</vt:i4>
      </vt:variant>
    </vt:vector>
  </HeadingPairs>
  <TitlesOfParts>
    <vt:vector size="32" baseType="lpstr">
      <vt:lpstr>Arial</vt:lpstr>
      <vt:lpstr>游ゴシック Light</vt:lpstr>
      <vt:lpstr>游ゴシック Medium</vt:lpstr>
      <vt:lpstr>Calibri</vt:lpstr>
      <vt:lpstr>メイリオ</vt:lpstr>
      <vt:lpstr>Meiryo UI</vt:lpstr>
      <vt:lpstr>ＭＳ Ｐゴシック</vt:lpstr>
      <vt:lpstr>あんずもじ</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Itagaki, Shintaro/板垣 真太郎</dc:creator>
  <cp:lastModifiedBy>板垣真太郎</cp:lastModifiedBy>
  <cp:revision>382</cp:revision>
  <dcterms:created xsi:type="dcterms:W3CDTF">2016-01-14T01:08:43Z</dcterms:created>
  <dcterms:modified xsi:type="dcterms:W3CDTF">2016-02-28T07:16:43Z</dcterms:modified>
</cp:coreProperties>
</file>