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724" y="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1194606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それでは、小中学生のための統計情報ポータルサイト「e-Stat Junior」の提案をさせていただきます。</a:t>
            </a:r>
          </a:p>
          <a:p>
            <a:endParaRPr/>
          </a:p>
          <a:p>
            <a:r>
              <a:t>＜ゆっくりめに＞</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このサービスでは、三つの方法で資料を見つけます。</a:t>
            </a:r>
          </a:p>
          <a:p>
            <a:r>
              <a:t>一つ目は、こちらが用意しているよく使われる単元別の資料を見つけやすくする方法</a:t>
            </a:r>
          </a:p>
          <a:p>
            <a:r>
              <a:t>二つ目は、地域を選択し、そこに関わる様々な資料を見ることが出来るというもの</a:t>
            </a:r>
          </a:p>
          <a:p>
            <a:r>
              <a:t>そして、三つ目は、キーワード検索によって全ての情報の中から見つけられるようにするものです。</a:t>
            </a:r>
          </a:p>
          <a:p>
            <a:r>
              <a:t>この三つの検索方法は、利用者のスキルレベルに合わせて選べます。</a:t>
            </a:r>
          </a:p>
          <a:p>
            <a:r>
              <a:t>小学生など、まだ統計利用の経験が少ないユーザーは、単元別の資料を利用、</a:t>
            </a:r>
          </a:p>
          <a:p>
            <a:r>
              <a:t>馴れてきたら地域別検索、</a:t>
            </a:r>
          </a:p>
          <a:p>
            <a:r>
              <a:t>中学生などでは、キーワード検索で全ての情報にアクセスします。</a:t>
            </a:r>
          </a:p>
          <a:p>
            <a:r>
              <a:t>このように段階をおって資料の範囲を広げていきます。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t>得られる効果についてです。</a:t>
            </a:r>
          </a:p>
          <a:p>
            <a:r>
              <a:t>e-Stat Juniorには、このような効果が期待できます。</a:t>
            </a:r>
          </a:p>
          <a:p>
            <a:r>
              <a:t>統計データへのアクセスを簡単になり、先生や生徒による統計の利用チャンスが広がります。</a:t>
            </a:r>
          </a:p>
          <a:p>
            <a:r>
              <a:t>また、生徒の統計への関心を高めることが出来ます。</a:t>
            </a:r>
          </a:p>
          <a:p>
            <a:r>
              <a:t>それによって、生徒自らが自分で学ぶ、アクティブラーニングを促進します。</a:t>
            </a:r>
          </a:p>
          <a:p>
            <a:endParaRPr/>
          </a:p>
          <a:p>
            <a:r>
              <a:t>以上のような教育への大きな効果が期待できます。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ここで、e-Stat Juniorの機能について説明します。</a:t>
            </a:r>
          </a:p>
          <a:p>
            <a:r>
              <a:t>これは、先ほど紹介したメインページです。</a:t>
            </a:r>
            <a:r>
              <a:rPr>
                <a:solidFill>
                  <a:schemeClr val="accent4">
                    <a:hueOff val="384618"/>
                    <a:satOff val="3869"/>
                    <a:lumOff val="5802"/>
                  </a:schemeClr>
                </a:solidFill>
              </a:rPr>
              <a:t>＜クリック＞</a:t>
            </a:r>
            <a:r>
              <a:t>検索バーに、キーワードを入力すると、関連するキーワードの候補が表示されます。</a:t>
            </a:r>
          </a:p>
          <a:p>
            <a:endParaRPr/>
          </a:p>
          <a:p>
            <a:r>
              <a:t>また、従来のシステムでは調査のタイトルしか検索していませんでしたが、このシステムでは、具体的な項目なども検索します。ここでキーワード検索を行うと、このような検索結果が表示されます。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検索は、「国勢調査」のような政府の調査単位ではなく、その中の調査項目ごとの結果が出ます。</a:t>
            </a:r>
            <a:r>
              <a:rPr>
                <a:solidFill>
                  <a:schemeClr val="accent4">
                    <a:hueOff val="384618"/>
                    <a:satOff val="3869"/>
                    <a:lumOff val="5802"/>
                  </a:schemeClr>
                </a:solidFill>
              </a:rPr>
              <a:t>＜クリック＞</a:t>
            </a:r>
            <a:r>
              <a:t>また、データの概要が表示され、タイトルだけでは理解できなくても、これを読めば意味を理解できます。</a:t>
            </a:r>
            <a:r>
              <a:rPr>
                <a:solidFill>
                  <a:schemeClr val="accent4">
                    <a:hueOff val="384618"/>
                    <a:satOff val="3869"/>
                    <a:lumOff val="5802"/>
                  </a:schemeClr>
                </a:solidFill>
              </a:rPr>
              <a:t>＜クリック＞</a:t>
            </a:r>
            <a:r>
              <a:t>この右側の部分では、データのサンプル画像や、活用例としてグラフ等も表示します。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r>
              <a:t>検索結果をクリックすると、</a:t>
            </a:r>
            <a:r>
              <a:rPr>
                <a:solidFill>
                  <a:schemeClr val="accent4">
                    <a:hueOff val="384618"/>
                    <a:satOff val="3869"/>
                    <a:lumOff val="5802"/>
                  </a:schemeClr>
                </a:solidFill>
              </a:rPr>
              <a:t>＜クリック＞</a:t>
            </a:r>
            <a:r>
              <a:t>資料の詳細が表示されます。ここでは、データの詳しい説明やプレビューが表示され、</a:t>
            </a:r>
            <a:r>
              <a:rPr>
                <a:solidFill>
                  <a:schemeClr val="accent4">
                    <a:hueOff val="384618"/>
                    <a:satOff val="3869"/>
                    <a:lumOff val="5802"/>
                  </a:schemeClr>
                </a:solidFill>
              </a:rPr>
              <a:t>＜クリック＞</a:t>
            </a:r>
            <a:r>
              <a:t>このページからデータをダウンロードしたり、簡単なデータであればそのまま表示したりすることができます。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また、小学生タブをクリックすることでふりがなが表示され、内容も最適化されます。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この関連項目を開くと、タグ付けされた調査、他の利用者が見た項目などを関連項目として表示します。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t>またこちらでは、</a:t>
            </a:r>
            <a:r>
              <a:rPr>
                <a:solidFill>
                  <a:schemeClr val="accent4">
                    <a:hueOff val="384618"/>
                    <a:satOff val="3869"/>
                    <a:lumOff val="5802"/>
                  </a:schemeClr>
                </a:solidFill>
              </a:rPr>
              <a:t>＜クリック＞</a:t>
            </a:r>
            <a:r>
              <a:t>同時に調査された別の調査項目も説明と共に提案されます。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活用の例としては、</a:t>
            </a:r>
          </a:p>
          <a:p>
            <a:r>
              <a:t>まず、e-Stat Juniorを先生が授業の中で実演し、生徒と一緒にキーワードを考えます。</a:t>
            </a:r>
          </a:p>
          <a:p>
            <a:r>
              <a:t>次に授業内で先生の指導のもと、生徒が自分で検索を行います。</a:t>
            </a:r>
          </a:p>
          <a:p>
            <a:r>
              <a:t>生徒はそうして学んだ知識を生かし、家でも同じようにe-Stat Juniorを使った検索をしてみます。</a:t>
            </a:r>
          </a:p>
          <a:p>
            <a:endParaRPr/>
          </a:p>
          <a:p>
            <a:r>
              <a:t>この一連の流れによって、生徒の主体的な学習を促進します。</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r>
              <a:t>この提案を行うにあたって、小学校、中学校それぞれの現場の意見を聞いたところ、</a:t>
            </a:r>
          </a:p>
          <a:p>
            <a:r>
              <a:t>小学校の先生からは、</a:t>
            </a:r>
          </a:p>
          <a:p>
            <a:r>
              <a:t>「データの利活用や、それを通じて社会問題を考えていくことは一朝一夕で出来るようになるものではなく、小学生のような初期の段階から積み重ねていくことが必要だ。それをサポートするe-Stat Juniorは利用価値がある」</a:t>
            </a:r>
          </a:p>
          <a:p>
            <a:r>
              <a:t>中学校の先生からは</a:t>
            </a:r>
          </a:p>
          <a:p>
            <a:r>
              <a:t>「生徒自らが主体的に学ぶアクティブ・ラーニングのような学びかたによって授業の理解が深まると言われている。e-Stat Juniorのような、生徒が自分で資料検索を出来るようにする手段によって探求型の学習を授業に導入しやすくなる」</a:t>
            </a:r>
          </a:p>
          <a:p>
            <a:r>
              <a:t>といった意見をいただきました。</a:t>
            </a:r>
          </a:p>
          <a:p>
            <a:r>
              <a:t>時間の都合上全てを話すことは出来ませんが、現場の意見を取り入れ、実際に教育現場で言われている問題の解決につながる機能を様々なところで盛り込んでいます。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t>今回の提案の動機はこの二つです。一つ目は佐々木の実体験、二つ目はクラブ活動の中での議論です。</a:t>
            </a:r>
          </a:p>
          <a:p>
            <a:endParaRPr/>
          </a:p>
          <a:p>
            <a:r>
              <a:t>＜30秒＞</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r>
              <a:t>今、教育現場では、自治体などのサイトの利用を推奨しています。自治体のサイトは情報量が地域レベルに限られているため、使いやすいといえます。しかし、情報が地域レベルに限られることで、もっと広い視野での探求を続けることが出来なくなります。</a:t>
            </a:r>
            <a:r>
              <a:rPr>
                <a:solidFill>
                  <a:schemeClr val="accent4">
                    <a:hueOff val="384618"/>
                    <a:satOff val="3869"/>
                    <a:lumOff val="5802"/>
                  </a:schemeClr>
                </a:solidFill>
              </a:rPr>
              <a:t>＜クリック＞</a:t>
            </a:r>
            <a:r>
              <a:t>私たちが提案するe-Stat Juniorはe-Statを使えるようになるまでの橋渡しとして有用であると考えています。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r>
              <a:t>最後に、まとめです。</a:t>
            </a:r>
          </a:p>
          <a:p>
            <a:r>
              <a:t>e-Stat Juniorは、教育現場での、統計利用を促進します。</a:t>
            </a:r>
          </a:p>
          <a:p>
            <a:r>
              <a:t>また、生徒が、自分の力で資料を活用することで、論理的思考能力を伸ばします。</a:t>
            </a:r>
          </a:p>
          <a:p>
            <a:r>
              <a:t>このように、e-Stat Juniorを利用することで、いま、教育現場で注目されているアクティブ・ラーニングを進めていくことにつながります。</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r>
              <a:t>また、この環境を政府より提供していただくことで、</a:t>
            </a:r>
          </a:p>
          <a:p>
            <a:r>
              <a:t>小中学生も、政府が収集、提供している信頼性の高い情報を確実に得ることができるようになります。また、学習指導要領と密に連携することで、学年や単元に即したデータを提供します。</a:t>
            </a:r>
          </a:p>
          <a:p>
            <a:r>
              <a:t>最終的に、統計学習の推進と、それを用いた人材育成が期待できます。</a:t>
            </a:r>
          </a:p>
          <a:p>
            <a:r>
              <a:t>以上で小、中学生のための統計情報ポータルサイトであるeStat Juniorについて紹介を終わらせていただきます．e-Stat Juniorの導入によって，小中学生の統計学習、探求型学習をさらに発展させることが出来るようになれば幸いです。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t>以上のことからe-Statの問題点をまとめますと、</a:t>
            </a:r>
          </a:p>
          <a:p>
            <a:r>
              <a:t>まず、小中学生にとって使いにくい、</a:t>
            </a:r>
          </a:p>
          <a:p>
            <a:r>
              <a:t>そもそも知られていない、</a:t>
            </a:r>
          </a:p>
          <a:p>
            <a:r>
              <a:t>学校の先生から見ても、e-Statは使い方が難しいので勧められない。</a:t>
            </a:r>
          </a:p>
          <a:p>
            <a:r>
              <a:t>すると、学びが狭い域を出なくなってしまう、という問題を抱えています。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txBody>
          <a:bodyPr/>
          <a:lstStyle/>
          <a:p>
            <a:endParaRPr/>
          </a:p>
        </p:txBody>
      </p:sp>
      <p:sp>
        <p:nvSpPr>
          <p:cNvPr id="452" name="Shape 452"/>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まず、一つ目の動機ですが、私が中学生の時、統計グラフコンクールにポスターを出品したことがありました。このとき、e-Statを利用したのですが、いくつかの問題点がありました。</a:t>
            </a:r>
          </a:p>
          <a:p>
            <a:r>
              <a:t>こちらの図を見てください。小中学生には難しいと思われる単語に赤色をつけています。難解な単語がとても多いということをおわかりいただけると思います。</a:t>
            </a:r>
          </a:p>
          <a:p>
            <a:r>
              <a:t>また、情報が多すぎて目的のデータを見つけづらいという問題もありました。このような理由から、正直に言えば中学生だった私にはe-Statはとても使いにくいサービスでした。</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r>
              <a:t>ご静聴、ありがとうございました。</a:t>
            </a:r>
          </a:p>
          <a:p>
            <a:endParaRPr/>
          </a:p>
          <a:p>
            <a:r>
              <a:t>＜１０＞</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二つ目の動機です。</a:t>
            </a:r>
          </a:p>
          <a:p>
            <a:r>
              <a:t>あるとき、クラブ活動のなかで、小中学校時代にどんな調べ学習をしたか、という話になりました。</a:t>
            </a:r>
          </a:p>
          <a:p>
            <a:r>
              <a:t>ある部員の小学校では「エネルギー問題」や「地震」などこちらに記載しているようなテーマで調べたり発表したりしていました。それらのテーマの多くは、統計を利用すればより理解が深まると考えられます。そして、そのとき、e-Statを使ったかという話になったのですが、当時は、e-Statを知らないか、知っていても活用出来なかったというのがほとんどでした。そして、現状について調べてみると、</a:t>
            </a:r>
          </a:p>
          <a:p>
            <a:r>
              <a:t>＜2分＞</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現在、インターネットで政府が提供しているサービスとしては、統計学習サイトである「なるほど統計学園」、実際にデータ収集を行う「e-Stat」の２つがあることがわかりました。まず、学習サイトで統計に関心を持ち、統計の使い方を学ぶ、次に、実際にe-Statから情報収集を行い、それを活用する、という流れがあると考えられます。しかし、実際には…</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この二つのサービスのレベルには大きなギャップがあります。小中学生にとって、e-Statなどを使うことは非常に難しいということです。</a:t>
            </a:r>
          </a:p>
          <a:p>
            <a:r>
              <a:t>せっかく、なるほど統計学園で統計に関心を持ち、活用したいと考え始めた小中学生が、簡単に統計資料を見つける手段が存在しません。また、現場の先生に意見を聞いたのですが、同意見でした。</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以上のことからe-Statの問題点をまとめますと、</a:t>
            </a:r>
          </a:p>
          <a:p>
            <a:r>
              <a:t>まず、小中学生にとって使いにくい、</a:t>
            </a:r>
          </a:p>
          <a:p>
            <a:r>
              <a:t>そもそも知られていない、</a:t>
            </a:r>
          </a:p>
          <a:p>
            <a:r>
              <a:t>学校の先生から見ても、e-Statは使い方が難しいので勧められない。</a:t>
            </a:r>
          </a:p>
          <a:p>
            <a:r>
              <a:t>すると、学びが狭い域を出なくなってしまう、という問題を抱えています。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そこで、それらの問題点を解消するために私たちが提案するのは『小中学生のための統計情報ポータルサイト「e-Stat Junior」』です。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これが、そのサイトのトップ画面です。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amp; サブタイトル">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Light"/>
                <a:ea typeface="Helvetica Light"/>
                <a:cs typeface="Helvetica Light"/>
                <a:sym typeface="Helvetica Light"/>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“ここに引用を入力してください。”</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1638300"/>
            <a:ext cx="10464800" cy="3302000"/>
          </a:xfrm>
          <a:prstGeom prst="rect">
            <a:avLst/>
          </a:prstGeom>
        </p:spPr>
        <p:txBody>
          <a:bodyPr anchor="b"/>
          <a:lstStyle>
            <a:lvl1pPr>
              <a:defRPr>
                <a:solidFill>
                  <a:srgbClr val="29ABE2"/>
                </a:solidFill>
                <a:latin typeface="Arial Rounded MT Bold"/>
                <a:ea typeface="Arial Rounded MT Bold"/>
                <a:cs typeface="Arial Rounded MT Bold"/>
                <a:sym typeface="Arial Rounded MT Bold"/>
              </a:defRPr>
            </a:lvl1pPr>
          </a:lstStyle>
          <a:p>
            <a:r>
              <a:t>タイトルテキスト</a:t>
            </a:r>
          </a:p>
        </p:txBody>
      </p:sp>
      <p:sp>
        <p:nvSpPr>
          <p:cNvPr id="118" name="Shape 118"/>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23" name="Shape 23"/>
          <p:cNvSpPr>
            <a:spLocks noGrp="1"/>
          </p:cNvSpPr>
          <p:nvPr>
            <p:ph type="sldNum" sz="quarter" idx="2"/>
          </p:nvPr>
        </p:nvSpPr>
        <p:spPr>
          <a:xfrm>
            <a:off x="6288709" y="9245600"/>
            <a:ext cx="414682" cy="330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タイトルテキスト</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 5</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タイトルテキスト</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タイトルテキスト</a:t>
            </a:r>
          </a:p>
        </p:txBody>
      </p:sp>
      <p:sp>
        <p:nvSpPr>
          <p:cNvPr id="57" name="Shape 57"/>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タイトルテキスト</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 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 点）">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タイトルテキスト</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 5</a:t>
            </a:r>
          </a:p>
        </p:txBody>
      </p:sp>
      <p:sp>
        <p:nvSpPr>
          <p:cNvPr id="4" name="Shape 4"/>
          <p:cNvSpPr>
            <a:spLocks noGrp="1"/>
          </p:cNvSpPr>
          <p:nvPr>
            <p:ph type="sldNum" sz="quarter" idx="2"/>
          </p:nvPr>
        </p:nvSpPr>
        <p:spPr>
          <a:xfrm>
            <a:off x="6288709" y="9251950"/>
            <a:ext cx="414682" cy="330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967972" y="6196496"/>
            <a:ext cx="10972011" cy="2062278"/>
          </a:xfrm>
          <a:prstGeom prst="roundRect">
            <a:avLst>
              <a:gd name="adj" fmla="val 9753"/>
            </a:avLst>
          </a:prstGeom>
          <a:solidFill>
            <a:srgbClr val="DCDEE0">
              <a:alpha val="30452"/>
            </a:srgbClr>
          </a:solidFill>
          <a:ln w="12700">
            <a:miter lim="400000"/>
          </a:ln>
        </p:spPr>
        <p:txBody>
          <a:bodyPr lIns="50800" tIns="50800" rIns="50800" bIns="50800" anchor="ctr"/>
          <a:lstStyle/>
          <a:p>
            <a:pPr>
              <a:defRPr sz="2400"/>
            </a:pPr>
            <a:endParaRPr/>
          </a:p>
        </p:txBody>
      </p:sp>
      <p:sp>
        <p:nvSpPr>
          <p:cNvPr id="129" name="Shape 129"/>
          <p:cNvSpPr>
            <a:spLocks noGrp="1"/>
          </p:cNvSpPr>
          <p:nvPr>
            <p:ph type="title"/>
          </p:nvPr>
        </p:nvSpPr>
        <p:spPr>
          <a:xfrm>
            <a:off x="420127" y="3551670"/>
            <a:ext cx="10464801" cy="1422228"/>
          </a:xfrm>
          <a:prstGeom prst="rect">
            <a:avLst/>
          </a:prstGeom>
        </p:spPr>
        <p:txBody>
          <a:bodyPr/>
          <a:lstStyle/>
          <a:p>
            <a:r>
              <a:t>e-Stat Junior</a:t>
            </a:r>
          </a:p>
        </p:txBody>
      </p:sp>
      <p:sp>
        <p:nvSpPr>
          <p:cNvPr id="130" name="Shape 130"/>
          <p:cNvSpPr>
            <a:spLocks noGrp="1"/>
          </p:cNvSpPr>
          <p:nvPr>
            <p:ph type="body" sz="quarter" idx="1"/>
          </p:nvPr>
        </p:nvSpPr>
        <p:spPr>
          <a:xfrm>
            <a:off x="1270000" y="3222488"/>
            <a:ext cx="10464800" cy="1681575"/>
          </a:xfrm>
          <a:prstGeom prst="rect">
            <a:avLst/>
          </a:prstGeom>
        </p:spPr>
        <p:txBody>
          <a:bodyPr/>
          <a:lstStyle/>
          <a:p>
            <a:pPr defTabSz="455675">
              <a:defRPr sz="4290">
                <a:latin typeface="ヒラギノ角ゴ ProN W6"/>
                <a:ea typeface="ヒラギノ角ゴ ProN W6"/>
                <a:cs typeface="ヒラギノ角ゴ ProN W6"/>
                <a:sym typeface="ヒラギノ角ゴ ProN W6"/>
              </a:defRPr>
            </a:pPr>
            <a:r>
              <a:t>小中学生のための統計情報ポータルサイト</a:t>
            </a:r>
          </a:p>
          <a:p>
            <a:pPr defTabSz="455675">
              <a:defRPr sz="4290"/>
            </a:pPr>
            <a:r>
              <a:t>「</a:t>
            </a:r>
            <a:r>
              <a:rPr>
                <a:latin typeface="Century"/>
                <a:ea typeface="Century"/>
                <a:cs typeface="Century"/>
                <a:sym typeface="Century"/>
              </a:rPr>
              <a:t>　　　　　　　　　　　　</a:t>
            </a:r>
            <a:r>
              <a:t>」</a:t>
            </a:r>
            <a:r>
              <a:rPr>
                <a:latin typeface="ヒラギノ角ゴ ProN W6"/>
                <a:ea typeface="ヒラギノ角ゴ ProN W6"/>
                <a:cs typeface="ヒラギノ角ゴ ProN W6"/>
                <a:sym typeface="ヒラギノ角ゴ ProN W6"/>
              </a:rPr>
              <a:t>の提案</a:t>
            </a:r>
          </a:p>
        </p:txBody>
      </p:sp>
      <p:sp>
        <p:nvSpPr>
          <p:cNvPr id="131" name="Shape 131"/>
          <p:cNvSpPr/>
          <p:nvPr/>
        </p:nvSpPr>
        <p:spPr>
          <a:xfrm>
            <a:off x="1270000" y="6460330"/>
            <a:ext cx="10464800" cy="15346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20000"/>
          </a:bodyPr>
          <a:lstStyle/>
          <a:p>
            <a:pPr defTabSz="519937">
              <a:lnSpc>
                <a:spcPct val="150000"/>
              </a:lnSpc>
              <a:defRPr sz="3738"/>
            </a:pPr>
            <a:r>
              <a:t>関西学院高等部数理科学部</a:t>
            </a:r>
          </a:p>
          <a:p>
            <a:pPr defTabSz="519937">
              <a:lnSpc>
                <a:spcPct val="150000"/>
              </a:lnSpc>
              <a:defRPr sz="3738"/>
            </a:pPr>
            <a:r>
              <a:t>佐々木 雄司　小林 優斗　中村 紗彩　福井 昌則</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e-StatScreenImage-new.pdf"/>
          <p:cNvPicPr>
            <a:picLocks noChangeAspect="1"/>
          </p:cNvPicPr>
          <p:nvPr/>
        </p:nvPicPr>
        <p:blipFill>
          <a:blip r:embed="rId3">
            <a:extLst/>
          </a:blip>
          <a:stretch>
            <a:fillRect/>
          </a:stretch>
        </p:blipFill>
        <p:spPr>
          <a:xfrm>
            <a:off x="4394109" y="4116805"/>
            <a:ext cx="8414345" cy="4908369"/>
          </a:xfrm>
          <a:prstGeom prst="rect">
            <a:avLst/>
          </a:prstGeom>
          <a:ln w="12700">
            <a:miter lim="400000"/>
          </a:ln>
        </p:spPr>
      </p:pic>
      <p:sp>
        <p:nvSpPr>
          <p:cNvPr id="224" name="Shape 224"/>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25" name="Shape 225"/>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grpSp>
        <p:nvGrpSpPr>
          <p:cNvPr id="228" name="Group 228"/>
          <p:cNvGrpSpPr/>
          <p:nvPr/>
        </p:nvGrpSpPr>
        <p:grpSpPr>
          <a:xfrm>
            <a:off x="164224" y="2341237"/>
            <a:ext cx="4921747" cy="1101718"/>
            <a:chOff x="0" y="0"/>
            <a:chExt cx="4921746" cy="1101716"/>
          </a:xfrm>
        </p:grpSpPr>
        <p:sp>
          <p:nvSpPr>
            <p:cNvPr id="226" name="Shape 226"/>
            <p:cNvSpPr/>
            <p:nvPr/>
          </p:nvSpPr>
          <p:spPr>
            <a:xfrm>
              <a:off x="0" y="0"/>
              <a:ext cx="4921747" cy="1101717"/>
            </a:xfrm>
            <a:prstGeom prst="roundRect">
              <a:avLst>
                <a:gd name="adj" fmla="val 18256"/>
              </a:avLst>
            </a:prstGeom>
            <a:solidFill>
              <a:srgbClr val="DCDEE0">
                <a:alpha val="30452"/>
              </a:srgbClr>
            </a:solidFill>
            <a:ln w="12700" cap="flat">
              <a:noFill/>
              <a:miter lim="400000"/>
            </a:ln>
            <a:effectLst/>
          </p:spPr>
          <p:txBody>
            <a:bodyPr wrap="square" lIns="50800" tIns="50800" rIns="50800" bIns="50800" numCol="1" anchor="ctr">
              <a:noAutofit/>
            </a:bodyPr>
            <a:lstStyle/>
            <a:p>
              <a:pPr>
                <a:defRPr sz="2400"/>
              </a:pPr>
              <a:endParaRPr/>
            </a:p>
          </p:txBody>
        </p:sp>
        <p:sp>
          <p:nvSpPr>
            <p:cNvPr id="227" name="Shape 227"/>
            <p:cNvSpPr/>
            <p:nvPr/>
          </p:nvSpPr>
          <p:spPr>
            <a:xfrm>
              <a:off x="117722" y="309558"/>
              <a:ext cx="4686301" cy="482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3000">
                  <a:latin typeface="ヒラギノ角ゴ ProN W6"/>
                  <a:ea typeface="ヒラギノ角ゴ ProN W6"/>
                  <a:cs typeface="ヒラギノ角ゴ ProN W6"/>
                  <a:sym typeface="ヒラギノ角ゴ ProN W6"/>
                </a:defRPr>
              </a:lvl1pPr>
            </a:lstStyle>
            <a:p>
              <a:r>
                <a:t>①単元の範囲に絞った検索</a:t>
              </a:r>
            </a:p>
          </p:txBody>
        </p:sp>
      </p:grpSp>
      <p:grpSp>
        <p:nvGrpSpPr>
          <p:cNvPr id="231" name="Group 231"/>
          <p:cNvGrpSpPr/>
          <p:nvPr/>
        </p:nvGrpSpPr>
        <p:grpSpPr>
          <a:xfrm>
            <a:off x="5282466" y="2341237"/>
            <a:ext cx="3662098" cy="1101718"/>
            <a:chOff x="0" y="0"/>
            <a:chExt cx="3662097" cy="1101716"/>
          </a:xfrm>
        </p:grpSpPr>
        <p:sp>
          <p:nvSpPr>
            <p:cNvPr id="229" name="Shape 229"/>
            <p:cNvSpPr/>
            <p:nvPr/>
          </p:nvSpPr>
          <p:spPr>
            <a:xfrm>
              <a:off x="0" y="0"/>
              <a:ext cx="3662098" cy="1101717"/>
            </a:xfrm>
            <a:prstGeom prst="roundRect">
              <a:avLst>
                <a:gd name="adj" fmla="val 18256"/>
              </a:avLst>
            </a:prstGeom>
            <a:solidFill>
              <a:srgbClr val="DCDEE0">
                <a:alpha val="30452"/>
              </a:srgbClr>
            </a:solidFill>
            <a:ln w="12700" cap="flat">
              <a:noFill/>
              <a:miter lim="400000"/>
            </a:ln>
            <a:effectLst/>
          </p:spPr>
          <p:txBody>
            <a:bodyPr wrap="square" lIns="50800" tIns="50800" rIns="50800" bIns="50800" numCol="1" anchor="ctr">
              <a:noAutofit/>
            </a:bodyPr>
            <a:lstStyle/>
            <a:p>
              <a:pPr>
                <a:defRPr sz="2400"/>
              </a:pPr>
              <a:endParaRPr/>
            </a:p>
          </p:txBody>
        </p:sp>
        <p:sp>
          <p:nvSpPr>
            <p:cNvPr id="230" name="Shape 230"/>
            <p:cNvSpPr/>
            <p:nvPr/>
          </p:nvSpPr>
          <p:spPr>
            <a:xfrm>
              <a:off x="0" y="309558"/>
              <a:ext cx="3543300" cy="482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3000">
                  <a:latin typeface="ヒラギノ角ゴ ProN W6"/>
                  <a:ea typeface="ヒラギノ角ゴ ProN W6"/>
                  <a:cs typeface="ヒラギノ角ゴ ProN W6"/>
                  <a:sym typeface="ヒラギノ角ゴ ProN W6"/>
                </a:defRPr>
              </a:lvl1pPr>
            </a:lstStyle>
            <a:p>
              <a:r>
                <a:t>②地域別の情報取得</a:t>
              </a:r>
            </a:p>
          </p:txBody>
        </p:sp>
      </p:grpSp>
      <p:grpSp>
        <p:nvGrpSpPr>
          <p:cNvPr id="234" name="Group 234"/>
          <p:cNvGrpSpPr/>
          <p:nvPr/>
        </p:nvGrpSpPr>
        <p:grpSpPr>
          <a:xfrm>
            <a:off x="9098238" y="2341237"/>
            <a:ext cx="3247942" cy="1101717"/>
            <a:chOff x="0" y="0"/>
            <a:chExt cx="3247940" cy="1101716"/>
          </a:xfrm>
        </p:grpSpPr>
        <p:sp>
          <p:nvSpPr>
            <p:cNvPr id="232" name="Shape 232"/>
            <p:cNvSpPr/>
            <p:nvPr/>
          </p:nvSpPr>
          <p:spPr>
            <a:xfrm>
              <a:off x="0" y="0"/>
              <a:ext cx="3247941" cy="1101717"/>
            </a:xfrm>
            <a:prstGeom prst="roundRect">
              <a:avLst>
                <a:gd name="adj" fmla="val 18256"/>
              </a:avLst>
            </a:prstGeom>
            <a:solidFill>
              <a:srgbClr val="DCDEE0">
                <a:alpha val="30452"/>
              </a:srgbClr>
            </a:solidFill>
            <a:ln w="12700" cap="flat">
              <a:noFill/>
              <a:miter lim="400000"/>
            </a:ln>
            <a:effectLst/>
          </p:spPr>
          <p:txBody>
            <a:bodyPr wrap="square" lIns="50800" tIns="50800" rIns="50800" bIns="50800" numCol="1" anchor="ctr">
              <a:noAutofit/>
            </a:bodyPr>
            <a:lstStyle/>
            <a:p>
              <a:pPr>
                <a:defRPr sz="2400"/>
              </a:pPr>
              <a:endParaRPr/>
            </a:p>
          </p:txBody>
        </p:sp>
        <p:sp>
          <p:nvSpPr>
            <p:cNvPr id="233" name="Shape 233"/>
            <p:cNvSpPr/>
            <p:nvPr/>
          </p:nvSpPr>
          <p:spPr>
            <a:xfrm>
              <a:off x="42820" y="309558"/>
              <a:ext cx="3162301" cy="482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3000">
                  <a:latin typeface="ヒラギノ角ゴ ProN W6"/>
                  <a:ea typeface="ヒラギノ角ゴ ProN W6"/>
                  <a:cs typeface="ヒラギノ角ゴ ProN W6"/>
                  <a:sym typeface="ヒラギノ角ゴ ProN W6"/>
                </a:defRPr>
              </a:lvl1pPr>
            </a:lstStyle>
            <a:p>
              <a:r>
                <a:t>③キーワード検索</a:t>
              </a:r>
            </a:p>
          </p:txBody>
        </p:sp>
      </p:grpSp>
      <p:sp>
        <p:nvSpPr>
          <p:cNvPr id="235" name="Shape 235"/>
          <p:cNvSpPr/>
          <p:nvPr/>
        </p:nvSpPr>
        <p:spPr>
          <a:xfrm>
            <a:off x="802743" y="607316"/>
            <a:ext cx="4341496"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提供する3機能</a:t>
            </a:r>
          </a:p>
        </p:txBody>
      </p:sp>
      <p:grpSp>
        <p:nvGrpSpPr>
          <p:cNvPr id="238" name="Group 238"/>
          <p:cNvGrpSpPr/>
          <p:nvPr/>
        </p:nvGrpSpPr>
        <p:grpSpPr>
          <a:xfrm>
            <a:off x="291879" y="4116805"/>
            <a:ext cx="3805074" cy="4908369"/>
            <a:chOff x="0" y="0"/>
            <a:chExt cx="3805073" cy="4908367"/>
          </a:xfrm>
        </p:grpSpPr>
        <p:sp>
          <p:nvSpPr>
            <p:cNvPr id="236" name="Shape 236"/>
            <p:cNvSpPr/>
            <p:nvPr/>
          </p:nvSpPr>
          <p:spPr>
            <a:xfrm>
              <a:off x="0" y="0"/>
              <a:ext cx="3805074" cy="4908368"/>
            </a:xfrm>
            <a:prstGeom prst="roundRect">
              <a:avLst>
                <a:gd name="adj" fmla="val 10680"/>
              </a:avLst>
            </a:prstGeom>
            <a:solidFill>
              <a:srgbClr val="DCDEE0">
                <a:alpha val="30452"/>
              </a:srgbClr>
            </a:solidFill>
            <a:ln w="12700" cap="flat">
              <a:noFill/>
              <a:miter lim="400000"/>
            </a:ln>
            <a:effectLst/>
          </p:spPr>
          <p:txBody>
            <a:bodyPr wrap="square" lIns="50800" tIns="50800" rIns="50800" bIns="50800" numCol="1" anchor="ctr">
              <a:noAutofit/>
            </a:bodyPr>
            <a:lstStyle/>
            <a:p>
              <a:pPr>
                <a:defRPr sz="2400"/>
              </a:pPr>
              <a:endParaRPr/>
            </a:p>
          </p:txBody>
        </p:sp>
        <p:pic>
          <p:nvPicPr>
            <p:cNvPr id="237" name="jc.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9391" y="35259"/>
              <a:ext cx="891692" cy="1300872"/>
            </a:xfrm>
            <a:prstGeom prst="rect">
              <a:avLst/>
            </a:prstGeom>
            <a:ln w="12700" cap="flat">
              <a:noFill/>
              <a:miter lim="400000"/>
            </a:ln>
            <a:effectLst/>
          </p:spPr>
        </p:pic>
      </p:grpSp>
      <p:grpSp>
        <p:nvGrpSpPr>
          <p:cNvPr id="241" name="Group 241"/>
          <p:cNvGrpSpPr/>
          <p:nvPr/>
        </p:nvGrpSpPr>
        <p:grpSpPr>
          <a:xfrm>
            <a:off x="1748570" y="5485438"/>
            <a:ext cx="1409071" cy="986461"/>
            <a:chOff x="0" y="0"/>
            <a:chExt cx="1409070" cy="986460"/>
          </a:xfrm>
        </p:grpSpPr>
        <p:pic>
          <p:nvPicPr>
            <p:cNvPr id="239" name="レイヤー 1.png"/>
            <p:cNvPicPr>
              <a:picLocks noChangeAspect="1"/>
            </p:cNvPicPr>
            <p:nvPr/>
          </p:nvPicPr>
          <p:blipFill>
            <a:blip r:embed="rId5">
              <a:extLst/>
            </a:blip>
            <a:stretch>
              <a:fillRect/>
            </a:stretch>
          </p:blipFill>
          <p:spPr>
            <a:xfrm>
              <a:off x="0" y="0"/>
              <a:ext cx="891691" cy="986461"/>
            </a:xfrm>
            <a:prstGeom prst="rect">
              <a:avLst/>
            </a:prstGeom>
            <a:ln w="12700" cap="flat">
              <a:noFill/>
              <a:miter lim="400000"/>
            </a:ln>
            <a:effectLst/>
          </p:spPr>
        </p:pic>
        <p:sp>
          <p:nvSpPr>
            <p:cNvPr id="240" name="Shape 240"/>
            <p:cNvSpPr/>
            <p:nvPr/>
          </p:nvSpPr>
          <p:spPr>
            <a:xfrm>
              <a:off x="837570" y="213830"/>
              <a:ext cx="571501"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r>
                <a:t>①</a:t>
              </a:r>
            </a:p>
          </p:txBody>
        </p:sp>
      </p:grpSp>
      <p:grpSp>
        <p:nvGrpSpPr>
          <p:cNvPr id="244" name="Group 244"/>
          <p:cNvGrpSpPr/>
          <p:nvPr/>
        </p:nvGrpSpPr>
        <p:grpSpPr>
          <a:xfrm>
            <a:off x="1256074" y="6497005"/>
            <a:ext cx="2323210" cy="1005866"/>
            <a:chOff x="0" y="0"/>
            <a:chExt cx="2323208" cy="1005864"/>
          </a:xfrm>
        </p:grpSpPr>
        <p:pic>
          <p:nvPicPr>
            <p:cNvPr id="242" name="レイヤー 2.png"/>
            <p:cNvPicPr>
              <a:picLocks noChangeAspect="1"/>
            </p:cNvPicPr>
            <p:nvPr/>
          </p:nvPicPr>
          <p:blipFill>
            <a:blip r:embed="rId6">
              <a:extLst/>
            </a:blip>
            <a:stretch>
              <a:fillRect/>
            </a:stretch>
          </p:blipFill>
          <p:spPr>
            <a:xfrm>
              <a:off x="0" y="0"/>
              <a:ext cx="1876683" cy="1005865"/>
            </a:xfrm>
            <a:prstGeom prst="rect">
              <a:avLst/>
            </a:prstGeom>
            <a:ln w="12700" cap="flat">
              <a:noFill/>
              <a:miter lim="400000"/>
            </a:ln>
            <a:effectLst/>
          </p:spPr>
        </p:pic>
        <p:sp>
          <p:nvSpPr>
            <p:cNvPr id="243" name="Shape 243"/>
            <p:cNvSpPr/>
            <p:nvPr/>
          </p:nvSpPr>
          <p:spPr>
            <a:xfrm>
              <a:off x="1751708" y="91610"/>
              <a:ext cx="571501"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r>
                <a:t>②</a:t>
              </a:r>
            </a:p>
          </p:txBody>
        </p:sp>
      </p:grpSp>
      <p:grpSp>
        <p:nvGrpSpPr>
          <p:cNvPr id="247" name="Group 247"/>
          <p:cNvGrpSpPr/>
          <p:nvPr/>
        </p:nvGrpSpPr>
        <p:grpSpPr>
          <a:xfrm>
            <a:off x="711098" y="7477962"/>
            <a:ext cx="3308453" cy="1352970"/>
            <a:chOff x="0" y="0"/>
            <a:chExt cx="3308451" cy="1352968"/>
          </a:xfrm>
        </p:grpSpPr>
        <p:pic>
          <p:nvPicPr>
            <p:cNvPr id="245" name="e-start3.png"/>
            <p:cNvPicPr>
              <a:picLocks noChangeAspect="1"/>
            </p:cNvPicPr>
            <p:nvPr/>
          </p:nvPicPr>
          <p:blipFill>
            <a:blip r:embed="rId7">
              <a:extLst/>
            </a:blip>
            <a:stretch>
              <a:fillRect/>
            </a:stretch>
          </p:blipFill>
          <p:spPr>
            <a:xfrm>
              <a:off x="0" y="0"/>
              <a:ext cx="2941235" cy="1352969"/>
            </a:xfrm>
            <a:prstGeom prst="rect">
              <a:avLst/>
            </a:prstGeom>
            <a:ln w="12700" cap="flat">
              <a:noFill/>
              <a:miter lim="400000"/>
            </a:ln>
            <a:effectLst/>
          </p:spPr>
        </p:pic>
        <p:sp>
          <p:nvSpPr>
            <p:cNvPr id="246" name="Shape 246"/>
            <p:cNvSpPr/>
            <p:nvPr/>
          </p:nvSpPr>
          <p:spPr>
            <a:xfrm>
              <a:off x="2736951" y="0"/>
              <a:ext cx="571501"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r>
                <a:t>③</a:t>
              </a:r>
            </a:p>
          </p:txBody>
        </p:sp>
      </p:grpSp>
      <p:sp>
        <p:nvSpPr>
          <p:cNvPr id="248" name="Shape 248"/>
          <p:cNvSpPr/>
          <p:nvPr/>
        </p:nvSpPr>
        <p:spPr>
          <a:xfrm rot="19657896">
            <a:off x="4457311" y="5239386"/>
            <a:ext cx="4465774" cy="2585839"/>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49" name="Shape 249"/>
          <p:cNvSpPr/>
          <p:nvPr/>
        </p:nvSpPr>
        <p:spPr>
          <a:xfrm>
            <a:off x="7995305" y="6242038"/>
            <a:ext cx="4581011" cy="1050918"/>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50" name="Shape 250"/>
          <p:cNvSpPr/>
          <p:nvPr/>
        </p:nvSpPr>
        <p:spPr>
          <a:xfrm>
            <a:off x="4329195" y="7592603"/>
            <a:ext cx="8363348" cy="1526656"/>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3" nodeType="clickEffect">
                                  <p:stCondLst>
                                    <p:cond delay="0"/>
                                  </p:stCondLst>
                                  <p:iterate>
                                    <p:tmAbs val="0"/>
                                  </p:iterate>
                                  <p:childTnLst>
                                    <p:set>
                                      <p:cBhvr>
                                        <p:cTn id="13" fill="hold">
                                          <p:stCondLst>
                                            <p:cond delay="0"/>
                                          </p:stCondLst>
                                        </p:cTn>
                                        <p:tgtEl>
                                          <p:spTgt spid="250"/>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23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2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6" nodeType="clickEffect">
                                  <p:stCondLst>
                                    <p:cond delay="0"/>
                                  </p:stCondLst>
                                  <p:iterate>
                                    <p:tmAbs val="0"/>
                                  </p:iterate>
                                  <p:childTnLst>
                                    <p:set>
                                      <p:cBhvr>
                                        <p:cTn id="23" fill="hold">
                                          <p:stCondLst>
                                            <p:cond delay="0"/>
                                          </p:stCondLst>
                                        </p:cTn>
                                        <p:tgtEl>
                                          <p:spTgt spid="248"/>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23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8" nodeType="afterEffect">
                                  <p:stCondLst>
                                    <p:cond delay="0"/>
                                  </p:stCondLst>
                                  <p:iterate>
                                    <p:tmAbs val="0"/>
                                  </p:iterate>
                                  <p:childTnLst>
                                    <p:set>
                                      <p:cBhvr>
                                        <p:cTn id="29" fill="hold"/>
                                        <p:tgtEl>
                                          <p:spTgt spid="2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9" nodeType="clickEffect">
                                  <p:stCondLst>
                                    <p:cond delay="0"/>
                                  </p:stCondLst>
                                  <p:iterate>
                                    <p:tmAbs val="0"/>
                                  </p:iterate>
                                  <p:childTnLst>
                                    <p:set>
                                      <p:cBhvr>
                                        <p:cTn id="33" fill="hold">
                                          <p:stCondLst>
                                            <p:cond delay="0"/>
                                          </p:stCondLst>
                                        </p:cTn>
                                        <p:tgtEl>
                                          <p:spTgt spid="249"/>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2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11" nodeType="clickEffect">
                                  <p:stCondLst>
                                    <p:cond delay="0"/>
                                  </p:stCondLst>
                                  <p:iterate>
                                    <p:tmAbs val="0"/>
                                  </p:iterate>
                                  <p:childTnLst>
                                    <p:set>
                                      <p:cBhvr>
                                        <p:cTn id="40" fill="hold"/>
                                        <p:tgtEl>
                                          <p:spTgt spid="241"/>
                                        </p:tgtEl>
                                        <p:attrNameLst>
                                          <p:attrName>style.visibility</p:attrName>
                                        </p:attrNameLst>
                                      </p:cBhvr>
                                      <p:to>
                                        <p:strVal val="visible"/>
                                      </p:to>
                                    </p:set>
                                    <p:animEffect transition="in" filter="wipe(up)">
                                      <p:cBhvr>
                                        <p:cTn id="41" dur="500"/>
                                        <p:tgtEl>
                                          <p:spTgt spid="2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12" nodeType="clickEffect">
                                  <p:stCondLst>
                                    <p:cond delay="0"/>
                                  </p:stCondLst>
                                  <p:iterate>
                                    <p:tmAbs val="0"/>
                                  </p:iterate>
                                  <p:childTnLst>
                                    <p:set>
                                      <p:cBhvr>
                                        <p:cTn id="45" fill="hold"/>
                                        <p:tgtEl>
                                          <p:spTgt spid="244"/>
                                        </p:tgtEl>
                                        <p:attrNameLst>
                                          <p:attrName>style.visibility</p:attrName>
                                        </p:attrNameLst>
                                      </p:cBhvr>
                                      <p:to>
                                        <p:strVal val="visible"/>
                                      </p:to>
                                    </p:set>
                                    <p:animEffect transition="in" filter="wipe(up)">
                                      <p:cBhvr>
                                        <p:cTn id="46" dur="500"/>
                                        <p:tgtEl>
                                          <p:spTgt spid="2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13" nodeType="clickEffect">
                                  <p:stCondLst>
                                    <p:cond delay="0"/>
                                  </p:stCondLst>
                                  <p:iterate>
                                    <p:tmAbs val="0"/>
                                  </p:iterate>
                                  <p:childTnLst>
                                    <p:set>
                                      <p:cBhvr>
                                        <p:cTn id="50" fill="hold"/>
                                        <p:tgtEl>
                                          <p:spTgt spid="247"/>
                                        </p:tgtEl>
                                        <p:attrNameLst>
                                          <p:attrName>style.visibility</p:attrName>
                                        </p:attrNameLst>
                                      </p:cBhvr>
                                      <p:to>
                                        <p:strVal val="visible"/>
                                      </p:to>
                                    </p:set>
                                    <p:animEffect transition="in" filter="wipe(up)">
                                      <p:cBhvr>
                                        <p:cTn id="51"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31" grpId="4" animBg="1" advAuto="0"/>
      <p:bldP spid="234" grpId="7" animBg="1" advAuto="0"/>
      <p:bldP spid="238" grpId="10" animBg="1" advAuto="0"/>
      <p:bldP spid="241" grpId="11" animBg="1" advAuto="0"/>
      <p:bldP spid="244" grpId="12" animBg="1" advAuto="0"/>
      <p:bldP spid="247" grpId="13" animBg="1" advAuto="0"/>
      <p:bldP spid="248" grpId="5" animBg="1" advAuto="0"/>
      <p:bldP spid="248" grpId="6" animBg="1" advAuto="0"/>
      <p:bldP spid="249" grpId="8" animBg="1" advAuto="0"/>
      <p:bldP spid="249" grpId="9" animBg="1" advAuto="0"/>
      <p:bldP spid="250" grpId="2" animBg="1" advAuto="0"/>
      <p:bldP spid="250"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1050361" y="6282266"/>
            <a:ext cx="3429001" cy="2444751"/>
          </a:xfrm>
          <a:prstGeom prst="roundRect">
            <a:avLst>
              <a:gd name="adj" fmla="val 15636"/>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255" name="Shape 255"/>
          <p:cNvSpPr/>
          <p:nvPr/>
        </p:nvSpPr>
        <p:spPr>
          <a:xfrm>
            <a:off x="8525438" y="6282266"/>
            <a:ext cx="3429001" cy="2444751"/>
          </a:xfrm>
          <a:prstGeom prst="roundRect">
            <a:avLst>
              <a:gd name="adj" fmla="val 15636"/>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256" name="Shape 256"/>
          <p:cNvSpPr/>
          <p:nvPr/>
        </p:nvSpPr>
        <p:spPr>
          <a:xfrm>
            <a:off x="4787868" y="6282266"/>
            <a:ext cx="3429001" cy="2444751"/>
          </a:xfrm>
          <a:prstGeom prst="roundRect">
            <a:avLst>
              <a:gd name="adj" fmla="val 15636"/>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257" name="Shape 257"/>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58" name="Shape 258"/>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259" name="Shape 259"/>
          <p:cNvSpPr/>
          <p:nvPr/>
        </p:nvSpPr>
        <p:spPr>
          <a:xfrm>
            <a:off x="802743" y="607316"/>
            <a:ext cx="392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得られる効果</a:t>
            </a:r>
          </a:p>
        </p:txBody>
      </p:sp>
      <p:sp>
        <p:nvSpPr>
          <p:cNvPr id="260" name="Shape 260"/>
          <p:cNvSpPr/>
          <p:nvPr/>
        </p:nvSpPr>
        <p:spPr>
          <a:xfrm>
            <a:off x="2923282" y="2337823"/>
            <a:ext cx="7158236" cy="9945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pPr defTabSz="379729">
              <a:defRPr sz="5849">
                <a:solidFill>
                  <a:srgbClr val="29ABE2"/>
                </a:solidFill>
                <a:latin typeface="Arial Rounded MT Bold"/>
                <a:ea typeface="Arial Rounded MT Bold"/>
                <a:cs typeface="Arial Rounded MT Bold"/>
                <a:sym typeface="Arial Rounded MT Bold"/>
              </a:defRPr>
            </a:pPr>
            <a:r>
              <a:t>e-Stat Junior </a:t>
            </a:r>
            <a:r>
              <a:rPr>
                <a:solidFill>
                  <a:srgbClr val="000000"/>
                </a:solidFill>
                <a:latin typeface="ヒラギノ角ゴ ProN W6"/>
                <a:ea typeface="ヒラギノ角ゴ ProN W6"/>
                <a:cs typeface="ヒラギノ角ゴ ProN W6"/>
                <a:sym typeface="ヒラギノ角ゴ ProN W6"/>
              </a:rPr>
              <a:t>の導入</a:t>
            </a:r>
          </a:p>
        </p:txBody>
      </p:sp>
      <p:sp>
        <p:nvSpPr>
          <p:cNvPr id="261" name="Shape 261"/>
          <p:cNvSpPr/>
          <p:nvPr/>
        </p:nvSpPr>
        <p:spPr>
          <a:xfrm rot="5400000">
            <a:off x="5853410" y="3613325"/>
            <a:ext cx="1297980" cy="1634068"/>
          </a:xfrm>
          <a:prstGeom prst="rightArrow">
            <a:avLst>
              <a:gd name="adj1" fmla="val 29847"/>
              <a:gd name="adj2" fmla="val 43016"/>
            </a:avLst>
          </a:prstGeom>
          <a:gradFill>
            <a:gsLst>
              <a:gs pos="0">
                <a:srgbClr val="FFFFFF"/>
              </a:gs>
              <a:gs pos="100000">
                <a:schemeClr val="accent3">
                  <a:satOff val="18648"/>
                  <a:lumOff val="5971"/>
                </a:schemeClr>
              </a:gs>
            </a:gsLst>
            <a:lin ang="21498900"/>
          </a:gradFill>
          <a:ln w="12700">
            <a:miter lim="400000"/>
          </a:ln>
        </p:spPr>
        <p:txBody>
          <a:bodyPr lIns="50800" tIns="50800" rIns="50800" bIns="50800" anchor="ctr"/>
          <a:lstStyle/>
          <a:p>
            <a:pPr>
              <a:defRPr sz="2400">
                <a:solidFill>
                  <a:srgbClr val="FFFFFF"/>
                </a:solidFill>
              </a:defRPr>
            </a:pPr>
            <a:endParaRPr/>
          </a:p>
        </p:txBody>
      </p:sp>
      <p:sp>
        <p:nvSpPr>
          <p:cNvPr id="262" name="Shape 262"/>
          <p:cNvSpPr/>
          <p:nvPr/>
        </p:nvSpPr>
        <p:spPr>
          <a:xfrm>
            <a:off x="1394883" y="5277494"/>
            <a:ext cx="9639301" cy="736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a:latin typeface="ヒラギノ角ゴ ProN W6"/>
                <a:ea typeface="ヒラギノ角ゴ ProN W6"/>
                <a:cs typeface="ヒラギノ角ゴ ProN W6"/>
                <a:sym typeface="ヒラギノ角ゴ ProN W6"/>
              </a:defRPr>
            </a:lvl1pPr>
          </a:lstStyle>
          <a:p>
            <a:r>
              <a:t>教育への大きな効果が期待できる</a:t>
            </a:r>
          </a:p>
        </p:txBody>
      </p:sp>
      <p:sp>
        <p:nvSpPr>
          <p:cNvPr id="263" name="Shape 263"/>
          <p:cNvSpPr/>
          <p:nvPr/>
        </p:nvSpPr>
        <p:spPr>
          <a:xfrm>
            <a:off x="1090239" y="6945841"/>
            <a:ext cx="3349245" cy="1117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2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統計データへの</a:t>
            </a:r>
          </a:p>
          <a:p>
            <a:pPr>
              <a:defRPr sz="32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アクセスを簡単に</a:t>
            </a:r>
          </a:p>
        </p:txBody>
      </p:sp>
      <p:sp>
        <p:nvSpPr>
          <p:cNvPr id="264" name="Shape 264"/>
          <p:cNvSpPr/>
          <p:nvPr/>
        </p:nvSpPr>
        <p:spPr>
          <a:xfrm>
            <a:off x="5226050" y="6945841"/>
            <a:ext cx="2552701" cy="1117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2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統計への</a:t>
            </a:r>
          </a:p>
          <a:p>
            <a:pPr>
              <a:defRPr sz="32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関心を高める</a:t>
            </a:r>
          </a:p>
        </p:txBody>
      </p:sp>
      <p:sp>
        <p:nvSpPr>
          <p:cNvPr id="265" name="Shape 265"/>
          <p:cNvSpPr/>
          <p:nvPr/>
        </p:nvSpPr>
        <p:spPr>
          <a:xfrm>
            <a:off x="8563284" y="6945841"/>
            <a:ext cx="3353309" cy="1117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2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アクティブ</a:t>
            </a:r>
          </a:p>
          <a:p>
            <a:pPr>
              <a:defRPr sz="32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ラーニングの促進</a:t>
            </a:r>
          </a:p>
        </p:txBody>
      </p:sp>
      <p:sp>
        <p:nvSpPr>
          <p:cNvPr id="266" name="Shape 266"/>
          <p:cNvSpPr/>
          <p:nvPr/>
        </p:nvSpPr>
        <p:spPr>
          <a:xfrm>
            <a:off x="2526338" y="2086992"/>
            <a:ext cx="7952124" cy="1496232"/>
          </a:xfrm>
          <a:prstGeom prst="roundRect">
            <a:avLst>
              <a:gd name="adj" fmla="val 27160"/>
            </a:avLst>
          </a:prstGeom>
          <a:solidFill>
            <a:srgbClr val="DCDEE0">
              <a:alpha val="30452"/>
            </a:srgbClr>
          </a:solidFill>
          <a:ln w="12700">
            <a:miter lim="400000"/>
          </a:ln>
        </p:spPr>
        <p:txBody>
          <a:bodyPr lIns="50800" tIns="50800" rIns="50800" bIns="50800" anchor="ctr"/>
          <a:lstStyle/>
          <a:p>
            <a:pPr>
              <a:defRPr sz="2400"/>
            </a:pPr>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機能</a:t>
            </a:r>
          </a:p>
        </p:txBody>
      </p:sp>
      <p:sp>
        <p:nvSpPr>
          <p:cNvPr id="271" name="Shape 271"/>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72" name="Shape 272"/>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273" name="Shape 273"/>
          <p:cNvSpPr/>
          <p:nvPr/>
        </p:nvSpPr>
        <p:spPr>
          <a:xfrm>
            <a:off x="742907" y="2127489"/>
            <a:ext cx="6714440"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latin typeface="ヒラギノ角ゴ ProN W6"/>
                <a:ea typeface="ヒラギノ角ゴ ProN W6"/>
                <a:cs typeface="ヒラギノ角ゴ ProN W6"/>
                <a:sym typeface="ヒラギノ角ゴ ProN W6"/>
              </a:defRPr>
            </a:lvl1pPr>
          </a:lstStyle>
          <a:p>
            <a:r>
              <a:t>似ているキーワードのSuggest</a:t>
            </a:r>
          </a:p>
        </p:txBody>
      </p:sp>
      <p:pic>
        <p:nvPicPr>
          <p:cNvPr id="274" name="e-StatScreenImage-new2.pdf"/>
          <p:cNvPicPr>
            <a:picLocks noChangeAspect="1"/>
          </p:cNvPicPr>
          <p:nvPr/>
        </p:nvPicPr>
        <p:blipFill>
          <a:blip r:embed="rId3">
            <a:extLst/>
          </a:blip>
          <a:stretch>
            <a:fillRect/>
          </a:stretch>
        </p:blipFill>
        <p:spPr>
          <a:xfrm>
            <a:off x="1478484" y="3149732"/>
            <a:ext cx="10047832" cy="5861236"/>
          </a:xfrm>
          <a:prstGeom prst="rect">
            <a:avLst/>
          </a:prstGeom>
          <a:ln w="12700">
            <a:miter lim="400000"/>
          </a:ln>
        </p:spPr>
      </p:pic>
      <p:sp>
        <p:nvSpPr>
          <p:cNvPr id="275" name="Shape 275"/>
          <p:cNvSpPr/>
          <p:nvPr/>
        </p:nvSpPr>
        <p:spPr>
          <a:xfrm>
            <a:off x="5750641" y="5635570"/>
            <a:ext cx="4581011" cy="3191824"/>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機能</a:t>
            </a:r>
          </a:p>
        </p:txBody>
      </p:sp>
      <p:sp>
        <p:nvSpPr>
          <p:cNvPr id="280" name="Shape 28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81" name="Shape 28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282" name="Shape 282"/>
          <p:cNvSpPr/>
          <p:nvPr/>
        </p:nvSpPr>
        <p:spPr>
          <a:xfrm>
            <a:off x="759840" y="2166560"/>
            <a:ext cx="4663441"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latin typeface="ヒラギノ角ゴ ProN W6"/>
                <a:ea typeface="ヒラギノ角ゴ ProN W6"/>
                <a:cs typeface="ヒラギノ角ゴ ProN W6"/>
                <a:sym typeface="ヒラギノ角ゴ ProN W6"/>
              </a:defRPr>
            </a:lvl1pPr>
          </a:lstStyle>
          <a:p>
            <a:r>
              <a:t>概要とサンプルの表示</a:t>
            </a:r>
          </a:p>
        </p:txBody>
      </p:sp>
      <p:pic>
        <p:nvPicPr>
          <p:cNvPr id="283" name="e-StatScreenImage-2-new.pdf"/>
          <p:cNvPicPr>
            <a:picLocks/>
          </p:cNvPicPr>
          <p:nvPr/>
        </p:nvPicPr>
        <p:blipFill>
          <a:blip r:embed="rId3">
            <a:extLst/>
          </a:blip>
          <a:stretch>
            <a:fillRect/>
          </a:stretch>
        </p:blipFill>
        <p:spPr>
          <a:xfrm>
            <a:off x="1466850" y="3151674"/>
            <a:ext cx="10045700" cy="5872692"/>
          </a:xfrm>
          <a:prstGeom prst="rect">
            <a:avLst/>
          </a:prstGeom>
          <a:ln w="12700">
            <a:miter lim="400000"/>
          </a:ln>
        </p:spPr>
      </p:pic>
      <p:sp>
        <p:nvSpPr>
          <p:cNvPr id="284" name="Shape 284"/>
          <p:cNvSpPr/>
          <p:nvPr/>
        </p:nvSpPr>
        <p:spPr>
          <a:xfrm>
            <a:off x="1448368" y="5721329"/>
            <a:ext cx="4933619" cy="1258014"/>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85" name="Shape 285"/>
          <p:cNvSpPr/>
          <p:nvPr/>
        </p:nvSpPr>
        <p:spPr>
          <a:xfrm>
            <a:off x="6331918" y="4750005"/>
            <a:ext cx="4933619" cy="4218436"/>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28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animBg="1" advAuto="0"/>
      <p:bldP spid="284" grpId="2" animBg="1" advAuto="0"/>
      <p:bldP spid="285"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e-StatScreenImage-4.pdf"/>
          <p:cNvPicPr>
            <a:picLocks noChangeAspect="1"/>
          </p:cNvPicPr>
          <p:nvPr/>
        </p:nvPicPr>
        <p:blipFill>
          <a:blip r:embed="rId3">
            <a:extLst/>
          </a:blip>
          <a:stretch>
            <a:fillRect/>
          </a:stretch>
        </p:blipFill>
        <p:spPr>
          <a:xfrm>
            <a:off x="1478484" y="3149732"/>
            <a:ext cx="10047832" cy="5861236"/>
          </a:xfrm>
          <a:prstGeom prst="rect">
            <a:avLst/>
          </a:prstGeom>
          <a:ln w="12700">
            <a:miter lim="400000"/>
          </a:ln>
        </p:spPr>
      </p:pic>
      <p:sp>
        <p:nvSpPr>
          <p:cNvPr id="290" name="Shape 290"/>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機能</a:t>
            </a:r>
          </a:p>
        </p:txBody>
      </p:sp>
      <p:sp>
        <p:nvSpPr>
          <p:cNvPr id="291" name="Shape 291"/>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92" name="Shape 292"/>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293" name="Shape 293"/>
          <p:cNvSpPr/>
          <p:nvPr/>
        </p:nvSpPr>
        <p:spPr>
          <a:xfrm>
            <a:off x="793707" y="2127489"/>
            <a:ext cx="3758185"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latin typeface="ヒラギノ角ゴ ProN W6"/>
                <a:ea typeface="ヒラギノ角ゴ ProN W6"/>
                <a:cs typeface="ヒラギノ角ゴ ProN W6"/>
                <a:sym typeface="ヒラギノ角ゴ ProN W6"/>
              </a:defRPr>
            </a:lvl1pPr>
          </a:lstStyle>
          <a:p>
            <a:r>
              <a:t>プレビューを表示</a:t>
            </a:r>
          </a:p>
        </p:txBody>
      </p:sp>
      <p:sp>
        <p:nvSpPr>
          <p:cNvPr id="294" name="Shape 294"/>
          <p:cNvSpPr/>
          <p:nvPr/>
        </p:nvSpPr>
        <p:spPr>
          <a:xfrm>
            <a:off x="833827" y="3909456"/>
            <a:ext cx="6131003" cy="3382489"/>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95" name="Shape 295"/>
          <p:cNvSpPr/>
          <p:nvPr/>
        </p:nvSpPr>
        <p:spPr>
          <a:xfrm>
            <a:off x="6064766" y="4389106"/>
            <a:ext cx="6131002" cy="3382488"/>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29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animBg="1" advAuto="0"/>
      <p:bldP spid="294" grpId="2" animBg="1" advAuto="0"/>
      <p:bldP spid="295"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機能</a:t>
            </a:r>
          </a:p>
        </p:txBody>
      </p:sp>
      <p:sp>
        <p:nvSpPr>
          <p:cNvPr id="300" name="Shape 30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01" name="Shape 30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02" name="Shape 302"/>
          <p:cNvSpPr/>
          <p:nvPr/>
        </p:nvSpPr>
        <p:spPr>
          <a:xfrm>
            <a:off x="776774" y="2127489"/>
            <a:ext cx="3314701"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latin typeface="ヒラギノ角ゴ ProN W6"/>
                <a:ea typeface="ヒラギノ角ゴ ProN W6"/>
                <a:cs typeface="ヒラギノ角ゴ ProN W6"/>
                <a:sym typeface="ヒラギノ角ゴ ProN W6"/>
              </a:defRPr>
            </a:lvl1pPr>
          </a:lstStyle>
          <a:p>
            <a:r>
              <a:t>ふりがなを表示</a:t>
            </a:r>
          </a:p>
        </p:txBody>
      </p:sp>
      <p:pic>
        <p:nvPicPr>
          <p:cNvPr id="303" name="e-StatScreenImage-4.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86997" y="3149732"/>
            <a:ext cx="10047832" cy="5861235"/>
          </a:xfrm>
          <a:prstGeom prst="rect">
            <a:avLst/>
          </a:prstGeom>
          <a:ln w="12700">
            <a:miter lim="400000"/>
          </a:ln>
        </p:spPr>
      </p:pic>
      <p:grpSp>
        <p:nvGrpSpPr>
          <p:cNvPr id="306" name="Group 306"/>
          <p:cNvGrpSpPr/>
          <p:nvPr/>
        </p:nvGrpSpPr>
        <p:grpSpPr>
          <a:xfrm>
            <a:off x="6858220" y="6014482"/>
            <a:ext cx="5862242" cy="3446861"/>
            <a:chOff x="0" y="0"/>
            <a:chExt cx="5862240" cy="3446859"/>
          </a:xfrm>
        </p:grpSpPr>
        <p:pic>
          <p:nvPicPr>
            <p:cNvPr id="305" name="e-StatScreenImage-4.pd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100" y="38033"/>
              <a:ext cx="5785884" cy="3370728"/>
            </a:xfrm>
            <a:prstGeom prst="rect">
              <a:avLst/>
            </a:prstGeom>
            <a:ln>
              <a:noFill/>
            </a:ln>
            <a:effectLst/>
          </p:spPr>
        </p:pic>
        <p:pic>
          <p:nvPicPr>
            <p:cNvPr id="304" name="図 303"/>
            <p:cNvPicPr>
              <a:picLocks/>
            </p:cNvPicPr>
            <p:nvPr/>
          </p:nvPicPr>
          <p:blipFill>
            <a:blip r:embed="rId5">
              <a:extLst/>
            </a:blip>
            <a:stretch>
              <a:fillRect/>
            </a:stretch>
          </p:blipFill>
          <p:spPr>
            <a:xfrm>
              <a:off x="0" y="0"/>
              <a:ext cx="5862241" cy="3446860"/>
            </a:xfrm>
            <a:prstGeom prst="rect">
              <a:avLst/>
            </a:prstGeom>
            <a:effectLst/>
          </p:spPr>
        </p:pic>
      </p:gr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機能</a:t>
            </a:r>
          </a:p>
        </p:txBody>
      </p:sp>
      <p:sp>
        <p:nvSpPr>
          <p:cNvPr id="311" name="Shape 311"/>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12" name="Shape 312"/>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13" name="Shape 313"/>
          <p:cNvSpPr/>
          <p:nvPr/>
        </p:nvSpPr>
        <p:spPr>
          <a:xfrm>
            <a:off x="742907" y="2127489"/>
            <a:ext cx="4428440"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latin typeface="ヒラギノ角ゴ ProN W6"/>
                <a:ea typeface="ヒラギノ角ゴ ProN W6"/>
                <a:cs typeface="ヒラギノ角ゴ ProN W6"/>
                <a:sym typeface="ヒラギノ角ゴ ProN W6"/>
              </a:defRPr>
            </a:lvl1pPr>
          </a:lstStyle>
          <a:p>
            <a:r>
              <a:t>関連項目のSuggest</a:t>
            </a:r>
          </a:p>
        </p:txBody>
      </p:sp>
      <p:pic>
        <p:nvPicPr>
          <p:cNvPr id="314" name="e-StatScreenImage-6.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478484" y="3149732"/>
            <a:ext cx="10047832" cy="5861235"/>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機能</a:t>
            </a:r>
          </a:p>
        </p:txBody>
      </p:sp>
      <p:sp>
        <p:nvSpPr>
          <p:cNvPr id="319" name="Shape 319"/>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20" name="Shape 320"/>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21" name="Shape 321"/>
          <p:cNvSpPr/>
          <p:nvPr/>
        </p:nvSpPr>
        <p:spPr>
          <a:xfrm>
            <a:off x="946107" y="2127489"/>
            <a:ext cx="6057901"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latin typeface="ヒラギノ角ゴ ProN W6"/>
                <a:ea typeface="ヒラギノ角ゴ ProN W6"/>
                <a:cs typeface="ヒラギノ角ゴ ProN W6"/>
                <a:sym typeface="ヒラギノ角ゴ ProN W6"/>
              </a:defRPr>
            </a:lvl1pPr>
          </a:lstStyle>
          <a:p>
            <a:r>
              <a:t>同時に調査された項目の表示</a:t>
            </a:r>
          </a:p>
        </p:txBody>
      </p:sp>
      <p:pic>
        <p:nvPicPr>
          <p:cNvPr id="322" name="e-StatScreenImage-5.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478484" y="3149732"/>
            <a:ext cx="10047832" cy="5861236"/>
          </a:xfrm>
          <a:prstGeom prst="rect">
            <a:avLst/>
          </a:prstGeom>
          <a:ln w="12700">
            <a:miter lim="400000"/>
          </a:ln>
        </p:spPr>
      </p:pic>
      <p:sp>
        <p:nvSpPr>
          <p:cNvPr id="323" name="Shape 323"/>
          <p:cNvSpPr/>
          <p:nvPr/>
        </p:nvSpPr>
        <p:spPr>
          <a:xfrm>
            <a:off x="245939" y="4231725"/>
            <a:ext cx="9586934" cy="3697064"/>
          </a:xfrm>
          <a:prstGeom prst="ellipse">
            <a:avLst/>
          </a:prstGeom>
          <a:ln w="50800">
            <a:solidFill>
              <a:schemeClr val="accent5">
                <a:hueOff val="-444211"/>
                <a:satOff val="-14915"/>
                <a:lumOff val="22857"/>
              </a:schemeClr>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p:nvPr/>
        </p:nvSpPr>
        <p:spPr>
          <a:xfrm rot="5400249">
            <a:off x="3486227" y="998818"/>
            <a:ext cx="6031782" cy="8376085"/>
          </a:xfrm>
          <a:prstGeom prst="rightArrow">
            <a:avLst>
              <a:gd name="adj1" fmla="val 61582"/>
              <a:gd name="adj2" fmla="val 8465"/>
            </a:avLst>
          </a:prstGeom>
          <a:gradFill>
            <a:gsLst>
              <a:gs pos="0">
                <a:srgbClr val="FFFFFF"/>
              </a:gs>
              <a:gs pos="100000">
                <a:schemeClr val="accent4"/>
              </a:gs>
            </a:gsLst>
            <a:lin ang="687667"/>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28" name="Shape 328"/>
          <p:cNvSpPr/>
          <p:nvPr/>
        </p:nvSpPr>
        <p:spPr>
          <a:xfrm>
            <a:off x="802743" y="607316"/>
            <a:ext cx="392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活用展開の例</a:t>
            </a:r>
          </a:p>
        </p:txBody>
      </p:sp>
      <p:sp>
        <p:nvSpPr>
          <p:cNvPr id="329" name="Shape 329"/>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30" name="Shape 330"/>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grpSp>
        <p:nvGrpSpPr>
          <p:cNvPr id="333" name="Group 333"/>
          <p:cNvGrpSpPr/>
          <p:nvPr/>
        </p:nvGrpSpPr>
        <p:grpSpPr>
          <a:xfrm>
            <a:off x="2251943" y="2650682"/>
            <a:ext cx="8500914" cy="1496947"/>
            <a:chOff x="0" y="0"/>
            <a:chExt cx="8500912" cy="1496946"/>
          </a:xfrm>
        </p:grpSpPr>
        <p:sp>
          <p:nvSpPr>
            <p:cNvPr id="331" name="Shape 331"/>
            <p:cNvSpPr/>
            <p:nvPr/>
          </p:nvSpPr>
          <p:spPr>
            <a:xfrm>
              <a:off x="0" y="0"/>
              <a:ext cx="8500913" cy="1496947"/>
            </a:xfrm>
            <a:prstGeom prst="roundRect">
              <a:avLst>
                <a:gd name="adj" fmla="val 28856"/>
              </a:avLst>
            </a:prstGeom>
            <a:solidFill>
              <a:schemeClr val="accent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3000">
                  <a:solidFill>
                    <a:srgbClr val="FFFFFF"/>
                  </a:solidFill>
                  <a:effectLst>
                    <a:outerShdw blurRad="12700" dist="25400" dir="30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32" name="Shape 332"/>
            <p:cNvSpPr/>
            <p:nvPr/>
          </p:nvSpPr>
          <p:spPr>
            <a:xfrm>
              <a:off x="535706" y="469073"/>
              <a:ext cx="7429501"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a:solidFill>
                    <a:srgbClr val="FFFFFF"/>
                  </a:solidFill>
                  <a:effectLst>
                    <a:outerShdw blurRad="12700" dist="38100" dir="3000000" rotWithShape="0">
                      <a:srgbClr val="000000"/>
                    </a:outerShdw>
                  </a:effectLst>
                  <a:latin typeface="ヒラギノ角ゴ ProN W6"/>
                  <a:ea typeface="ヒラギノ角ゴ ProN W6"/>
                  <a:cs typeface="ヒラギノ角ゴ ProN W6"/>
                  <a:sym typeface="ヒラギノ角ゴ ProN W6"/>
                </a:defRPr>
              </a:lvl1pPr>
            </a:lstStyle>
            <a:p>
              <a:r>
                <a:t>授業の中で先生がキーワードを発問</a:t>
              </a:r>
            </a:p>
          </p:txBody>
        </p:sp>
      </p:grpSp>
      <p:grpSp>
        <p:nvGrpSpPr>
          <p:cNvPr id="336" name="Group 336"/>
          <p:cNvGrpSpPr/>
          <p:nvPr/>
        </p:nvGrpSpPr>
        <p:grpSpPr>
          <a:xfrm>
            <a:off x="2265210" y="4252590"/>
            <a:ext cx="8474380" cy="1496948"/>
            <a:chOff x="0" y="0"/>
            <a:chExt cx="8474378" cy="1496946"/>
          </a:xfrm>
        </p:grpSpPr>
        <p:sp>
          <p:nvSpPr>
            <p:cNvPr id="334" name="Shape 334"/>
            <p:cNvSpPr/>
            <p:nvPr/>
          </p:nvSpPr>
          <p:spPr>
            <a:xfrm>
              <a:off x="0" y="0"/>
              <a:ext cx="8474379" cy="1496947"/>
            </a:xfrm>
            <a:prstGeom prst="roundRect">
              <a:avLst>
                <a:gd name="adj" fmla="val 28856"/>
              </a:avLst>
            </a:prstGeom>
            <a:solidFill>
              <a:schemeClr val="accent2">
                <a:hueOff val="-2473793"/>
                <a:satOff val="-50209"/>
                <a:lumOff val="23543"/>
              </a:scheme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3000">
                  <a:solidFill>
                    <a:srgbClr val="FFFFFF"/>
                  </a:solidFill>
                  <a:effectLst>
                    <a:outerShdw blurRad="12700" dist="25400" dir="30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35" name="Shape 335"/>
            <p:cNvSpPr/>
            <p:nvPr/>
          </p:nvSpPr>
          <p:spPr>
            <a:xfrm>
              <a:off x="1665439" y="469073"/>
              <a:ext cx="5143501" cy="558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a:solidFill>
                    <a:srgbClr val="FFFFFF"/>
                  </a:solidFill>
                  <a:effectLst>
                    <a:outerShdw blurRad="12700" dist="38100" dir="3000000" rotWithShape="0">
                      <a:srgbClr val="000000"/>
                    </a:outerShdw>
                  </a:effectLst>
                  <a:latin typeface="ヒラギノ角ゴ ProN W6"/>
                  <a:ea typeface="ヒラギノ角ゴ ProN W6"/>
                  <a:cs typeface="ヒラギノ角ゴ ProN W6"/>
                  <a:sym typeface="ヒラギノ角ゴ ProN W6"/>
                </a:defRPr>
              </a:lvl1pPr>
            </a:lstStyle>
            <a:p>
              <a:r>
                <a:t>先生と生徒が一緒に検索</a:t>
              </a:r>
            </a:p>
          </p:txBody>
        </p:sp>
      </p:grpSp>
      <p:grpSp>
        <p:nvGrpSpPr>
          <p:cNvPr id="339" name="Group 339"/>
          <p:cNvGrpSpPr/>
          <p:nvPr/>
        </p:nvGrpSpPr>
        <p:grpSpPr>
          <a:xfrm>
            <a:off x="2265210" y="5854499"/>
            <a:ext cx="8474380" cy="1496947"/>
            <a:chOff x="0" y="0"/>
            <a:chExt cx="8474378" cy="1496946"/>
          </a:xfrm>
        </p:grpSpPr>
        <p:sp>
          <p:nvSpPr>
            <p:cNvPr id="337" name="Shape 337"/>
            <p:cNvSpPr/>
            <p:nvPr/>
          </p:nvSpPr>
          <p:spPr>
            <a:xfrm>
              <a:off x="0" y="0"/>
              <a:ext cx="8474379" cy="1496947"/>
            </a:xfrm>
            <a:prstGeom prst="roundRect">
              <a:avLst>
                <a:gd name="adj" fmla="val 28856"/>
              </a:avLst>
            </a:prstGeom>
            <a:solidFill>
              <a:schemeClr val="accent3"/>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3000">
                  <a:solidFill>
                    <a:srgbClr val="FFFFFF"/>
                  </a:solidFill>
                  <a:effectLst>
                    <a:outerShdw blurRad="12700" dist="25400" dir="30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38" name="Shape 338"/>
            <p:cNvSpPr/>
            <p:nvPr/>
          </p:nvSpPr>
          <p:spPr>
            <a:xfrm>
              <a:off x="1436839" y="469073"/>
              <a:ext cx="5600701" cy="558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a:solidFill>
                    <a:srgbClr val="FFFFFF"/>
                  </a:solidFill>
                  <a:effectLst>
                    <a:outerShdw blurRad="12700" dist="38100" dir="3000000" rotWithShape="0">
                      <a:srgbClr val="000000"/>
                    </a:outerShdw>
                  </a:effectLst>
                  <a:latin typeface="ヒラギノ角ゴ ProN W6"/>
                  <a:ea typeface="ヒラギノ角ゴ ProN W6"/>
                  <a:cs typeface="ヒラギノ角ゴ ProN W6"/>
                  <a:sym typeface="ヒラギノ角ゴ ProN W6"/>
                </a:defRPr>
              </a:lvl1pPr>
            </a:lstStyle>
            <a:p>
              <a:r>
                <a:t>生徒が自宅でも検索を行う</a:t>
              </a:r>
            </a:p>
          </p:txBody>
        </p:sp>
      </p:grpSp>
      <p:grpSp>
        <p:nvGrpSpPr>
          <p:cNvPr id="342" name="Group 342"/>
          <p:cNvGrpSpPr/>
          <p:nvPr/>
        </p:nvGrpSpPr>
        <p:grpSpPr>
          <a:xfrm>
            <a:off x="2314795" y="7987047"/>
            <a:ext cx="8375210" cy="1496947"/>
            <a:chOff x="0" y="0"/>
            <a:chExt cx="8375209" cy="1496946"/>
          </a:xfrm>
        </p:grpSpPr>
        <p:sp>
          <p:nvSpPr>
            <p:cNvPr id="340" name="Shape 340"/>
            <p:cNvSpPr/>
            <p:nvPr/>
          </p:nvSpPr>
          <p:spPr>
            <a:xfrm>
              <a:off x="0" y="0"/>
              <a:ext cx="8375210" cy="1496947"/>
            </a:xfrm>
            <a:prstGeom prst="roundRect">
              <a:avLst>
                <a:gd name="adj" fmla="val 27147"/>
              </a:avLst>
            </a:prstGeom>
            <a:solidFill>
              <a:srgbClr val="DCDEE0">
                <a:alpha val="30452"/>
              </a:srgbClr>
            </a:solidFill>
            <a:ln w="12700" cap="flat">
              <a:noFill/>
              <a:miter lim="400000"/>
            </a:ln>
            <a:effectLst/>
          </p:spPr>
          <p:txBody>
            <a:bodyPr wrap="square" lIns="50800" tIns="50800" rIns="50800" bIns="50800" numCol="1" anchor="ctr">
              <a:noAutofit/>
            </a:bodyPr>
            <a:lstStyle/>
            <a:p>
              <a:pPr>
                <a:defRPr sz="2400"/>
              </a:pPr>
              <a:endParaRPr/>
            </a:p>
          </p:txBody>
        </p:sp>
        <p:sp>
          <p:nvSpPr>
            <p:cNvPr id="341" name="Shape 341"/>
            <p:cNvSpPr/>
            <p:nvPr/>
          </p:nvSpPr>
          <p:spPr>
            <a:xfrm>
              <a:off x="1082454" y="443673"/>
              <a:ext cx="6210301" cy="609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4000">
                  <a:effectLst>
                    <a:outerShdw blurRad="12700" dist="63500" dir="2220000" rotWithShape="0">
                      <a:srgbClr val="FFFFFF"/>
                    </a:outerShdw>
                  </a:effectLst>
                  <a:latin typeface="ヒラギノ角ゴ ProN W6"/>
                  <a:ea typeface="ヒラギノ角ゴ ProN W6"/>
                  <a:cs typeface="ヒラギノ角ゴ ProN W6"/>
                  <a:sym typeface="ヒラギノ角ゴ ProN W6"/>
                </a:defRPr>
              </a:lvl1pPr>
            </a:lstStyle>
            <a:p>
              <a:r>
                <a:t>生徒の主体的な学習を促進</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4" animBg="1" advAuto="0"/>
      <p:bldP spid="333" grpId="1" animBg="1" advAuto="0"/>
      <p:bldP spid="336" grpId="2" animBg="1" advAuto="0"/>
      <p:bldP spid="339" grpId="3" animBg="1" advAuto="0"/>
      <p:bldP spid="342"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581109" y="5516941"/>
            <a:ext cx="11737044" cy="3272827"/>
          </a:xfrm>
          <a:prstGeom prst="roundRect">
            <a:avLst>
              <a:gd name="adj" fmla="val 12417"/>
            </a:avLst>
          </a:prstGeom>
          <a:solidFill>
            <a:srgbClr val="DCDEE0">
              <a:alpha val="30452"/>
            </a:srgbClr>
          </a:solidFill>
          <a:ln w="12700">
            <a:miter lim="400000"/>
          </a:ln>
        </p:spPr>
        <p:txBody>
          <a:bodyPr lIns="50800" tIns="50800" rIns="50800" bIns="50800" anchor="ctr"/>
          <a:lstStyle/>
          <a:p>
            <a:pPr>
              <a:defRPr sz="2400"/>
            </a:pPr>
            <a:endParaRPr/>
          </a:p>
        </p:txBody>
      </p:sp>
      <p:sp>
        <p:nvSpPr>
          <p:cNvPr id="347" name="Shape 347"/>
          <p:cNvSpPr/>
          <p:nvPr/>
        </p:nvSpPr>
        <p:spPr>
          <a:xfrm>
            <a:off x="686647" y="2411632"/>
            <a:ext cx="11737044" cy="2719831"/>
          </a:xfrm>
          <a:prstGeom prst="roundRect">
            <a:avLst>
              <a:gd name="adj" fmla="val 14941"/>
            </a:avLst>
          </a:prstGeom>
          <a:solidFill>
            <a:srgbClr val="DCDEE0">
              <a:alpha val="30452"/>
            </a:srgbClr>
          </a:solidFill>
          <a:ln w="12700">
            <a:miter lim="400000"/>
          </a:ln>
        </p:spPr>
        <p:txBody>
          <a:bodyPr lIns="50800" tIns="50800" rIns="50800" bIns="50800" anchor="ctr"/>
          <a:lstStyle/>
          <a:p>
            <a:pPr>
              <a:defRPr sz="2400"/>
            </a:pPr>
            <a:endParaRPr/>
          </a:p>
        </p:txBody>
      </p:sp>
      <p:sp>
        <p:nvSpPr>
          <p:cNvPr id="348" name="Shape 348"/>
          <p:cNvSpPr/>
          <p:nvPr/>
        </p:nvSpPr>
        <p:spPr>
          <a:xfrm>
            <a:off x="802743" y="607316"/>
            <a:ext cx="501142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現場の意見(要約)</a:t>
            </a:r>
          </a:p>
        </p:txBody>
      </p:sp>
      <p:sp>
        <p:nvSpPr>
          <p:cNvPr id="349" name="Shape 349"/>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50" name="Shape 350"/>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51" name="Shape 351"/>
          <p:cNvSpPr/>
          <p:nvPr/>
        </p:nvSpPr>
        <p:spPr>
          <a:xfrm>
            <a:off x="748156" y="2672997"/>
            <a:ext cx="11402950" cy="2197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000"/>
            </a:pPr>
            <a:r>
              <a:t>「データの利活用や, それを通じて社会問題を考えていくことは, </a:t>
            </a:r>
          </a:p>
          <a:p>
            <a:pPr algn="l">
              <a:defRPr sz="3000"/>
            </a:pPr>
            <a:r>
              <a:t>　一朝一夕で出来るものではなく, 小学生のような初期段階から</a:t>
            </a:r>
          </a:p>
          <a:p>
            <a:pPr algn="l">
              <a:defRPr sz="3000"/>
            </a:pPr>
            <a:r>
              <a:t>　積み重ねていくことが重要だ. それをサポートする</a:t>
            </a:r>
          </a:p>
          <a:p>
            <a:pPr algn="l">
              <a:defRPr sz="3000"/>
            </a:pPr>
            <a:r>
              <a:t>　e-Stat Juniorは利用価値がある. 」　　(社会科の村田辰明先生)</a:t>
            </a:r>
          </a:p>
        </p:txBody>
      </p:sp>
      <p:sp>
        <p:nvSpPr>
          <p:cNvPr id="352" name="Shape 352"/>
          <p:cNvSpPr/>
          <p:nvPr/>
        </p:nvSpPr>
        <p:spPr>
          <a:xfrm>
            <a:off x="857694" y="5769055"/>
            <a:ext cx="11258551" cy="2768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000"/>
            </a:pPr>
            <a:r>
              <a:t>「生徒自らが主体的に学ぶアクティブ・ラーニングのような</a:t>
            </a:r>
          </a:p>
          <a:p>
            <a:pPr algn="l">
              <a:defRPr sz="3000"/>
            </a:pPr>
            <a:r>
              <a:t>　学び方によって, 授業の理解が深まると言われている. </a:t>
            </a:r>
          </a:p>
          <a:p>
            <a:pPr algn="l">
              <a:defRPr sz="3000"/>
            </a:pPr>
            <a:r>
              <a:t>　e-Stat Juniorのような, 生徒が自分で資料検索が出来る手段に</a:t>
            </a:r>
          </a:p>
          <a:p>
            <a:pPr algn="l">
              <a:defRPr sz="3000"/>
            </a:pPr>
            <a:r>
              <a:t>　よって, 探求型学習を授業に導入しやすくなる. 」</a:t>
            </a:r>
          </a:p>
          <a:p>
            <a:pPr algn="r">
              <a:defRPr sz="3000"/>
            </a:pPr>
            <a:r>
              <a:t>　(総合的な学習の河野隆一先生)</a:t>
            </a:r>
          </a:p>
        </p:txBody>
      </p:sp>
      <p:sp>
        <p:nvSpPr>
          <p:cNvPr id="353" name="Shape 353"/>
          <p:cNvSpPr/>
          <p:nvPr/>
        </p:nvSpPr>
        <p:spPr>
          <a:xfrm>
            <a:off x="471417" y="1993896"/>
            <a:ext cx="514135" cy="3492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900"/>
            </a:lvl1pPr>
          </a:lstStyle>
          <a:p>
            <a:r>
              <a:t>※3</a:t>
            </a:r>
          </a:p>
        </p:txBody>
      </p:sp>
      <p:sp>
        <p:nvSpPr>
          <p:cNvPr id="354" name="Shape 354"/>
          <p:cNvSpPr/>
          <p:nvPr/>
        </p:nvSpPr>
        <p:spPr>
          <a:xfrm>
            <a:off x="471417" y="5149577"/>
            <a:ext cx="515100" cy="3492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900"/>
            </a:lvl1pPr>
          </a:lstStyle>
          <a:p>
            <a:r>
              <a:t>※4</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動機</a:t>
            </a:r>
          </a:p>
        </p:txBody>
      </p:sp>
      <p:sp>
        <p:nvSpPr>
          <p:cNvPr id="136" name="Shape 136"/>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137" name="Shape 137"/>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pic>
        <p:nvPicPr>
          <p:cNvPr id="138" name="図 137"/>
          <p:cNvPicPr>
            <a:picLocks/>
          </p:cNvPicPr>
          <p:nvPr/>
        </p:nvPicPr>
        <p:blipFill>
          <a:blip r:embed="rId3">
            <a:extLst/>
          </a:blip>
          <a:stretch>
            <a:fillRect/>
          </a:stretch>
        </p:blipFill>
        <p:spPr>
          <a:xfrm rot="16200000">
            <a:off x="2889292" y="5704153"/>
            <a:ext cx="7226216" cy="25401"/>
          </a:xfrm>
          <a:prstGeom prst="rect">
            <a:avLst/>
          </a:prstGeom>
        </p:spPr>
      </p:pic>
      <p:sp>
        <p:nvSpPr>
          <p:cNvPr id="140" name="Shape 140"/>
          <p:cNvSpPr/>
          <p:nvPr/>
        </p:nvSpPr>
        <p:spPr>
          <a:xfrm>
            <a:off x="636301" y="2474696"/>
            <a:ext cx="4230076" cy="60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4000">
                <a:latin typeface="ヒラギノ角ゴ ProN W6"/>
                <a:ea typeface="ヒラギノ角ゴ ProN W6"/>
                <a:cs typeface="ヒラギノ角ゴ ProN W6"/>
                <a:sym typeface="ヒラギノ角ゴ ProN W6"/>
              </a:defRPr>
            </a:lvl1pPr>
          </a:lstStyle>
          <a:p>
            <a:r>
              <a:t>①佐々木の実体験</a:t>
            </a:r>
          </a:p>
        </p:txBody>
      </p:sp>
      <p:sp>
        <p:nvSpPr>
          <p:cNvPr id="141" name="Shape 141"/>
          <p:cNvSpPr/>
          <p:nvPr/>
        </p:nvSpPr>
        <p:spPr>
          <a:xfrm>
            <a:off x="6873683" y="2474696"/>
            <a:ext cx="3670301" cy="609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000">
                <a:latin typeface="ヒラギノ角ゴ ProN W6"/>
                <a:ea typeface="ヒラギノ角ゴ ProN W6"/>
                <a:cs typeface="ヒラギノ角ゴ ProN W6"/>
                <a:sym typeface="ヒラギノ角ゴ ProN W6"/>
              </a:defRPr>
            </a:lvl1pPr>
          </a:lstStyle>
          <a:p>
            <a:r>
              <a:t>②部内での議論</a:t>
            </a:r>
          </a:p>
        </p:txBody>
      </p:sp>
      <p:pic>
        <p:nvPicPr>
          <p:cNvPr id="142" name="IMG_6645.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1066" y="3894947"/>
            <a:ext cx="5799350" cy="4349513"/>
          </a:xfrm>
          <a:prstGeom prst="rect">
            <a:avLst/>
          </a:prstGeom>
          <a:ln w="12700">
            <a:miter lim="400000"/>
          </a:ln>
        </p:spPr>
      </p:pic>
      <p:pic>
        <p:nvPicPr>
          <p:cNvPr id="143" name="IMG_6649.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14383" y="3894947"/>
            <a:ext cx="5799351" cy="4349513"/>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p:nvPr/>
        </p:nvSpPr>
        <p:spPr>
          <a:xfrm>
            <a:off x="6707170" y="3342149"/>
            <a:ext cx="3801468" cy="2568047"/>
          </a:xfrm>
          <a:prstGeom prst="ellipse">
            <a:avLst/>
          </a:prstGeom>
          <a:solidFill>
            <a:schemeClr val="accent6">
              <a:satOff val="24555"/>
              <a:lumOff val="22232"/>
              <a:alpha val="40000"/>
            </a:schemeClr>
          </a:solidFill>
          <a:ln w="12700">
            <a:miter lim="400000"/>
          </a:ln>
        </p:spPr>
        <p:txBody>
          <a:bodyPr lIns="50800" tIns="50800" rIns="50800" bIns="50800" anchor="ctr"/>
          <a:lstStyle/>
          <a:p>
            <a:pPr>
              <a:defRPr sz="2400">
                <a:solidFill>
                  <a:srgbClr val="FFFFFF"/>
                </a:solidFill>
              </a:defRPr>
            </a:pPr>
            <a:endParaRPr/>
          </a:p>
        </p:txBody>
      </p:sp>
      <p:sp>
        <p:nvSpPr>
          <p:cNvPr id="359" name="Shape 359"/>
          <p:cNvSpPr/>
          <p:nvPr/>
        </p:nvSpPr>
        <p:spPr>
          <a:xfrm>
            <a:off x="802743" y="607316"/>
            <a:ext cx="6983096"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e-Stat Juniorの位置付け</a:t>
            </a:r>
          </a:p>
        </p:txBody>
      </p:sp>
      <p:sp>
        <p:nvSpPr>
          <p:cNvPr id="360" name="Shape 36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61" name="Shape 36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62" name="Shape 362"/>
          <p:cNvSpPr/>
          <p:nvPr/>
        </p:nvSpPr>
        <p:spPr>
          <a:xfrm>
            <a:off x="5759450" y="2149322"/>
            <a:ext cx="1485900"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lstStyle>
          <a:p>
            <a:r>
              <a:t>情報量</a:t>
            </a:r>
          </a:p>
        </p:txBody>
      </p:sp>
      <p:sp>
        <p:nvSpPr>
          <p:cNvPr id="363" name="Shape 363"/>
          <p:cNvSpPr/>
          <p:nvPr/>
        </p:nvSpPr>
        <p:spPr>
          <a:xfrm>
            <a:off x="11342315" y="5878713"/>
            <a:ext cx="1028701"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lstStyle>
          <a:p>
            <a:r>
              <a:t>年齢</a:t>
            </a:r>
          </a:p>
        </p:txBody>
      </p:sp>
      <p:sp>
        <p:nvSpPr>
          <p:cNvPr id="364" name="Shape 364"/>
          <p:cNvSpPr/>
          <p:nvPr/>
        </p:nvSpPr>
        <p:spPr>
          <a:xfrm>
            <a:off x="7984207" y="5062205"/>
            <a:ext cx="1247395" cy="482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000"/>
            </a:lvl1pPr>
          </a:lstStyle>
          <a:p>
            <a:r>
              <a:t>e-Stat</a:t>
            </a:r>
          </a:p>
        </p:txBody>
      </p:sp>
      <p:sp>
        <p:nvSpPr>
          <p:cNvPr id="365" name="Shape 365"/>
          <p:cNvSpPr/>
          <p:nvPr/>
        </p:nvSpPr>
        <p:spPr>
          <a:xfrm flipV="1">
            <a:off x="6502598" y="2906670"/>
            <a:ext cx="1" cy="6481318"/>
          </a:xfrm>
          <a:prstGeom prst="line">
            <a:avLst/>
          </a:prstGeom>
          <a:ln w="25400">
            <a:solidFill>
              <a:srgbClr val="000000"/>
            </a:solidFill>
            <a:miter lim="400000"/>
            <a:tailEnd type="triangle"/>
          </a:ln>
        </p:spPr>
        <p:txBody>
          <a:bodyPr lIns="50800" tIns="50800" rIns="50800" bIns="50800" anchor="ctr"/>
          <a:lstStyle/>
          <a:p>
            <a:pPr>
              <a:defRPr sz="2400"/>
            </a:pPr>
            <a:endParaRPr/>
          </a:p>
        </p:txBody>
      </p:sp>
      <p:sp>
        <p:nvSpPr>
          <p:cNvPr id="366" name="Shape 366"/>
          <p:cNvSpPr/>
          <p:nvPr/>
        </p:nvSpPr>
        <p:spPr>
          <a:xfrm>
            <a:off x="1746243" y="6147329"/>
            <a:ext cx="9512314" cy="1"/>
          </a:xfrm>
          <a:prstGeom prst="line">
            <a:avLst/>
          </a:prstGeom>
          <a:ln w="25400">
            <a:solidFill>
              <a:srgbClr val="000000"/>
            </a:solidFill>
            <a:miter lim="400000"/>
            <a:tailEnd type="triangle"/>
          </a:ln>
        </p:spPr>
        <p:txBody>
          <a:bodyPr lIns="50800" tIns="50800" rIns="50800" bIns="50800" anchor="ctr"/>
          <a:lstStyle/>
          <a:p>
            <a:pPr>
              <a:defRPr sz="2400"/>
            </a:pPr>
            <a:endParaRPr/>
          </a:p>
        </p:txBody>
      </p:sp>
      <p:grpSp>
        <p:nvGrpSpPr>
          <p:cNvPr id="369" name="Group 369"/>
          <p:cNvGrpSpPr/>
          <p:nvPr/>
        </p:nvGrpSpPr>
        <p:grpSpPr>
          <a:xfrm>
            <a:off x="2095973" y="2779029"/>
            <a:ext cx="5998383" cy="6407501"/>
            <a:chOff x="0" y="0"/>
            <a:chExt cx="5998382" cy="6407499"/>
          </a:xfrm>
        </p:grpSpPr>
        <p:sp>
          <p:nvSpPr>
            <p:cNvPr id="367" name="Shape 367"/>
            <p:cNvSpPr/>
            <p:nvPr/>
          </p:nvSpPr>
          <p:spPr>
            <a:xfrm rot="18643478">
              <a:off x="-170124" y="1974682"/>
              <a:ext cx="6338629" cy="2458136"/>
            </a:xfrm>
            <a:prstGeom prst="ellipse">
              <a:avLst/>
            </a:prstGeom>
            <a:solidFill>
              <a:schemeClr val="accent4">
                <a:hueOff val="384618"/>
                <a:satOff val="3869"/>
                <a:lumOff val="5802"/>
                <a:alpha val="40000"/>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68" name="Shape 368"/>
            <p:cNvSpPr/>
            <p:nvPr/>
          </p:nvSpPr>
          <p:spPr>
            <a:xfrm>
              <a:off x="1734188" y="2694671"/>
              <a:ext cx="2531365" cy="482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3000"/>
              </a:lvl1pPr>
            </a:lstStyle>
            <a:p>
              <a:r>
                <a:t>e-Stat Junior</a:t>
              </a:r>
            </a:p>
          </p:txBody>
        </p:sp>
      </p:grpSp>
      <p:sp>
        <p:nvSpPr>
          <p:cNvPr id="370" name="Shape 370"/>
          <p:cNvSpPr/>
          <p:nvPr/>
        </p:nvSpPr>
        <p:spPr>
          <a:xfrm>
            <a:off x="2622349" y="6399928"/>
            <a:ext cx="7760102" cy="2458135"/>
          </a:xfrm>
          <a:prstGeom prst="ellipse">
            <a:avLst/>
          </a:prstGeom>
          <a:solidFill>
            <a:schemeClr val="accent6">
              <a:satOff val="24555"/>
              <a:lumOff val="22232"/>
              <a:alpha val="40000"/>
            </a:schemeClr>
          </a:solidFill>
          <a:ln w="12700">
            <a:miter lim="400000"/>
          </a:ln>
        </p:spPr>
        <p:txBody>
          <a:bodyPr lIns="50800" tIns="50800" rIns="50800" bIns="50800" anchor="ctr"/>
          <a:lstStyle/>
          <a:p>
            <a:pPr>
              <a:defRPr sz="2400">
                <a:solidFill>
                  <a:srgbClr val="FFFFFF"/>
                </a:solidFill>
              </a:defRPr>
            </a:pPr>
            <a:endParaRPr/>
          </a:p>
        </p:txBody>
      </p:sp>
      <p:sp>
        <p:nvSpPr>
          <p:cNvPr id="371" name="Shape 371"/>
          <p:cNvSpPr/>
          <p:nvPr/>
        </p:nvSpPr>
        <p:spPr>
          <a:xfrm>
            <a:off x="6469379" y="7844928"/>
            <a:ext cx="3520441" cy="482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000"/>
            </a:lvl1pPr>
          </a:lstStyle>
          <a:p>
            <a:r>
              <a:t>自治体などのサイト</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p:nvPr/>
        </p:nvSpPr>
        <p:spPr>
          <a:xfrm>
            <a:off x="967972" y="2540826"/>
            <a:ext cx="11068856" cy="1496948"/>
          </a:xfrm>
          <a:prstGeom prst="roundRect">
            <a:avLst>
              <a:gd name="adj" fmla="val 27147"/>
            </a:avLst>
          </a:prstGeom>
          <a:solidFill>
            <a:srgbClr val="DCDEE0">
              <a:alpha val="30452"/>
            </a:srgbClr>
          </a:solidFill>
          <a:ln w="12700">
            <a:miter lim="400000"/>
          </a:ln>
        </p:spPr>
        <p:txBody>
          <a:bodyPr lIns="50800" tIns="50800" rIns="50800" bIns="50800" anchor="ctr"/>
          <a:lstStyle/>
          <a:p>
            <a:pPr>
              <a:defRPr sz="2400"/>
            </a:pPr>
            <a:endParaRPr/>
          </a:p>
        </p:txBody>
      </p:sp>
      <p:sp>
        <p:nvSpPr>
          <p:cNvPr id="376" name="Shape 376"/>
          <p:cNvSpPr/>
          <p:nvPr/>
        </p:nvSpPr>
        <p:spPr>
          <a:xfrm>
            <a:off x="802743" y="607316"/>
            <a:ext cx="2019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まとめ</a:t>
            </a:r>
          </a:p>
        </p:txBody>
      </p:sp>
      <p:sp>
        <p:nvSpPr>
          <p:cNvPr id="377" name="Shape 377"/>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78" name="Shape 378"/>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79" name="Shape 379"/>
          <p:cNvSpPr/>
          <p:nvPr/>
        </p:nvSpPr>
        <p:spPr>
          <a:xfrm>
            <a:off x="1050330" y="4927254"/>
            <a:ext cx="3429001" cy="3878065"/>
          </a:xfrm>
          <a:prstGeom prst="roundRect">
            <a:avLst>
              <a:gd name="adj" fmla="val 11148"/>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80" name="Shape 380"/>
          <p:cNvSpPr/>
          <p:nvPr/>
        </p:nvSpPr>
        <p:spPr>
          <a:xfrm>
            <a:off x="8525470" y="4927254"/>
            <a:ext cx="3429001" cy="3878065"/>
          </a:xfrm>
          <a:prstGeom prst="roundRect">
            <a:avLst>
              <a:gd name="adj" fmla="val 11148"/>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81" name="Shape 381"/>
          <p:cNvSpPr/>
          <p:nvPr/>
        </p:nvSpPr>
        <p:spPr>
          <a:xfrm>
            <a:off x="4787868" y="4927254"/>
            <a:ext cx="3429001" cy="3878065"/>
          </a:xfrm>
          <a:prstGeom prst="roundRect">
            <a:avLst>
              <a:gd name="adj" fmla="val 11148"/>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82" name="Shape 382"/>
          <p:cNvSpPr/>
          <p:nvPr/>
        </p:nvSpPr>
        <p:spPr>
          <a:xfrm>
            <a:off x="1208549" y="2847977"/>
            <a:ext cx="10587701" cy="8826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pPr defTabSz="514095">
              <a:defRPr sz="4400">
                <a:solidFill>
                  <a:srgbClr val="29ABE2"/>
                </a:solidFill>
                <a:latin typeface="Arial Rounded MT Bold"/>
                <a:ea typeface="Arial Rounded MT Bold"/>
                <a:cs typeface="Arial Rounded MT Bold"/>
                <a:sym typeface="Arial Rounded MT Bold"/>
              </a:defRPr>
            </a:pPr>
            <a:r>
              <a:rPr sz="5280"/>
              <a:t>e-Stat Junior</a:t>
            </a:r>
            <a:r>
              <a:t> </a:t>
            </a:r>
            <a:r>
              <a:rPr>
                <a:solidFill>
                  <a:srgbClr val="000000"/>
                </a:solidFill>
                <a:latin typeface="ヒラギノ角ゴ ProN W6"/>
                <a:ea typeface="ヒラギノ角ゴ ProN W6"/>
                <a:cs typeface="ヒラギノ角ゴ ProN W6"/>
                <a:sym typeface="ヒラギノ角ゴ ProN W6"/>
              </a:rPr>
              <a:t>導入によって変わること</a:t>
            </a:r>
          </a:p>
        </p:txBody>
      </p:sp>
      <p:sp>
        <p:nvSpPr>
          <p:cNvPr id="383" name="Shape 383"/>
          <p:cNvSpPr/>
          <p:nvPr/>
        </p:nvSpPr>
        <p:spPr>
          <a:xfrm>
            <a:off x="1077920" y="5916961"/>
            <a:ext cx="3373820" cy="18986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小中学校などの</a:t>
            </a:r>
          </a:p>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教育現場で</a:t>
            </a:r>
          </a:p>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統計利用を促進</a:t>
            </a:r>
          </a:p>
        </p:txBody>
      </p:sp>
      <p:sp>
        <p:nvSpPr>
          <p:cNvPr id="384" name="Shape 384"/>
          <p:cNvSpPr/>
          <p:nvPr/>
        </p:nvSpPr>
        <p:spPr>
          <a:xfrm>
            <a:off x="5037740" y="5916961"/>
            <a:ext cx="2929320" cy="18986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統計を用いた</a:t>
            </a:r>
          </a:p>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論理的思考</a:t>
            </a:r>
          </a:p>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能力の育成</a:t>
            </a:r>
          </a:p>
        </p:txBody>
      </p:sp>
      <p:sp>
        <p:nvSpPr>
          <p:cNvPr id="385" name="Shape 385"/>
          <p:cNvSpPr/>
          <p:nvPr/>
        </p:nvSpPr>
        <p:spPr>
          <a:xfrm>
            <a:off x="8781978" y="5916961"/>
            <a:ext cx="2915985" cy="18986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アクティブ</a:t>
            </a:r>
          </a:p>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ラーニングの</a:t>
            </a:r>
          </a:p>
          <a:p>
            <a:pPr>
              <a:defRPr sz="3500">
                <a:solidFill>
                  <a:srgbClr val="FFFFFF"/>
                </a:solidFill>
                <a:effectLst>
                  <a:outerShdw blurRad="12700" dist="25400" dir="2400000" rotWithShape="0">
                    <a:srgbClr val="000000"/>
                  </a:outerShdw>
                </a:effectLst>
                <a:latin typeface="ヒラギノ角ゴ ProN W6"/>
                <a:ea typeface="ヒラギノ角ゴ ProN W6"/>
                <a:cs typeface="ヒラギノ角ゴ ProN W6"/>
                <a:sym typeface="ヒラギノ角ゴ ProN W6"/>
              </a:defRPr>
            </a:pPr>
            <a:r>
              <a:t>さらなる促進</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967972" y="2540826"/>
            <a:ext cx="11068856" cy="1496948"/>
          </a:xfrm>
          <a:prstGeom prst="roundRect">
            <a:avLst>
              <a:gd name="adj" fmla="val 27147"/>
            </a:avLst>
          </a:prstGeom>
          <a:solidFill>
            <a:srgbClr val="DCDEE0">
              <a:alpha val="30452"/>
            </a:srgbClr>
          </a:solidFill>
          <a:ln w="12700">
            <a:miter lim="400000"/>
          </a:ln>
        </p:spPr>
        <p:txBody>
          <a:bodyPr lIns="50800" tIns="50800" rIns="50800" bIns="50800" anchor="ctr"/>
          <a:lstStyle/>
          <a:p>
            <a:pPr>
              <a:defRPr sz="2400"/>
            </a:pPr>
            <a:endParaRPr/>
          </a:p>
        </p:txBody>
      </p:sp>
      <p:sp>
        <p:nvSpPr>
          <p:cNvPr id="390" name="Shape 39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391" name="Shape 39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392" name="Shape 392"/>
          <p:cNvSpPr/>
          <p:nvPr/>
        </p:nvSpPr>
        <p:spPr>
          <a:xfrm>
            <a:off x="1050361" y="4927254"/>
            <a:ext cx="3429001" cy="3870264"/>
          </a:xfrm>
          <a:prstGeom prst="roundRect">
            <a:avLst>
              <a:gd name="adj" fmla="val 11148"/>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93" name="Shape 393"/>
          <p:cNvSpPr/>
          <p:nvPr/>
        </p:nvSpPr>
        <p:spPr>
          <a:xfrm>
            <a:off x="8525438" y="4927254"/>
            <a:ext cx="3429001" cy="3870264"/>
          </a:xfrm>
          <a:prstGeom prst="roundRect">
            <a:avLst>
              <a:gd name="adj" fmla="val 11148"/>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94" name="Shape 394"/>
          <p:cNvSpPr/>
          <p:nvPr/>
        </p:nvSpPr>
        <p:spPr>
          <a:xfrm>
            <a:off x="4787868" y="4927254"/>
            <a:ext cx="3429001" cy="3870264"/>
          </a:xfrm>
          <a:prstGeom prst="roundRect">
            <a:avLst>
              <a:gd name="adj" fmla="val 11148"/>
            </a:avLst>
          </a:prstGeom>
          <a:solidFill>
            <a:schemeClr val="accent1">
              <a:alpha val="70104"/>
            </a:schemeClr>
          </a:solidFill>
          <a:ln w="25400">
            <a:solidFill>
              <a:srgbClr val="000000">
                <a:alpha val="70104"/>
              </a:srgbClr>
            </a:solidFill>
            <a:miter lim="400000"/>
          </a:ln>
          <a:effectLst>
            <a:outerShdw blurRad="38100" dist="25400" dir="5400000" rotWithShape="0">
              <a:srgbClr val="000000">
                <a:alpha val="50000"/>
              </a:srgbClr>
            </a:outerShdw>
          </a:effectLst>
        </p:spPr>
        <p:txBody>
          <a:bodyPr lIns="50800" tIns="50800" rIns="50800" bIns="50800" anchor="ctr"/>
          <a:lstStyle/>
          <a:p>
            <a:pPr>
              <a:defRPr sz="30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endParaRPr/>
          </a:p>
        </p:txBody>
      </p:sp>
      <p:sp>
        <p:nvSpPr>
          <p:cNvPr id="395" name="Shape 395"/>
          <p:cNvSpPr/>
          <p:nvPr/>
        </p:nvSpPr>
        <p:spPr>
          <a:xfrm>
            <a:off x="2317750" y="2921000"/>
            <a:ext cx="8369300"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ヒラギノ角ゴ ProN W6"/>
                <a:ea typeface="ヒラギノ角ゴ ProN W6"/>
                <a:cs typeface="ヒラギノ角ゴ ProN W6"/>
                <a:sym typeface="ヒラギノ角ゴ ProN W6"/>
              </a:defRPr>
            </a:lvl1pPr>
          </a:lstStyle>
          <a:p>
            <a:r>
              <a:t>政府が実施する意義は大きい</a:t>
            </a:r>
          </a:p>
        </p:txBody>
      </p:sp>
      <p:sp>
        <p:nvSpPr>
          <p:cNvPr id="396" name="Shape 396"/>
          <p:cNvSpPr/>
          <p:nvPr/>
        </p:nvSpPr>
        <p:spPr>
          <a:xfrm>
            <a:off x="802743" y="607316"/>
            <a:ext cx="2019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まとめ</a:t>
            </a:r>
          </a:p>
        </p:txBody>
      </p:sp>
      <p:sp>
        <p:nvSpPr>
          <p:cNvPr id="397" name="Shape 397"/>
          <p:cNvSpPr/>
          <p:nvPr/>
        </p:nvSpPr>
        <p:spPr>
          <a:xfrm>
            <a:off x="1300202" y="6249611"/>
            <a:ext cx="2929319" cy="122555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信頼性のある</a:t>
            </a:r>
          </a:p>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データを提供</a:t>
            </a:r>
          </a:p>
        </p:txBody>
      </p:sp>
      <p:sp>
        <p:nvSpPr>
          <p:cNvPr id="398" name="Shape 398"/>
          <p:cNvSpPr/>
          <p:nvPr/>
        </p:nvSpPr>
        <p:spPr>
          <a:xfrm>
            <a:off x="4815490" y="6249611"/>
            <a:ext cx="3373820" cy="122555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学習指導要領と</a:t>
            </a:r>
          </a:p>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密に連携できる</a:t>
            </a:r>
          </a:p>
        </p:txBody>
      </p:sp>
      <p:sp>
        <p:nvSpPr>
          <p:cNvPr id="399" name="Shape 399"/>
          <p:cNvSpPr/>
          <p:nvPr/>
        </p:nvSpPr>
        <p:spPr>
          <a:xfrm>
            <a:off x="8553029" y="5913061"/>
            <a:ext cx="3373819" cy="189865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統計学習の</a:t>
            </a:r>
          </a:p>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さらなる推進と</a:t>
            </a:r>
          </a:p>
          <a:p>
            <a:pPr>
              <a:defRPr sz="3500">
                <a:solidFill>
                  <a:srgbClr val="FFFFFF"/>
                </a:solidFill>
                <a:effectLst>
                  <a:outerShdw blurRad="12700" dist="25400" dir="2520000" rotWithShape="0">
                    <a:srgbClr val="000000"/>
                  </a:outerShdw>
                </a:effectLst>
                <a:latin typeface="ヒラギノ角ゴ ProN W6"/>
                <a:ea typeface="ヒラギノ角ゴ ProN W6"/>
                <a:cs typeface="ヒラギノ角ゴ ProN W6"/>
                <a:sym typeface="ヒラギノ角ゴ ProN W6"/>
              </a:defRPr>
            </a:pPr>
            <a:r>
              <a:t>人材の育成</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04" name="Shape 404"/>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05" name="Shape 405"/>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付録</a:t>
            </a:r>
          </a:p>
        </p:txBody>
      </p:sp>
      <p:sp>
        <p:nvSpPr>
          <p:cNvPr id="406" name="Shape 406"/>
          <p:cNvSpPr/>
          <p:nvPr/>
        </p:nvSpPr>
        <p:spPr>
          <a:xfrm>
            <a:off x="3816349" y="5257800"/>
            <a:ext cx="5372101" cy="685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600"/>
            </a:lvl1pPr>
          </a:lstStyle>
          <a:p>
            <a:r>
              <a:t>取材結果等詳細資料</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11" name="Shape 41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12" name="Shape 412"/>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取材結果(中学校その1)</a:t>
            </a:r>
          </a:p>
        </p:txBody>
      </p:sp>
      <p:sp>
        <p:nvSpPr>
          <p:cNvPr id="413" name="Shape 413"/>
          <p:cNvSpPr/>
          <p:nvPr/>
        </p:nvSpPr>
        <p:spPr>
          <a:xfrm>
            <a:off x="699386" y="2251739"/>
            <a:ext cx="11316463" cy="2641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・調べ学習で統計を利用すべき？</a:t>
            </a:r>
          </a:p>
          <a:p>
            <a:pPr algn="l" defTabSz="457200">
              <a:defRPr sz="2000"/>
            </a:pPr>
            <a:r>
              <a:t>　中学では、社会科の地理の領域で統計を教えるという授業がある</a:t>
            </a:r>
          </a:p>
          <a:p>
            <a:pPr algn="l" defTabSz="457200">
              <a:defRPr sz="2000"/>
            </a:pPr>
            <a:r>
              <a:t>　中学の場合は教科ごとに統計を利用する単元がある→それらと結びつけ</a:t>
            </a:r>
          </a:p>
          <a:p>
            <a:pPr algn="l" defTabSz="457200">
              <a:defRPr sz="2000"/>
            </a:pPr>
            <a:r>
              <a:t>　図書館では、レファレンス（こういう本がある、サイトがある）</a:t>
            </a:r>
          </a:p>
          <a:p>
            <a:pPr algn="l" defTabSz="457200">
              <a:defRPr sz="2000"/>
            </a:pPr>
            <a:r>
              <a:t>　アクティブラーニングが叫ばれているので、これらの統計を自ら学ぶという方向に結びつければ</a:t>
            </a:r>
          </a:p>
          <a:p>
            <a:pPr algn="l" defTabSz="457200">
              <a:defRPr sz="2000"/>
            </a:pPr>
            <a:r>
              <a:t>　意味がある</a:t>
            </a:r>
          </a:p>
        </p:txBody>
      </p:sp>
      <p:sp>
        <p:nvSpPr>
          <p:cNvPr id="414" name="Shape 414"/>
          <p:cNvSpPr/>
          <p:nvPr/>
        </p:nvSpPr>
        <p:spPr>
          <a:xfrm>
            <a:off x="680483" y="4873256"/>
            <a:ext cx="8809483" cy="4165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・実際に授業で統計を使ったレポートなどを出してくる中学生はいるか？</a:t>
            </a:r>
          </a:p>
          <a:p>
            <a:pPr algn="l" defTabSz="457200">
              <a:defRPr sz="2000"/>
            </a:pPr>
            <a:r>
              <a:t>　現状ではいない</a:t>
            </a:r>
          </a:p>
          <a:p>
            <a:pPr algn="l" defTabSz="457200">
              <a:defRPr sz="2000"/>
            </a:pPr>
            <a:r>
              <a:t>　今後は必要＆意見を述べるときに、数量的な根拠は絶対必要になってくる</a:t>
            </a:r>
          </a:p>
          <a:p>
            <a:pPr algn="l" defTabSz="457200">
              <a:defRPr sz="2000"/>
            </a:pPr>
            <a:r>
              <a:t>　学校図書館を使って学ぶ→アクティブラーニング</a:t>
            </a:r>
          </a:p>
          <a:p>
            <a:pPr algn="l" defTabSz="457200">
              <a:defRPr sz="2000"/>
            </a:pPr>
            <a:r>
              <a:t>　学校図書館協議会（情報・メディアを活用する学び方の指導体系表</a:t>
            </a:r>
          </a:p>
          <a:p>
            <a:pPr algn="l" defTabSz="457200">
              <a:defRPr sz="2000"/>
            </a:pPr>
            <a:endParaRPr/>
          </a:p>
          <a:p>
            <a:pPr algn="l" defTabSz="457200">
              <a:defRPr sz="2000"/>
            </a:pPr>
            <a:r>
              <a:t>・現在はどういう媒体から情報を取らせているか？</a:t>
            </a:r>
          </a:p>
          <a:p>
            <a:pPr algn="l" defTabSz="457200">
              <a:defRPr sz="2000"/>
            </a:pPr>
            <a:r>
              <a:t>　基本的には自治体のサイト</a:t>
            </a:r>
          </a:p>
          <a:p>
            <a:pPr algn="l" defTabSz="457200">
              <a:defRPr sz="2000"/>
            </a:pPr>
            <a:r>
              <a:t>　公立の学校では特に地域学習がある→主に自治体の統計から</a:t>
            </a:r>
          </a:p>
          <a:p>
            <a:pPr algn="l" defTabSz="457200">
              <a:defRPr sz="2000"/>
            </a:pPr>
            <a:r>
              <a:t>　白書の類い</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19" name="Shape 419"/>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20" name="Shape 420"/>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取材結果(中学校その2)</a:t>
            </a:r>
          </a:p>
        </p:txBody>
      </p:sp>
      <p:sp>
        <p:nvSpPr>
          <p:cNvPr id="421" name="Shape 421"/>
          <p:cNvSpPr/>
          <p:nvPr/>
        </p:nvSpPr>
        <p:spPr>
          <a:xfrm>
            <a:off x="604874" y="2251739"/>
            <a:ext cx="11067543" cy="2641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・e-Statを全部使えればベストだが、現状としてどのように使いにくい？</a:t>
            </a:r>
          </a:p>
          <a:p>
            <a:pPr algn="l" defTabSz="457200">
              <a:defRPr sz="2000"/>
            </a:pPr>
            <a:r>
              <a:t>　</a:t>
            </a:r>
            <a:r>
              <a:rPr>
                <a:latin typeface="ヒラギノ角ゴ ProN W6"/>
                <a:ea typeface="ヒラギノ角ゴ ProN W6"/>
                <a:cs typeface="ヒラギノ角ゴ ProN W6"/>
                <a:sym typeface="ヒラギノ角ゴ ProN W6"/>
              </a:rPr>
              <a:t>中学生にとって、たくさんの統計があることはメリットではない</a:t>
            </a:r>
          </a:p>
          <a:p>
            <a:pPr algn="l" defTabSz="457200">
              <a:defRPr sz="2000"/>
            </a:pPr>
            <a:r>
              <a:t>　どの統計を使えばいいかわからない</a:t>
            </a:r>
          </a:p>
          <a:p>
            <a:pPr algn="l" defTabSz="457200">
              <a:defRPr sz="2000"/>
            </a:pPr>
            <a:r>
              <a:t>　どの統計を使えば、どのような情報が得られるのかわからない</a:t>
            </a:r>
          </a:p>
          <a:p>
            <a:pPr algn="l" defTabSz="457200">
              <a:defRPr sz="2000"/>
            </a:pPr>
            <a:r>
              <a:t>　</a:t>
            </a:r>
            <a:r>
              <a:rPr>
                <a:latin typeface="ヒラギノ角ゴ ProN W6"/>
                <a:ea typeface="ヒラギノ角ゴ ProN W6"/>
                <a:cs typeface="ヒラギノ角ゴ ProN W6"/>
                <a:sym typeface="ヒラギノ角ゴ ProN W6"/>
              </a:rPr>
              <a:t>モデルとして、このようなデータを使えばこのような状況が現れるというデータを提示すべき</a:t>
            </a:r>
          </a:p>
          <a:p>
            <a:pPr algn="l" defTabSz="457200">
              <a:defRPr sz="2000"/>
            </a:pPr>
            <a:r>
              <a:t>　数字の羅列をどう活用すべきという指針があったほうがいい</a:t>
            </a:r>
          </a:p>
        </p:txBody>
      </p:sp>
      <p:sp>
        <p:nvSpPr>
          <p:cNvPr id="422" name="Shape 422"/>
          <p:cNvSpPr/>
          <p:nvPr/>
        </p:nvSpPr>
        <p:spPr>
          <a:xfrm>
            <a:off x="472558" y="5063756"/>
            <a:ext cx="12368023" cy="3784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・juniorを生徒に使わせる場合、どのようなアプローチがあるか？</a:t>
            </a:r>
          </a:p>
          <a:p>
            <a:pPr algn="l" defTabSz="457200">
              <a:defRPr sz="2000"/>
            </a:pPr>
            <a:r>
              <a:t>　中学校の場合、教科が基準になっているので、教科の先生から課題が出る</a:t>
            </a:r>
          </a:p>
          <a:p>
            <a:pPr algn="l" defTabSz="457200">
              <a:defRPr sz="2000"/>
            </a:pPr>
            <a:r>
              <a:t>　小学校の場合、学級別なので、学習指導要領に合わせて６年生ならこれをみてみな、といったサジェスト</a:t>
            </a:r>
          </a:p>
          <a:p>
            <a:pPr algn="l" defTabSz="457200">
              <a:defRPr sz="2000"/>
            </a:pPr>
            <a:r>
              <a:t>　単元ごとにこういう資料があるという一覧は教える側としても使える</a:t>
            </a:r>
          </a:p>
          <a:p>
            <a:pPr algn="l" defTabSz="457200">
              <a:defRPr sz="2000">
                <a:latin typeface="ヒラギノ角ゴ ProN W6"/>
                <a:ea typeface="ヒラギノ角ゴ ProN W6"/>
                <a:cs typeface="ヒラギノ角ゴ ProN W6"/>
                <a:sym typeface="ヒラギノ角ゴ ProN W6"/>
              </a:defRPr>
            </a:pPr>
            <a:r>
              <a:t>　子どもの食いつきを狙うならば、新しく追加されたデータを紹介するようにしたほうがいい</a:t>
            </a:r>
          </a:p>
          <a:p>
            <a:pPr algn="l" defTabSz="457200">
              <a:defRPr sz="2000"/>
            </a:pPr>
            <a:r>
              <a:t>　授業で教えた内容をe-statで調べるだけでは習慣にならない</a:t>
            </a:r>
          </a:p>
          <a:p>
            <a:pPr algn="l" defTabSz="457200">
              <a:defRPr sz="2000"/>
            </a:pPr>
            <a:r>
              <a:t>　どんどん新しい面白い情報に出会える環境にすることで、日常的に使ってもらえるようになる</a:t>
            </a:r>
          </a:p>
          <a:p>
            <a:pPr algn="l" defTabSz="457200">
              <a:defRPr sz="2000"/>
            </a:pPr>
            <a:r>
              <a:t>　授業で教えたことから、このサイトに出会い、日常的に見るようになれば、授業と関係の無いところで、</a:t>
            </a:r>
          </a:p>
          <a:p>
            <a:pPr algn="l" defTabSz="457200">
              <a:defRPr sz="2000"/>
            </a:pPr>
            <a:r>
              <a:t>　こんな面白い統計があるんだ、という発見につながる</a:t>
            </a:r>
          </a:p>
          <a:p>
            <a:pPr algn="l" defTabSz="457200">
              <a:defRPr sz="2000"/>
            </a:pPr>
            <a:r>
              <a:t>　アプローチは授業→生徒が自分からアクセスするように</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27" name="Shape 427"/>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28" name="Shape 428"/>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取材結果(中学校その3)</a:t>
            </a:r>
          </a:p>
        </p:txBody>
      </p:sp>
      <p:sp>
        <p:nvSpPr>
          <p:cNvPr id="429" name="Shape 429"/>
          <p:cNvSpPr/>
          <p:nvPr/>
        </p:nvSpPr>
        <p:spPr>
          <a:xfrm>
            <a:off x="491460" y="1993900"/>
            <a:ext cx="11093197" cy="7213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・このサイトによって授業を変えられる？</a:t>
            </a:r>
          </a:p>
          <a:p>
            <a:pPr algn="l" defTabSz="457200">
              <a:defRPr sz="2000"/>
            </a:pPr>
            <a:r>
              <a:t>　</a:t>
            </a:r>
            <a:r>
              <a:rPr>
                <a:latin typeface="ヒラギノ角ゴ ProN W6"/>
                <a:ea typeface="ヒラギノ角ゴ ProN W6"/>
                <a:cs typeface="ヒラギノ角ゴ ProN W6"/>
                <a:sym typeface="ヒラギノ角ゴ ProN W6"/>
              </a:rPr>
              <a:t>ActiveLearning（黒板で教えていた授業から、みずから進んで学んで発表、子ども達同士で</a:t>
            </a:r>
          </a:p>
          <a:p>
            <a:pPr algn="l" defTabSz="457200">
              <a:defRPr sz="2000"/>
            </a:pPr>
            <a:r>
              <a:rPr>
                <a:latin typeface="ヒラギノ角ゴ ProN W6"/>
                <a:ea typeface="ヒラギノ角ゴ ProN W6"/>
                <a:cs typeface="ヒラギノ角ゴ ProN W6"/>
                <a:sym typeface="ヒラギノ角ゴ ProN W6"/>
              </a:rPr>
              <a:t>　学び合うということが増えていくのではないか</a:t>
            </a:r>
          </a:p>
          <a:p>
            <a:pPr algn="l" defTabSz="457200">
              <a:defRPr sz="2000"/>
            </a:pPr>
            <a:endParaRPr>
              <a:latin typeface="ヒラギノ角ゴ ProN W6"/>
              <a:ea typeface="ヒラギノ角ゴ ProN W6"/>
              <a:cs typeface="ヒラギノ角ゴ ProN W6"/>
              <a:sym typeface="ヒラギノ角ゴ ProN W6"/>
            </a:endParaRPr>
          </a:p>
          <a:p>
            <a:pPr algn="l" defTabSz="457200">
              <a:defRPr sz="2000"/>
            </a:pPr>
            <a:r>
              <a:t>・調べ学習と統計との関連</a:t>
            </a:r>
          </a:p>
          <a:p>
            <a:pPr algn="l" defTabSz="457200">
              <a:defRPr sz="2000"/>
            </a:pPr>
            <a:r>
              <a:t>　根拠のあるデータを提示できるようになるのは大事</a:t>
            </a:r>
          </a:p>
          <a:p>
            <a:pPr algn="l" defTabSz="457200">
              <a:defRPr sz="2000"/>
            </a:pPr>
            <a:endParaRPr/>
          </a:p>
          <a:p>
            <a:pPr algn="l" defTabSz="457200">
              <a:defRPr sz="2000"/>
            </a:pPr>
            <a:r>
              <a:t>・統計を小中学生が学ぶ意義</a:t>
            </a:r>
          </a:p>
          <a:p>
            <a:pPr algn="l" defTabSz="457200">
              <a:defRPr sz="2000"/>
            </a:pPr>
            <a:r>
              <a:t>　社会に出てから説得力のある数量データを提示して説明できないとダメ</a:t>
            </a:r>
          </a:p>
          <a:p>
            <a:pPr algn="l" defTabSz="457200">
              <a:defRPr sz="2000"/>
            </a:pPr>
            <a:endParaRPr/>
          </a:p>
          <a:p>
            <a:pPr algn="l" defTabSz="457200">
              <a:defRPr sz="2000"/>
            </a:pPr>
            <a:r>
              <a:t>・統計を授業で利用すべきか？</a:t>
            </a:r>
          </a:p>
          <a:p>
            <a:pPr algn="l" defTabSz="457200">
              <a:defRPr sz="2000"/>
            </a:pPr>
            <a:r>
              <a:t>　社会の授業で教科書にこんなことが書いてあることを疑って考えることが大事</a:t>
            </a:r>
          </a:p>
          <a:p>
            <a:pPr algn="l" defTabSz="457200">
              <a:defRPr sz="2000"/>
            </a:pPr>
            <a:r>
              <a:t>　そして生徒自身が進んで学ぶようになるべき。</a:t>
            </a:r>
          </a:p>
          <a:p>
            <a:pPr algn="l" defTabSz="457200">
              <a:defRPr sz="2000"/>
            </a:pPr>
            <a:endParaRPr/>
          </a:p>
          <a:p>
            <a:pPr algn="l" defTabSz="457200">
              <a:defRPr sz="2000"/>
            </a:pPr>
            <a:r>
              <a:t>・中学生は国レベルのデータは使わない</a:t>
            </a:r>
          </a:p>
          <a:p>
            <a:pPr algn="l" defTabSz="457200">
              <a:defRPr sz="2000"/>
            </a:pPr>
            <a:r>
              <a:t>　小中学生は地域のことを調べるのがメイン</a:t>
            </a:r>
          </a:p>
          <a:p>
            <a:pPr algn="l" defTabSz="457200">
              <a:defRPr sz="2000"/>
            </a:pPr>
            <a:r>
              <a:t>　国レベルのテーマにはなりにくい</a:t>
            </a:r>
          </a:p>
          <a:p>
            <a:pPr algn="l" defTabSz="457200">
              <a:defRPr sz="2000"/>
            </a:pPr>
            <a:r>
              <a:t>　（地域と国レベルを比較できるようにするアプローチがあったほうがいい？）</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34" name="Shape 434"/>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35" name="Shape 435"/>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取材結果(中学校その4)</a:t>
            </a:r>
          </a:p>
        </p:txBody>
      </p:sp>
      <p:sp>
        <p:nvSpPr>
          <p:cNvPr id="436" name="Shape 436"/>
          <p:cNvSpPr/>
          <p:nvPr/>
        </p:nvSpPr>
        <p:spPr>
          <a:xfrm>
            <a:off x="491460" y="1993900"/>
            <a:ext cx="11595863" cy="7213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・生徒にe-Statを勧める？</a:t>
            </a:r>
          </a:p>
          <a:p>
            <a:pPr algn="l" defTabSz="457200">
              <a:defRPr sz="2000"/>
            </a:pPr>
            <a:r>
              <a:t>　社会の先生ならe-Statを勧めると思う</a:t>
            </a:r>
          </a:p>
          <a:p>
            <a:pPr algn="l" defTabSz="457200">
              <a:defRPr sz="2000"/>
            </a:pPr>
            <a:endParaRPr/>
          </a:p>
          <a:p>
            <a:pPr algn="l" defTabSz="457200">
              <a:defRPr sz="2000"/>
            </a:pPr>
            <a:r>
              <a:t>・現在のe-statの問題</a:t>
            </a:r>
          </a:p>
          <a:p>
            <a:pPr algn="l" defTabSz="457200">
              <a:defRPr sz="2000"/>
            </a:pPr>
            <a:r>
              <a:t>　なにがあるかわからない</a:t>
            </a:r>
          </a:p>
          <a:p>
            <a:pPr algn="l" defTabSz="457200">
              <a:defRPr sz="2000"/>
            </a:pPr>
            <a:r>
              <a:t>　検索でヒットした先にある、どんないい物が得られるかがわかりにくい</a:t>
            </a:r>
          </a:p>
          <a:p>
            <a:pPr algn="l" defTabSz="457200">
              <a:defRPr sz="2000"/>
            </a:pPr>
            <a:r>
              <a:t>　もしそれがわかるサンプルがあればモチベーションにつながる</a:t>
            </a:r>
          </a:p>
          <a:p>
            <a:pPr algn="l" defTabSz="457200">
              <a:defRPr sz="2000"/>
            </a:pPr>
            <a:endParaRPr/>
          </a:p>
          <a:p>
            <a:pPr algn="l" defTabSz="457200">
              <a:defRPr sz="2000"/>
            </a:pPr>
            <a:r>
              <a:t>・生徒自身が統計情報にアクセスしやすくなれば、授業がどのように変わると思うか？</a:t>
            </a:r>
          </a:p>
          <a:p>
            <a:pPr algn="l" defTabSz="457200">
              <a:defRPr sz="2000"/>
            </a:pPr>
            <a:r>
              <a:t>　生徒主体で学ぶことでActiveLearningにつながる</a:t>
            </a:r>
          </a:p>
          <a:p>
            <a:pPr algn="l" defTabSz="457200">
              <a:defRPr sz="2000"/>
            </a:pPr>
            <a:r>
              <a:t>　学びを深められる</a:t>
            </a:r>
          </a:p>
          <a:p>
            <a:pPr algn="l" defTabSz="457200">
              <a:defRPr sz="2000"/>
            </a:pPr>
            <a:r>
              <a:t>　授業を受け身で聴くより、アクティブラーニングのように自分から調べるという形の学びのほうが</a:t>
            </a:r>
          </a:p>
          <a:p>
            <a:pPr algn="l" defTabSz="457200">
              <a:defRPr sz="2000"/>
            </a:pPr>
            <a:r>
              <a:t>　学習効果が高いといわれている</a:t>
            </a:r>
          </a:p>
          <a:p>
            <a:pPr algn="l" defTabSz="457200">
              <a:defRPr sz="2000"/>
            </a:pPr>
            <a:r>
              <a:t>　</a:t>
            </a:r>
          </a:p>
          <a:p>
            <a:pPr algn="l" defTabSz="457200">
              <a:defRPr sz="2000"/>
            </a:pPr>
            <a:r>
              <a:t>・政府が提供する意義</a:t>
            </a:r>
          </a:p>
          <a:p>
            <a:pPr algn="l" defTabSz="457200">
              <a:defRPr sz="2000"/>
            </a:pPr>
            <a:r>
              <a:t>　統計はどのように作られてるの？国税調査とかから作られてる。</a:t>
            </a:r>
          </a:p>
          <a:p>
            <a:pPr algn="l" defTabSz="457200">
              <a:defRPr sz="2000"/>
            </a:pPr>
            <a:r>
              <a:t>　子どもが統計に触れることで、政府が国税調査をやっている意味、ひいては、政府がなにをやって</a:t>
            </a:r>
          </a:p>
          <a:p>
            <a:pPr algn="l" defTabSz="457200">
              <a:defRPr sz="2000"/>
            </a:pPr>
            <a:r>
              <a:t>　いるのかを子どもが知るよい機会となる→これは政府のメリットにもなる</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41" name="Shape 44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42" name="Shape 442"/>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取材結果(小学校その1)</a:t>
            </a:r>
          </a:p>
        </p:txBody>
      </p:sp>
      <p:sp>
        <p:nvSpPr>
          <p:cNvPr id="443" name="Shape 443"/>
          <p:cNvSpPr/>
          <p:nvPr/>
        </p:nvSpPr>
        <p:spPr>
          <a:xfrm>
            <a:off x="378046" y="1821621"/>
            <a:ext cx="12629643" cy="7975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・小学校での学習形態</a:t>
            </a:r>
          </a:p>
          <a:p>
            <a:pPr algn="l" defTabSz="457200">
              <a:defRPr sz="2000"/>
            </a:pPr>
            <a:r>
              <a:t>　話し合い学習→調べ学習→話し合い学習の順番で学びを行う</a:t>
            </a:r>
          </a:p>
          <a:p>
            <a:pPr algn="l" defTabSz="457200">
              <a:defRPr sz="2000"/>
            </a:pPr>
            <a:r>
              <a:t>　話し合いと話し合いの間に調べ学習を行うことで、意見や考えに深みが出る</a:t>
            </a:r>
          </a:p>
          <a:p>
            <a:pPr algn="l" defTabSz="457200">
              <a:defRPr sz="2000"/>
            </a:pPr>
            <a:r>
              <a:t>　データなので、そこに予測ではなく、きちんとした学習が出来る。</a:t>
            </a:r>
          </a:p>
          <a:p>
            <a:pPr algn="l" defTabSz="457200">
              <a:defRPr sz="2000"/>
            </a:pPr>
            <a:r>
              <a:t>　第一次資料に当たることが一番土台になってくる（一番正確なデータ）</a:t>
            </a:r>
          </a:p>
          <a:p>
            <a:pPr algn="l" defTabSz="457200">
              <a:defRPr sz="2000"/>
            </a:pPr>
            <a:endParaRPr/>
          </a:p>
          <a:p>
            <a:pPr algn="l" defTabSz="457200">
              <a:defRPr sz="2000"/>
            </a:pPr>
            <a:r>
              <a:t>・小学生のうちから統計に触れられるとしたら？</a:t>
            </a:r>
          </a:p>
          <a:p>
            <a:pPr algn="l" defTabSz="457200">
              <a:defRPr sz="2000"/>
            </a:pPr>
            <a:r>
              <a:t>　論理的に思考していく力がつく</a:t>
            </a:r>
          </a:p>
          <a:p>
            <a:pPr algn="l" defTabSz="457200">
              <a:defRPr sz="2000"/>
            </a:pPr>
            <a:r>
              <a:t>　このような学習は、一度やれば身につくわけではなく、何度も同じようなことを繰り返すことが大事</a:t>
            </a:r>
          </a:p>
          <a:p>
            <a:pPr algn="l" defTabSz="457200">
              <a:defRPr sz="2000"/>
            </a:pPr>
            <a:r>
              <a:t>　実は、小学生、中学生、高校生、大人でもたとえば食糧自給率の問題は出てくる</a:t>
            </a:r>
          </a:p>
          <a:p>
            <a:pPr algn="l" defTabSz="457200">
              <a:defRPr sz="2000"/>
            </a:pPr>
            <a:r>
              <a:t>　繰り返すことで確かな論理的思考力が身についていく</a:t>
            </a:r>
          </a:p>
          <a:p>
            <a:pPr algn="l" defTabSz="457200">
              <a:defRPr sz="2000"/>
            </a:pPr>
            <a:r>
              <a:t>　学年が上がっていくと厚みが変わるけど、繰り返さないと問題解決能力は上がらない</a:t>
            </a:r>
          </a:p>
          <a:p>
            <a:pPr algn="l" defTabSz="457200">
              <a:defRPr sz="2000"/>
            </a:pPr>
            <a:r>
              <a:t>　しかし、小学生には小学生なりの接し方があって、ふさわしいアプローチがある</a:t>
            </a:r>
          </a:p>
          <a:p>
            <a:pPr algn="l" defTabSz="457200">
              <a:defRPr sz="2000"/>
            </a:pPr>
            <a:r>
              <a:t>　小学生が使う統計は、数字が三つぐらい並んでたり、年次のデータであったり、簡単なデータ（小３から）</a:t>
            </a:r>
          </a:p>
          <a:p>
            <a:pPr algn="l" defTabSz="457200">
              <a:defRPr sz="2000"/>
            </a:pPr>
            <a:r>
              <a:t>　同じような話題をいろいろな年齢でアプローチしていったときに、小学生がキーワードを検索したときに、</a:t>
            </a:r>
          </a:p>
          <a:p>
            <a:pPr algn="l" defTabSz="457200">
              <a:defRPr sz="2000"/>
            </a:pPr>
            <a:r>
              <a:t>　情報が多すぎて、難しくて出てきたデータを使えない。</a:t>
            </a:r>
          </a:p>
          <a:p>
            <a:pPr algn="l" defTabSz="457200">
              <a:defRPr sz="2000"/>
            </a:pPr>
            <a:r>
              <a:t>　最終的には問題解決なので情報の海に飛び込んでいって情報を取捨選択していけばいいが、小学生には</a:t>
            </a:r>
          </a:p>
          <a:p>
            <a:pPr algn="l" defTabSz="457200">
              <a:defRPr sz="2000"/>
            </a:pPr>
            <a:r>
              <a:t>　ある程度閉じられた情報の海で探さないと学習にならない</a:t>
            </a:r>
          </a:p>
          <a:p>
            <a:pPr algn="l" defTabSz="457200">
              <a:defRPr sz="2000"/>
            </a:pPr>
            <a:r>
              <a:t>　先生としては、そのような閉じられた情報の海が見つからないので、困っている先生や子どもは多い</a:t>
            </a:r>
          </a:p>
          <a:p>
            <a:pPr algn="l" defTabSz="457200">
              <a:defRPr sz="2000"/>
            </a:pPr>
            <a:r>
              <a:t>　→このサービスは使える可能性が高い</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48" name="Shape 448"/>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49" name="Shape 449"/>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取材結果(小学校その2)</a:t>
            </a:r>
          </a:p>
        </p:txBody>
      </p:sp>
      <p:sp>
        <p:nvSpPr>
          <p:cNvPr id="450" name="Shape 450"/>
          <p:cNvSpPr/>
          <p:nvPr/>
        </p:nvSpPr>
        <p:spPr>
          <a:xfrm>
            <a:off x="444119" y="2374900"/>
            <a:ext cx="12116563" cy="6451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・実際にどういうものが閉じられた情報の海になりうるか？</a:t>
            </a:r>
          </a:p>
          <a:p>
            <a:pPr algn="l" defTabSz="457200">
              <a:defRPr sz="2000"/>
            </a:pPr>
            <a:r>
              <a:t>　単元が最小の学習単位になり得る。その範囲の壁に囲まれた情報があれば先生は使いやすい。</a:t>
            </a:r>
          </a:p>
          <a:p>
            <a:pPr algn="l" defTabSz="457200">
              <a:defRPr sz="2000"/>
            </a:pPr>
            <a:r>
              <a:t>　小学校では、情報を最初に使うのは”先生”</a:t>
            </a:r>
          </a:p>
          <a:p>
            <a:pPr algn="l" defTabSz="457200">
              <a:defRPr sz="2000"/>
            </a:pPr>
            <a:r>
              <a:t>　先生がキーワード検索して、情報を見つけてというアプローチで授業前に探す→子どもは、</a:t>
            </a:r>
          </a:p>
          <a:p>
            <a:pPr algn="l" defTabSz="457200">
              <a:defRPr sz="2000"/>
            </a:pPr>
            <a:r>
              <a:t>　良いキーワードを見つけにくいので、関連ワードが出てくるのはいいと思う。</a:t>
            </a:r>
          </a:p>
          <a:p>
            <a:pPr algn="l" defTabSz="457200">
              <a:defRPr sz="2000"/>
            </a:pPr>
            <a:r>
              <a:t>　学習指導要領→教科→単元に表示し、難易度順に並んでいると、自分のレベルに合わせたものを</a:t>
            </a:r>
          </a:p>
          <a:p>
            <a:pPr algn="l" defTabSz="457200">
              <a:defRPr sz="2000"/>
            </a:pPr>
            <a:r>
              <a:t>　見ることが出来る。</a:t>
            </a:r>
          </a:p>
          <a:p>
            <a:pPr algn="l" defTabSz="457200">
              <a:defRPr sz="2000"/>
            </a:pPr>
            <a:r>
              <a:t>　小学生にとってはキーワード検索より、単元に合わせた方がよい</a:t>
            </a:r>
          </a:p>
          <a:p>
            <a:pPr algn="l" defTabSz="457200">
              <a:defRPr sz="2000"/>
            </a:pPr>
            <a:r>
              <a:t>　プレビュー画面はいいと思う。実際に、子どもが開いてみると難しすぎたり、大人でも読めないような</a:t>
            </a:r>
          </a:p>
          <a:p>
            <a:pPr algn="l" defTabSz="457200">
              <a:defRPr sz="2000"/>
            </a:pPr>
            <a:r>
              <a:t>　データが表示されることがある。ダウンロードする前に内容がわかるのはよい</a:t>
            </a:r>
          </a:p>
          <a:p>
            <a:pPr algn="l" defTabSz="457200">
              <a:defRPr sz="2000"/>
            </a:pPr>
            <a:r>
              <a:t>　法律に関わるような、いろいろな意見があるようなデリケートな話題の時は、グーグルの検索結果</a:t>
            </a:r>
          </a:p>
          <a:p>
            <a:pPr algn="l" defTabSz="457200">
              <a:defRPr sz="2000"/>
            </a:pPr>
            <a:r>
              <a:t>　ではなく、法務省きっずのような公的機関のサイトを使っている</a:t>
            </a:r>
          </a:p>
          <a:p>
            <a:pPr algn="l" defTabSz="457200">
              <a:defRPr sz="2000"/>
            </a:pPr>
            <a:endParaRPr/>
          </a:p>
          <a:p>
            <a:pPr algn="l" defTabSz="457200">
              <a:defRPr sz="2000"/>
            </a:pPr>
            <a:r>
              <a:t>・小学生の使い方のメインは、そのままネットの情報をノートに移すというのが多いか？</a:t>
            </a:r>
          </a:p>
          <a:p>
            <a:pPr algn="l" defTabSz="457200">
              <a:defRPr sz="2000"/>
            </a:pPr>
            <a:r>
              <a:t>　ダウンロードをいちいちするとめんどくさい</a:t>
            </a:r>
          </a:p>
          <a:p>
            <a:pPr algn="l" defTabSz="457200">
              <a:defRPr sz="2000"/>
            </a:pPr>
            <a:r>
              <a:t>　簡単なデータが載っていて、それをノートに書き写すというのが多い</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355386" y="5296763"/>
            <a:ext cx="6485320" cy="2206107"/>
          </a:xfrm>
          <a:prstGeom prst="roundRect">
            <a:avLst>
              <a:gd name="adj" fmla="val 9117"/>
            </a:avLst>
          </a:prstGeom>
          <a:solidFill>
            <a:srgbClr val="DCDEE0">
              <a:alpha val="30452"/>
            </a:srgbClr>
          </a:solidFill>
          <a:ln w="12700">
            <a:miter lim="400000"/>
          </a:ln>
        </p:spPr>
        <p:txBody>
          <a:bodyPr lIns="50800" tIns="50800" rIns="50800" bIns="50800" anchor="ctr"/>
          <a:lstStyle/>
          <a:p>
            <a:pPr>
              <a:defRPr sz="2400"/>
            </a:pPr>
            <a:endParaRPr/>
          </a:p>
        </p:txBody>
      </p:sp>
      <p:sp>
        <p:nvSpPr>
          <p:cNvPr id="148" name="Shape 148"/>
          <p:cNvSpPr/>
          <p:nvPr/>
        </p:nvSpPr>
        <p:spPr>
          <a:xfrm>
            <a:off x="1871298" y="7885791"/>
            <a:ext cx="3756660" cy="1201111"/>
          </a:xfrm>
          <a:prstGeom prst="roundRect">
            <a:avLst>
              <a:gd name="adj" fmla="val 33834"/>
            </a:avLst>
          </a:prstGeom>
          <a:solidFill>
            <a:srgbClr val="DCDEE0">
              <a:alpha val="30452"/>
            </a:srgbClr>
          </a:solidFill>
          <a:ln w="12700">
            <a:miter lim="400000"/>
          </a:ln>
        </p:spPr>
        <p:txBody>
          <a:bodyPr lIns="50800" tIns="50800" rIns="50800" bIns="50800" anchor="ctr"/>
          <a:lstStyle/>
          <a:p>
            <a:pPr>
              <a:defRPr sz="2400"/>
            </a:pPr>
            <a:endParaRPr/>
          </a:p>
        </p:txBody>
      </p:sp>
      <p:sp>
        <p:nvSpPr>
          <p:cNvPr id="149" name="Shape 149"/>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動機</a:t>
            </a:r>
          </a:p>
        </p:txBody>
      </p:sp>
      <p:sp>
        <p:nvSpPr>
          <p:cNvPr id="150" name="Shape 15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151" name="Shape 151"/>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152" name="Shape 152"/>
          <p:cNvSpPr/>
          <p:nvPr/>
        </p:nvSpPr>
        <p:spPr>
          <a:xfrm>
            <a:off x="474851" y="2342091"/>
            <a:ext cx="6312435" cy="25717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3500">
                <a:latin typeface="ヒラギノ角ゴ ProN W6"/>
                <a:ea typeface="ヒラギノ角ゴ ProN W6"/>
                <a:cs typeface="ヒラギノ角ゴ ProN W6"/>
                <a:sym typeface="ヒラギノ角ゴ ProN W6"/>
              </a:defRPr>
            </a:pPr>
            <a:r>
              <a:t>①佐々木の実体験</a:t>
            </a:r>
          </a:p>
          <a:p>
            <a:pPr algn="l">
              <a:defRPr sz="3500"/>
            </a:pPr>
            <a:r>
              <a:t>　統計グラフコンクールに</a:t>
            </a:r>
          </a:p>
          <a:p>
            <a:pPr algn="l">
              <a:defRPr sz="3500"/>
            </a:pPr>
            <a:r>
              <a:t>　ポスター出品</a:t>
            </a:r>
          </a:p>
          <a:p>
            <a:pPr algn="l">
              <a:defRPr sz="3500"/>
            </a:pPr>
            <a:r>
              <a:t>　e-Statを利用してデータ収集</a:t>
            </a:r>
          </a:p>
        </p:txBody>
      </p:sp>
      <p:sp>
        <p:nvSpPr>
          <p:cNvPr id="153" name="Shape 153"/>
          <p:cNvSpPr/>
          <p:nvPr/>
        </p:nvSpPr>
        <p:spPr>
          <a:xfrm>
            <a:off x="421432" y="5450491"/>
            <a:ext cx="6337301" cy="18986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500"/>
            </a:pPr>
            <a:r>
              <a:t>・難解な用語が多い</a:t>
            </a:r>
          </a:p>
          <a:p>
            <a:pPr algn="l">
              <a:defRPr sz="3500"/>
            </a:pPr>
            <a:r>
              <a:t>・情報量が多すぎる</a:t>
            </a:r>
          </a:p>
          <a:p>
            <a:pPr algn="l">
              <a:defRPr sz="3500"/>
            </a:pPr>
            <a:r>
              <a:t>・目的のデータが見つけづらい</a:t>
            </a:r>
          </a:p>
        </p:txBody>
      </p:sp>
      <p:sp>
        <p:nvSpPr>
          <p:cNvPr id="154" name="Shape 154"/>
          <p:cNvSpPr/>
          <p:nvPr/>
        </p:nvSpPr>
        <p:spPr>
          <a:xfrm>
            <a:off x="2092278" y="8206946"/>
            <a:ext cx="3314701"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ヒラギノ角ゴ ProN W6"/>
                <a:ea typeface="ヒラギノ角ゴ ProN W6"/>
                <a:cs typeface="ヒラギノ角ゴ ProN W6"/>
                <a:sym typeface="ヒラギノ角ゴ ProN W6"/>
              </a:defRPr>
            </a:lvl1pPr>
          </a:lstStyle>
          <a:p>
            <a:r>
              <a:t>使いづらかった</a:t>
            </a:r>
          </a:p>
        </p:txBody>
      </p:sp>
      <p:sp>
        <p:nvSpPr>
          <p:cNvPr id="155" name="Shape 155"/>
          <p:cNvSpPr/>
          <p:nvPr/>
        </p:nvSpPr>
        <p:spPr>
          <a:xfrm>
            <a:off x="797056" y="7885791"/>
            <a:ext cx="952964" cy="1117799"/>
          </a:xfrm>
          <a:prstGeom prst="rightArrow">
            <a:avLst>
              <a:gd name="adj1" fmla="val 30146"/>
              <a:gd name="adj2" fmla="val 6167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56" name="pic.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6068" y="2773744"/>
            <a:ext cx="6053907" cy="5653912"/>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55" name="Shape 455"/>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56" name="Shape 456"/>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取材結果(小学校その3)</a:t>
            </a:r>
          </a:p>
        </p:txBody>
      </p:sp>
      <p:sp>
        <p:nvSpPr>
          <p:cNvPr id="457" name="Shape 457"/>
          <p:cNvSpPr/>
          <p:nvPr/>
        </p:nvSpPr>
        <p:spPr>
          <a:xfrm>
            <a:off x="425216" y="2946400"/>
            <a:ext cx="12397233" cy="5308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・電子黒板などを使っての授業でデータを出すときは？</a:t>
            </a:r>
          </a:p>
          <a:p>
            <a:pPr algn="l" defTabSz="457200">
              <a:defRPr sz="2000"/>
            </a:pPr>
            <a:r>
              <a:t>　見せたいデータはすでにPowerPointにしている場合が多い。</a:t>
            </a:r>
          </a:p>
          <a:p>
            <a:pPr algn="l" defTabSz="457200">
              <a:defRPr sz="2000"/>
            </a:pPr>
            <a:r>
              <a:t>　ネットで検索するとすれば、検索画面にグラビアアイドルの写真が出てくるなどということがあっては</a:t>
            </a:r>
          </a:p>
          <a:p>
            <a:pPr algn="l" defTabSz="457200">
              <a:defRPr sz="2000"/>
            </a:pPr>
            <a:r>
              <a:t>　ならないので、必要なページにたどり着くまで画面を隠す。</a:t>
            </a:r>
          </a:p>
          <a:p>
            <a:pPr algn="l" defTabSz="457200">
              <a:defRPr sz="2000"/>
            </a:pPr>
            <a:r>
              <a:t>　授業の話の中で、生徒からの想定外の質問があった場合は生徒にキーワードどうすればいい？という発問</a:t>
            </a:r>
          </a:p>
          <a:p>
            <a:pPr algn="l" defTabSz="457200">
              <a:defRPr sz="2000"/>
            </a:pPr>
            <a:r>
              <a:t>　打ち込むのは先生だけど、キーワードは子どもが考えることで、中間を取る</a:t>
            </a:r>
          </a:p>
          <a:p>
            <a:pPr algn="l" defTabSz="457200">
              <a:defRPr sz="2000"/>
            </a:pPr>
            <a:r>
              <a:t>　自分で授業ないでパソコンをつかって検索とかをさせると授業が進まない</a:t>
            </a:r>
          </a:p>
          <a:p>
            <a:pPr algn="l" defTabSz="457200">
              <a:defRPr sz="2000"/>
            </a:pPr>
            <a:endParaRPr/>
          </a:p>
          <a:p>
            <a:pPr algn="l" defTabSz="457200">
              <a:defRPr sz="2000"/>
            </a:pPr>
            <a:r>
              <a:t>・調べ学習を家でやってこさせるときは？</a:t>
            </a:r>
          </a:p>
          <a:p>
            <a:pPr algn="l" defTabSz="457200">
              <a:defRPr sz="2000"/>
            </a:pPr>
            <a:r>
              <a:t>　六年生の最後に、自分の国を選択して調べる授業がある→このときは、いくつかの検索キーワードは</a:t>
            </a:r>
          </a:p>
          <a:p>
            <a:pPr algn="l" defTabSz="457200">
              <a:defRPr sz="2000"/>
            </a:pPr>
            <a:r>
              <a:t>　先生からいくつか指定しておいて、その上で自由に検索することもOKにする。</a:t>
            </a:r>
          </a:p>
          <a:p>
            <a:pPr algn="l" defTabSz="457200">
              <a:defRPr sz="2000"/>
            </a:pPr>
            <a:r>
              <a:t>　書籍、聞き取り、ネットのような媒体の指定はせずに、生徒が使いやすいor情報のあるものを選ばせる。</a:t>
            </a:r>
          </a:p>
          <a:p>
            <a:pPr algn="l" defTabSz="457200">
              <a:defRPr sz="2000"/>
            </a:pPr>
            <a:r>
              <a:t>　最近の子どもはどんどんネットを使う技術が上がっている</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62" name="Shape 462"/>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63" name="Shape 463"/>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取材結果(小学校その4)</a:t>
            </a:r>
          </a:p>
        </p:txBody>
      </p:sp>
      <p:sp>
        <p:nvSpPr>
          <p:cNvPr id="464" name="Shape 464"/>
          <p:cNvSpPr/>
          <p:nvPr/>
        </p:nvSpPr>
        <p:spPr>
          <a:xfrm>
            <a:off x="425216" y="2184400"/>
            <a:ext cx="12210543" cy="6832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・e-stat juniorを授業で使うとすれば？</a:t>
            </a:r>
          </a:p>
          <a:p>
            <a:pPr algn="l" defTabSz="457200">
              <a:defRPr sz="2000"/>
            </a:pPr>
            <a:r>
              <a:t>　要らない情報が出てこない（政府が出しているから</a:t>
            </a:r>
          </a:p>
          <a:p>
            <a:pPr algn="l" defTabSz="457200">
              <a:defRPr sz="2000"/>
            </a:pPr>
            <a:r>
              <a:t>　よって、PowerPointに事前に入れておく必要がないかもしれない→その場で、リアルタイムに検索する</a:t>
            </a:r>
          </a:p>
          <a:p>
            <a:pPr algn="l" defTabSz="457200">
              <a:defRPr sz="2000"/>
            </a:pPr>
            <a:r>
              <a:t>　ことができるかもしれない</a:t>
            </a:r>
          </a:p>
          <a:p>
            <a:pPr algn="l" defTabSz="457200">
              <a:defRPr sz="2000"/>
            </a:pPr>
            <a:r>
              <a:t>　関連キーワードがでてくることで、それを用いて、「次にどれを検索したい？」という発問とか</a:t>
            </a:r>
          </a:p>
          <a:p>
            <a:pPr algn="l" defTabSz="457200">
              <a:defRPr sz="2000"/>
            </a:pPr>
            <a:r>
              <a:t>　大きな時間をかけずに的確に情報に当たれるなというのはある</a:t>
            </a:r>
          </a:p>
          <a:p>
            <a:pPr algn="l" defTabSz="457200">
              <a:defRPr sz="2000"/>
            </a:pPr>
            <a:endParaRPr/>
          </a:p>
          <a:p>
            <a:pPr algn="l" defTabSz="457200">
              <a:defRPr sz="2000"/>
            </a:pPr>
            <a:r>
              <a:t>・毎日更新した面白い統計紹介</a:t>
            </a:r>
          </a:p>
          <a:p>
            <a:pPr algn="l" defTabSz="457200">
              <a:defRPr sz="2000"/>
            </a:pPr>
            <a:r>
              <a:t>　毎日の自主学習で毎日更新されるデータを利用→実は、全く関係なさそうだけど、実は毎日見ていくと</a:t>
            </a:r>
          </a:p>
          <a:p>
            <a:pPr algn="l" defTabSz="457200">
              <a:defRPr sz="2000"/>
            </a:pPr>
            <a:r>
              <a:t>　関係のあるデータ→小学生にとって大きな発見→これが統計の面白さの発見になる</a:t>
            </a:r>
          </a:p>
          <a:p>
            <a:pPr algn="l" defTabSz="457200">
              <a:defRPr sz="2000"/>
            </a:pPr>
            <a:endParaRPr/>
          </a:p>
          <a:p>
            <a:pPr algn="l" defTabSz="457200">
              <a:defRPr sz="2000"/>
            </a:pPr>
            <a:r>
              <a:t>・e-stat juniorの問題点</a:t>
            </a:r>
          </a:p>
          <a:p>
            <a:pPr algn="l" defTabSz="457200">
              <a:defRPr sz="2000"/>
            </a:pPr>
            <a:r>
              <a:t>　あんまり便利になりすぎると勉強にならない？</a:t>
            </a:r>
          </a:p>
          <a:p>
            <a:pPr algn="l" defTabSz="457200">
              <a:defRPr sz="2000"/>
            </a:pPr>
            <a:r>
              <a:t>　自分で考えなくなる</a:t>
            </a:r>
          </a:p>
          <a:p>
            <a:pPr algn="l" defTabSz="457200">
              <a:defRPr sz="2000"/>
            </a:pPr>
            <a:r>
              <a:t>　今は、グーグルとかで検索してもまとめがある。小学生にとって、e-stat juniorのほうが面白いとか</a:t>
            </a:r>
          </a:p>
          <a:p>
            <a:pPr algn="l" defTabSz="457200">
              <a:defRPr sz="2000"/>
            </a:pPr>
            <a:r>
              <a:t>　そういうものがなければ、使うことにならないかもしれない→確実な情報という点では学校としては</a:t>
            </a:r>
          </a:p>
          <a:p>
            <a:pPr algn="l" defTabSz="457200">
              <a:defRPr sz="2000"/>
            </a:pPr>
            <a:r>
              <a:t>　使える（メディアリテラシーの教育としても）</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69" name="Shape 469"/>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70" name="Shape 470"/>
          <p:cNvSpPr/>
          <p:nvPr/>
        </p:nvSpPr>
        <p:spPr>
          <a:xfrm>
            <a:off x="802743" y="607316"/>
            <a:ext cx="66294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atin typeface="A-OTF 中ゴシックBBB Pr6N"/>
                <a:ea typeface="A-OTF 中ゴシックBBB Pr6N"/>
                <a:cs typeface="A-OTF 中ゴシックBBB Pr6N"/>
                <a:sym typeface="A-OTF 中ゴシックBBB Pr6N"/>
              </a:defRPr>
            </a:lvl1pPr>
          </a:lstStyle>
          <a:p>
            <a:r>
              <a:t>取材結果(小学校その5)</a:t>
            </a:r>
          </a:p>
        </p:txBody>
      </p:sp>
      <p:sp>
        <p:nvSpPr>
          <p:cNvPr id="471" name="Shape 471"/>
          <p:cNvSpPr/>
          <p:nvPr/>
        </p:nvSpPr>
        <p:spPr>
          <a:xfrm>
            <a:off x="459359" y="3136900"/>
            <a:ext cx="12086083" cy="4927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00"/>
            </a:pPr>
            <a:r>
              <a:t>・アクティブラーニングを小学生にとっても、自分だけの力で利用できる資料があればいいか？</a:t>
            </a:r>
          </a:p>
          <a:p>
            <a:pPr algn="l" defTabSz="457200">
              <a:defRPr sz="2000"/>
            </a:pPr>
            <a:r>
              <a:t>　自分でデータを見つけるプロセスを踏むことは大切。しかし、小学生には、まず、先生が見せることが</a:t>
            </a:r>
          </a:p>
          <a:p>
            <a:pPr algn="l" defTabSz="457200">
              <a:defRPr sz="2000"/>
            </a:pPr>
            <a:r>
              <a:t>　必要になる。先生がみせる→一緒に探す→小六とかでは自分で探せるように。</a:t>
            </a:r>
          </a:p>
          <a:p>
            <a:pPr algn="l" defTabSz="457200">
              <a:defRPr sz="2000"/>
            </a:pPr>
            <a:r>
              <a:t>　小学生は学校でやった方法で、自分の疑問を家でも調べてみたりする。</a:t>
            </a:r>
          </a:p>
          <a:p>
            <a:pPr algn="l" defTabSz="457200">
              <a:defRPr sz="2000"/>
            </a:pPr>
            <a:r>
              <a:t>　学校で先生が使って、子どもも家に帰って仕えるというのは大きい</a:t>
            </a:r>
          </a:p>
          <a:p>
            <a:pPr algn="l" defTabSz="457200">
              <a:defRPr sz="2000"/>
            </a:pPr>
            <a:r>
              <a:t>　例えば歴史の授業で教育番組を一部分だけ見せる→すると生徒が家で全部見てきてノートに</a:t>
            </a:r>
          </a:p>
          <a:p>
            <a:pPr algn="l" defTabSz="457200">
              <a:defRPr sz="2000"/>
            </a:pPr>
            <a:r>
              <a:t>　まとめたりする。</a:t>
            </a:r>
          </a:p>
          <a:p>
            <a:pPr algn="l" defTabSz="457200">
              <a:defRPr sz="2000"/>
            </a:pPr>
            <a:r>
              <a:t>（興味を持てば自分で見る。e-stat juniorも、先生が見せる→生徒が家で自分でやってみるという</a:t>
            </a:r>
          </a:p>
          <a:p>
            <a:pPr algn="l" defTabSz="457200">
              <a:defRPr sz="2000"/>
            </a:pPr>
            <a:r>
              <a:t>　プロセスが踏めるのではないか）</a:t>
            </a:r>
          </a:p>
          <a:p>
            <a:pPr algn="l" defTabSz="457200">
              <a:defRPr sz="2000"/>
            </a:pPr>
            <a:r>
              <a:t>　家に帰って、同じことをやってみよう、少し違うことをやってみよう、逆をやってみようというのは</a:t>
            </a:r>
          </a:p>
          <a:p>
            <a:pPr algn="l" defTabSz="457200">
              <a:defRPr sz="2000"/>
            </a:pPr>
            <a:r>
              <a:t>　小学生は絶対にする。→学校と家で同じページが見れるのは大きい。</a:t>
            </a:r>
          </a:p>
          <a:p>
            <a:pPr algn="l" defTabSz="457200">
              <a:defRPr sz="2000"/>
            </a:pPr>
            <a:r>
              <a:t>　こういうことがあった。なぜ？数字で証明するという流れが小学校では多い</a:t>
            </a:r>
          </a:p>
          <a:p>
            <a:pPr algn="l" defTabSz="457200">
              <a:defRPr sz="2000"/>
            </a:pPr>
            <a:r>
              <a:t>　iPadとかのリファレンスアプリとしての利用</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76" name="Shape 476"/>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77" name="Shape 477"/>
          <p:cNvSpPr/>
          <p:nvPr/>
        </p:nvSpPr>
        <p:spPr>
          <a:xfrm>
            <a:off x="802743" y="670816"/>
            <a:ext cx="2146301" cy="609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000"/>
            </a:lvl1pPr>
          </a:lstStyle>
          <a:p>
            <a:r>
              <a:t>取材項目</a:t>
            </a:r>
          </a:p>
        </p:txBody>
      </p:sp>
      <p:graphicFrame>
        <p:nvGraphicFramePr>
          <p:cNvPr id="478" name="Table 478"/>
          <p:cNvGraphicFramePr/>
          <p:nvPr/>
        </p:nvGraphicFramePr>
        <p:xfrm>
          <a:off x="1270000" y="2637327"/>
          <a:ext cx="10464800" cy="6290981"/>
        </p:xfrm>
        <a:graphic>
          <a:graphicData uri="http://schemas.openxmlformats.org/drawingml/2006/table">
            <a:tbl>
              <a:tblPr bandRow="1">
                <a:tableStyleId>{4C3C2611-4C71-4FC5-86AE-919BDF0F9419}</a:tableStyleId>
              </a:tblPr>
              <a:tblGrid>
                <a:gridCol w="893272"/>
                <a:gridCol w="9571527"/>
              </a:tblGrid>
              <a:tr h="898711">
                <a:tc>
                  <a:txBody>
                    <a:bodyPr/>
                    <a:lstStyle/>
                    <a:p>
                      <a:pPr defTabSz="914400"/>
                      <a:r>
                        <a:rPr sz="2600"/>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現場ではどのように調べ学習を行っているか</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第一次資料，情報源は何か</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統計の力をつけるためには何が必要か</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4</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調べ学習でどんな教材，サイトを利用したいか</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5</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生徒がどのようなことで調べ学習に興味をもつか</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6</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統計を用いるときの問題点</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7</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dirty="0" err="1"/>
                        <a:t>統計学習のメリット</a:t>
                      </a:r>
                      <a:endParaRPr sz="2600" dirty="0"/>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81" name="Shape 48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82" name="Shape 482"/>
          <p:cNvSpPr/>
          <p:nvPr/>
        </p:nvSpPr>
        <p:spPr>
          <a:xfrm>
            <a:off x="802743" y="670816"/>
            <a:ext cx="4031997" cy="609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000"/>
            </a:lvl1pPr>
          </a:lstStyle>
          <a:p>
            <a:r>
              <a:t>取材結果(小学校)</a:t>
            </a:r>
          </a:p>
        </p:txBody>
      </p:sp>
      <p:graphicFrame>
        <p:nvGraphicFramePr>
          <p:cNvPr id="483" name="Table 483"/>
          <p:cNvGraphicFramePr/>
          <p:nvPr/>
        </p:nvGraphicFramePr>
        <p:xfrm>
          <a:off x="1270000" y="2637327"/>
          <a:ext cx="10464800" cy="6290981"/>
        </p:xfrm>
        <a:graphic>
          <a:graphicData uri="http://schemas.openxmlformats.org/drawingml/2006/table">
            <a:tbl>
              <a:tblPr bandRow="1">
                <a:tableStyleId>{4C3C2611-4C71-4FC5-86AE-919BDF0F9419}</a:tableStyleId>
              </a:tblPr>
              <a:tblGrid>
                <a:gridCol w="893272"/>
                <a:gridCol w="9571527"/>
              </a:tblGrid>
              <a:tr h="898711">
                <a:tc>
                  <a:txBody>
                    <a:bodyPr/>
                    <a:lstStyle/>
                    <a:p>
                      <a:pPr defTabSz="914400"/>
                      <a:r>
                        <a:rPr sz="2600"/>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話し合い学習→調べ学習→話し合い学習・・・を繰り返す</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自治体のサイトや公的機関のサイト</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統計を用いた学習を繰り返し行う</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4</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ある程度情報が限られたサイトがよい(法務省キッズなど)</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5</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あまり媒体を指定をしない方が興味を持つ</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6</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Googleなどを使わない</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7</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dirty="0" err="1"/>
                        <a:t>論理的思考能力が育成できる</a:t>
                      </a:r>
                      <a:endParaRPr sz="2600" dirty="0"/>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86" name="Shape 486"/>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87" name="Shape 487"/>
          <p:cNvSpPr/>
          <p:nvPr/>
        </p:nvSpPr>
        <p:spPr>
          <a:xfrm>
            <a:off x="802743" y="670816"/>
            <a:ext cx="4031997" cy="609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000"/>
            </a:lvl1pPr>
          </a:lstStyle>
          <a:p>
            <a:r>
              <a:t>取材結果(中学校)</a:t>
            </a:r>
          </a:p>
        </p:txBody>
      </p:sp>
      <p:graphicFrame>
        <p:nvGraphicFramePr>
          <p:cNvPr id="488" name="Table 488"/>
          <p:cNvGraphicFramePr/>
          <p:nvPr/>
        </p:nvGraphicFramePr>
        <p:xfrm>
          <a:off x="1270000" y="2637327"/>
          <a:ext cx="10464800" cy="6290981"/>
        </p:xfrm>
        <a:graphic>
          <a:graphicData uri="http://schemas.openxmlformats.org/drawingml/2006/table">
            <a:tbl>
              <a:tblPr bandRow="1">
                <a:tableStyleId>{4C3C2611-4C71-4FC5-86AE-919BDF0F9419}</a:tableStyleId>
              </a:tblPr>
              <a:tblGrid>
                <a:gridCol w="893272"/>
                <a:gridCol w="9571527"/>
              </a:tblGrid>
              <a:tr h="898711">
                <a:tc>
                  <a:txBody>
                    <a:bodyPr/>
                    <a:lstStyle/>
                    <a:p>
                      <a:pPr defTabSz="914400"/>
                      <a:r>
                        <a:rPr sz="2600"/>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自治体サイトや各白書を用いて</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自治体のサイトや公的機関のサイト，各白書</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統計に対して疑問をもつ</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4</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ある程度情報が限られたサイト</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5</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面白い統計や新しい統計を紹介する</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6</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a:t>この統計を使えばこういったことが得られるという結果</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98711">
                <a:tc>
                  <a:txBody>
                    <a:bodyPr/>
                    <a:lstStyle/>
                    <a:p>
                      <a:pPr defTabSz="914400"/>
                      <a:r>
                        <a:rPr sz="2600"/>
                        <a:t>7</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914400"/>
                      <a:r>
                        <a:rPr sz="2600" dirty="0" err="1"/>
                        <a:t>データを提示し説得力のある説明を行えるようになる</a:t>
                      </a:r>
                      <a:endParaRPr sz="2600" dirty="0"/>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491" name="Shape 491"/>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492" name="Shape 492"/>
          <p:cNvSpPr/>
          <p:nvPr/>
        </p:nvSpPr>
        <p:spPr>
          <a:xfrm>
            <a:off x="802743" y="670816"/>
            <a:ext cx="1130301" cy="609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000"/>
            </a:lvl1pPr>
          </a:lstStyle>
          <a:p>
            <a:r>
              <a:t>出典</a:t>
            </a:r>
          </a:p>
        </p:txBody>
      </p:sp>
      <p:sp>
        <p:nvSpPr>
          <p:cNvPr id="493" name="Shape 493"/>
          <p:cNvSpPr/>
          <p:nvPr/>
        </p:nvSpPr>
        <p:spPr>
          <a:xfrm>
            <a:off x="597661" y="2324696"/>
            <a:ext cx="11809477" cy="3911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a:defRPr sz="3000"/>
            </a:pPr>
            <a:r>
              <a:t>※1　総務省統計局「なるほど統計学園」（http://www.stat.go.jp/naruhodo/）2016/04/08確認</a:t>
            </a:r>
          </a:p>
          <a:p>
            <a:pPr algn="l">
              <a:defRPr sz="3000"/>
            </a:pPr>
            <a:r>
              <a:t>※2　総務省統計局「政府統計の総合窓口 e-Stat」（http://www.e-stat.go.jp/）2016/04/08確認</a:t>
            </a:r>
          </a:p>
          <a:p>
            <a:pPr algn="l">
              <a:defRPr sz="3000"/>
            </a:pPr>
            <a:r>
              <a:t>※3　関西学院初等部　村田辰明氏　談（取材：佐々木雄司）</a:t>
            </a:r>
          </a:p>
          <a:p>
            <a:pPr algn="l">
              <a:defRPr sz="3000"/>
            </a:pPr>
            <a:r>
              <a:t>※4　関西学院中学部　河野隆一氏　談（取材：佐々木雄司）</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1640438" y="7791629"/>
            <a:ext cx="9723924" cy="1225550"/>
          </a:xfrm>
          <a:prstGeom prst="roundRect">
            <a:avLst>
              <a:gd name="adj" fmla="val 33159"/>
            </a:avLst>
          </a:prstGeom>
          <a:solidFill>
            <a:srgbClr val="DCDEE0">
              <a:alpha val="30452"/>
            </a:srgbClr>
          </a:solidFill>
          <a:ln w="12700">
            <a:miter lim="400000"/>
          </a:ln>
        </p:spPr>
        <p:txBody>
          <a:bodyPr lIns="50800" tIns="50800" rIns="50800" bIns="50800" anchor="ctr"/>
          <a:lstStyle/>
          <a:p>
            <a:pPr>
              <a:defRPr sz="2400"/>
            </a:pPr>
            <a:endParaRPr/>
          </a:p>
        </p:txBody>
      </p:sp>
      <p:sp>
        <p:nvSpPr>
          <p:cNvPr id="161" name="Shape 161"/>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動機</a:t>
            </a:r>
          </a:p>
        </p:txBody>
      </p:sp>
      <p:sp>
        <p:nvSpPr>
          <p:cNvPr id="162" name="Shape 162"/>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163" name="Shape 163"/>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164" name="Shape 164"/>
          <p:cNvSpPr/>
          <p:nvPr/>
        </p:nvSpPr>
        <p:spPr>
          <a:xfrm>
            <a:off x="844830" y="2278135"/>
            <a:ext cx="10764521" cy="122555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500">
                <a:latin typeface="ヒラギノ角ゴ ProN W6"/>
                <a:ea typeface="ヒラギノ角ゴ ProN W6"/>
                <a:cs typeface="ヒラギノ角ゴ ProN W6"/>
                <a:sym typeface="ヒラギノ角ゴ ProN W6"/>
              </a:defRPr>
            </a:pPr>
            <a:r>
              <a:t>②部内での議論</a:t>
            </a:r>
          </a:p>
          <a:p>
            <a:pPr algn="l">
              <a:defRPr sz="3500"/>
            </a:pPr>
            <a:r>
              <a:t>　小学校時代の調べ学習で何を扱ったかについて議論</a:t>
            </a:r>
          </a:p>
        </p:txBody>
      </p:sp>
      <p:sp>
        <p:nvSpPr>
          <p:cNvPr id="165" name="Shape 165"/>
          <p:cNvSpPr/>
          <p:nvPr/>
        </p:nvSpPr>
        <p:spPr>
          <a:xfrm>
            <a:off x="1894236" y="8128179"/>
            <a:ext cx="9216328" cy="55245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3500"/>
            </a:lvl1pPr>
          </a:lstStyle>
          <a:p>
            <a:r>
              <a:t>e-Statを知らない, 知っていても活用できない</a:t>
            </a:r>
          </a:p>
        </p:txBody>
      </p:sp>
      <p:sp>
        <p:nvSpPr>
          <p:cNvPr id="166" name="Shape 166"/>
          <p:cNvSpPr/>
          <p:nvPr/>
        </p:nvSpPr>
        <p:spPr>
          <a:xfrm>
            <a:off x="1281271" y="3802597"/>
            <a:ext cx="10527603" cy="12255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just" defTabSz="457200">
              <a:defRPr sz="3500"/>
            </a:pPr>
            <a:r>
              <a:t>扱ったテーマは “エネルギー”, “地震”, “原発”, “原爆”</a:t>
            </a:r>
          </a:p>
          <a:p>
            <a:pPr algn="just" defTabSz="457200">
              <a:defRPr sz="3500"/>
            </a:pPr>
            <a:r>
              <a:t>“戦争”, “日本と他国との関係性” など</a:t>
            </a:r>
          </a:p>
        </p:txBody>
      </p:sp>
      <p:sp>
        <p:nvSpPr>
          <p:cNvPr id="167" name="Shape 167"/>
          <p:cNvSpPr/>
          <p:nvPr/>
        </p:nvSpPr>
        <p:spPr>
          <a:xfrm>
            <a:off x="1249905" y="6882239"/>
            <a:ext cx="10852557" cy="558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lstStyle>
          <a:p>
            <a:r>
              <a:t>そして, e-Statを使ったかという話になったが・・・</a:t>
            </a:r>
          </a:p>
        </p:txBody>
      </p:sp>
      <p:sp>
        <p:nvSpPr>
          <p:cNvPr id="168" name="Shape 168"/>
          <p:cNvSpPr/>
          <p:nvPr/>
        </p:nvSpPr>
        <p:spPr>
          <a:xfrm rot="5400000">
            <a:off x="6025918" y="5396293"/>
            <a:ext cx="952964" cy="1117800"/>
          </a:xfrm>
          <a:prstGeom prst="rightArrow">
            <a:avLst>
              <a:gd name="adj1" fmla="val 30146"/>
              <a:gd name="adj2" fmla="val 6167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504075" y="7538447"/>
            <a:ext cx="5634156" cy="1782033"/>
          </a:xfrm>
          <a:prstGeom prst="roundRect">
            <a:avLst>
              <a:gd name="adj" fmla="val 22804"/>
            </a:avLst>
          </a:prstGeom>
          <a:solidFill>
            <a:srgbClr val="DCDEE0">
              <a:alpha val="30452"/>
            </a:srgbClr>
          </a:solidFill>
          <a:ln w="12700">
            <a:miter lim="400000"/>
          </a:ln>
        </p:spPr>
        <p:txBody>
          <a:bodyPr lIns="50800" tIns="50800" rIns="50800" bIns="50800" anchor="ctr"/>
          <a:lstStyle/>
          <a:p>
            <a:pPr>
              <a:defRPr sz="2400"/>
            </a:pPr>
            <a:endParaRPr/>
          </a:p>
        </p:txBody>
      </p:sp>
      <p:sp>
        <p:nvSpPr>
          <p:cNvPr id="173" name="Shape 173"/>
          <p:cNvSpPr/>
          <p:nvPr/>
        </p:nvSpPr>
        <p:spPr>
          <a:xfrm>
            <a:off x="8154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現状</a:t>
            </a:r>
          </a:p>
        </p:txBody>
      </p:sp>
      <p:sp>
        <p:nvSpPr>
          <p:cNvPr id="174" name="Shape 174"/>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175" name="Shape 175"/>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176" name="Shape 176"/>
          <p:cNvSpPr/>
          <p:nvPr/>
        </p:nvSpPr>
        <p:spPr>
          <a:xfrm>
            <a:off x="901879" y="7807163"/>
            <a:ext cx="4838548" cy="124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r>
              <a:t>・統計への関心高める</a:t>
            </a:r>
          </a:p>
          <a:p>
            <a:pPr algn="l"/>
            <a:r>
              <a:t>・統計の使い方を学習</a:t>
            </a:r>
          </a:p>
        </p:txBody>
      </p:sp>
      <p:sp>
        <p:nvSpPr>
          <p:cNvPr id="177" name="Shape 177"/>
          <p:cNvSpPr/>
          <p:nvPr/>
        </p:nvSpPr>
        <p:spPr>
          <a:xfrm>
            <a:off x="6896499" y="7538447"/>
            <a:ext cx="5634157" cy="1782033"/>
          </a:xfrm>
          <a:prstGeom prst="roundRect">
            <a:avLst>
              <a:gd name="adj" fmla="val 22804"/>
            </a:avLst>
          </a:prstGeom>
          <a:solidFill>
            <a:srgbClr val="DCDEE0">
              <a:alpha val="30452"/>
            </a:srgbClr>
          </a:solidFill>
          <a:ln w="12700">
            <a:miter lim="400000"/>
          </a:ln>
        </p:spPr>
        <p:txBody>
          <a:bodyPr lIns="50800" tIns="50800" rIns="50800" bIns="50800" anchor="ctr"/>
          <a:lstStyle/>
          <a:p>
            <a:pPr>
              <a:defRPr sz="2400"/>
            </a:pPr>
            <a:endParaRPr/>
          </a:p>
        </p:txBody>
      </p:sp>
      <p:sp>
        <p:nvSpPr>
          <p:cNvPr id="178" name="Shape 178"/>
          <p:cNvSpPr/>
          <p:nvPr/>
        </p:nvSpPr>
        <p:spPr>
          <a:xfrm>
            <a:off x="7751503" y="7807163"/>
            <a:ext cx="3924149" cy="124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r>
              <a:t>データ収集を行い</a:t>
            </a:r>
          </a:p>
          <a:p>
            <a:pPr algn="l"/>
            <a:r>
              <a:t>多くの情報を活用</a:t>
            </a:r>
          </a:p>
        </p:txBody>
      </p:sp>
      <p:pic>
        <p:nvPicPr>
          <p:cNvPr id="179" name="なるほど統計学園ss1.png"/>
          <p:cNvPicPr>
            <a:picLocks noChangeAspect="1"/>
          </p:cNvPicPr>
          <p:nvPr/>
        </p:nvPicPr>
        <p:blipFill>
          <a:blip r:embed="rId3">
            <a:extLst/>
          </a:blip>
          <a:stretch>
            <a:fillRect/>
          </a:stretch>
        </p:blipFill>
        <p:spPr>
          <a:xfrm>
            <a:off x="523897" y="1885122"/>
            <a:ext cx="5594512" cy="5432249"/>
          </a:xfrm>
          <a:prstGeom prst="rect">
            <a:avLst/>
          </a:prstGeom>
          <a:ln w="12700">
            <a:miter lim="400000"/>
          </a:ln>
        </p:spPr>
      </p:pic>
      <p:pic>
        <p:nvPicPr>
          <p:cNvPr id="180" name="estatss2.png"/>
          <p:cNvPicPr>
            <a:picLocks noChangeAspect="1"/>
          </p:cNvPicPr>
          <p:nvPr/>
        </p:nvPicPr>
        <p:blipFill>
          <a:blip r:embed="rId4">
            <a:extLst/>
          </a:blip>
          <a:stretch>
            <a:fillRect/>
          </a:stretch>
        </p:blipFill>
        <p:spPr>
          <a:xfrm>
            <a:off x="6896499" y="2478301"/>
            <a:ext cx="5634157" cy="4423183"/>
          </a:xfrm>
          <a:prstGeom prst="rect">
            <a:avLst/>
          </a:prstGeom>
          <a:ln w="12700">
            <a:miter lim="400000"/>
          </a:ln>
        </p:spPr>
      </p:pic>
      <p:sp>
        <p:nvSpPr>
          <p:cNvPr id="181" name="Shape 181"/>
          <p:cNvSpPr/>
          <p:nvPr/>
        </p:nvSpPr>
        <p:spPr>
          <a:xfrm>
            <a:off x="6011597" y="3673210"/>
            <a:ext cx="981606" cy="2407180"/>
          </a:xfrm>
          <a:prstGeom prst="rightArrow">
            <a:avLst>
              <a:gd name="adj1" fmla="val 30146"/>
              <a:gd name="adj2" fmla="val 59872"/>
            </a:avLst>
          </a:prstGeom>
          <a:blipFill>
            <a:blip r:embed="rId5"/>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82" name="Shape 182"/>
          <p:cNvSpPr/>
          <p:nvPr/>
        </p:nvSpPr>
        <p:spPr>
          <a:xfrm>
            <a:off x="5624771" y="7387642"/>
            <a:ext cx="514136" cy="3492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900"/>
            </a:lvl1pPr>
          </a:lstStyle>
          <a:p>
            <a:r>
              <a:t>※1</a:t>
            </a:r>
          </a:p>
        </p:txBody>
      </p:sp>
      <p:sp>
        <p:nvSpPr>
          <p:cNvPr id="183" name="Shape 183"/>
          <p:cNvSpPr/>
          <p:nvPr/>
        </p:nvSpPr>
        <p:spPr>
          <a:xfrm>
            <a:off x="11997853" y="7045340"/>
            <a:ext cx="514135" cy="3492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900"/>
            </a:lvl1pPr>
          </a:lstStyle>
          <a:p>
            <a:r>
              <a:t>※2</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802743" y="607316"/>
            <a:ext cx="13843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現状</a:t>
            </a:r>
          </a:p>
        </p:txBody>
      </p:sp>
      <p:sp>
        <p:nvSpPr>
          <p:cNvPr id="188" name="Shape 188"/>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189" name="Shape 189"/>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190" name="Shape 190"/>
          <p:cNvSpPr/>
          <p:nvPr/>
        </p:nvSpPr>
        <p:spPr>
          <a:xfrm>
            <a:off x="3671606" y="7538447"/>
            <a:ext cx="5634156" cy="1782033"/>
          </a:xfrm>
          <a:prstGeom prst="roundRect">
            <a:avLst>
              <a:gd name="adj" fmla="val 22804"/>
            </a:avLst>
          </a:prstGeom>
          <a:solidFill>
            <a:srgbClr val="DCDEE0">
              <a:alpha val="30452"/>
            </a:srgbClr>
          </a:solidFill>
          <a:ln w="12700">
            <a:miter lim="400000"/>
          </a:ln>
        </p:spPr>
        <p:txBody>
          <a:bodyPr lIns="50800" tIns="50800" rIns="50800" bIns="50800" anchor="ctr"/>
          <a:lstStyle/>
          <a:p>
            <a:pPr>
              <a:defRPr sz="2400"/>
            </a:pPr>
            <a:endParaRPr/>
          </a:p>
        </p:txBody>
      </p:sp>
      <p:sp>
        <p:nvSpPr>
          <p:cNvPr id="191" name="Shape 191"/>
          <p:cNvSpPr/>
          <p:nvPr/>
        </p:nvSpPr>
        <p:spPr>
          <a:xfrm>
            <a:off x="4145534" y="7807163"/>
            <a:ext cx="4686301" cy="124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r>
              <a:t>・ギャップが大きい</a:t>
            </a:r>
          </a:p>
          <a:p>
            <a:pPr algn="l"/>
            <a:r>
              <a:t>・現場の先生も同意見</a:t>
            </a:r>
          </a:p>
        </p:txBody>
      </p:sp>
      <p:pic>
        <p:nvPicPr>
          <p:cNvPr id="192" name="なるほど統計学園ss1.png"/>
          <p:cNvPicPr>
            <a:picLocks noChangeAspect="1"/>
          </p:cNvPicPr>
          <p:nvPr/>
        </p:nvPicPr>
        <p:blipFill>
          <a:blip r:embed="rId3">
            <a:extLst/>
          </a:blip>
          <a:stretch>
            <a:fillRect/>
          </a:stretch>
        </p:blipFill>
        <p:spPr>
          <a:xfrm>
            <a:off x="523897" y="1885122"/>
            <a:ext cx="5594512" cy="5432249"/>
          </a:xfrm>
          <a:prstGeom prst="rect">
            <a:avLst/>
          </a:prstGeom>
          <a:ln w="12700">
            <a:miter lim="400000"/>
          </a:ln>
        </p:spPr>
      </p:pic>
      <p:pic>
        <p:nvPicPr>
          <p:cNvPr id="193" name="estatss2.png"/>
          <p:cNvPicPr>
            <a:picLocks noChangeAspect="1"/>
          </p:cNvPicPr>
          <p:nvPr/>
        </p:nvPicPr>
        <p:blipFill>
          <a:blip r:embed="rId4">
            <a:extLst/>
          </a:blip>
          <a:stretch>
            <a:fillRect/>
          </a:stretch>
        </p:blipFill>
        <p:spPr>
          <a:xfrm>
            <a:off x="6896499" y="2478301"/>
            <a:ext cx="5634157" cy="4423183"/>
          </a:xfrm>
          <a:prstGeom prst="rect">
            <a:avLst/>
          </a:prstGeom>
          <a:ln w="12700">
            <a:miter lim="400000"/>
          </a:ln>
        </p:spPr>
      </p:pic>
      <p:sp>
        <p:nvSpPr>
          <p:cNvPr id="194" name="Shape 194"/>
          <p:cNvSpPr/>
          <p:nvPr/>
        </p:nvSpPr>
        <p:spPr>
          <a:xfrm>
            <a:off x="6011597" y="3673210"/>
            <a:ext cx="981606" cy="2407180"/>
          </a:xfrm>
          <a:prstGeom prst="rightArrow">
            <a:avLst>
              <a:gd name="adj1" fmla="val 30146"/>
              <a:gd name="adj2" fmla="val 59872"/>
            </a:avLst>
          </a:prstGeom>
          <a:blipFill>
            <a:blip r:embed="rId5"/>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95" name="Shape 195"/>
          <p:cNvSpPr/>
          <p:nvPr/>
        </p:nvSpPr>
        <p:spPr>
          <a:xfrm>
            <a:off x="5111816" y="2645448"/>
            <a:ext cx="2753736" cy="391159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30000">
                <a:solidFill>
                  <a:schemeClr val="accent5">
                    <a:hueOff val="-444211"/>
                    <a:satOff val="-14915"/>
                    <a:lumOff val="22857"/>
                  </a:schemeClr>
                </a:solidFill>
                <a:effectLst>
                  <a:outerShdw blurRad="12700" dist="63500" dir="2580000" rotWithShape="0">
                    <a:srgbClr val="000000"/>
                  </a:outerShdw>
                </a:effectLst>
              </a:defRPr>
            </a:lvl1pPr>
          </a:lstStyle>
          <a:p>
            <a:r>
              <a:t>×</a:t>
            </a:r>
          </a:p>
        </p:txBody>
      </p:sp>
      <p:sp>
        <p:nvSpPr>
          <p:cNvPr id="196" name="Shape 196"/>
          <p:cNvSpPr/>
          <p:nvPr/>
        </p:nvSpPr>
        <p:spPr>
          <a:xfrm>
            <a:off x="5624771" y="7387642"/>
            <a:ext cx="514135" cy="3492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900"/>
            </a:lvl1pPr>
          </a:lstStyle>
          <a:p>
            <a:r>
              <a:t>※1</a:t>
            </a:r>
          </a:p>
        </p:txBody>
      </p:sp>
      <p:sp>
        <p:nvSpPr>
          <p:cNvPr id="197" name="Shape 197"/>
          <p:cNvSpPr/>
          <p:nvPr/>
        </p:nvSpPr>
        <p:spPr>
          <a:xfrm>
            <a:off x="11997852" y="7045340"/>
            <a:ext cx="514136" cy="34925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900"/>
            </a:lvl1pPr>
          </a:lstStyle>
          <a:p>
            <a:r>
              <a:t>※2</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889102" y="2991103"/>
            <a:ext cx="11226596" cy="5219194"/>
          </a:xfrm>
          <a:prstGeom prst="roundRect">
            <a:avLst>
              <a:gd name="adj" fmla="val 7786"/>
            </a:avLst>
          </a:prstGeom>
          <a:solidFill>
            <a:srgbClr val="DCDEE0">
              <a:alpha val="30452"/>
            </a:srgbClr>
          </a:solidFill>
          <a:ln w="12700">
            <a:miter lim="400000"/>
          </a:ln>
        </p:spPr>
        <p:txBody>
          <a:bodyPr lIns="50800" tIns="50800" rIns="50800" bIns="50800" anchor="ctr"/>
          <a:lstStyle/>
          <a:p>
            <a:pPr>
              <a:defRPr sz="2400"/>
            </a:pPr>
            <a:endParaRPr/>
          </a:p>
        </p:txBody>
      </p:sp>
      <p:sp>
        <p:nvSpPr>
          <p:cNvPr id="202" name="Shape 202"/>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03" name="Shape 203"/>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204" name="Shape 204"/>
          <p:cNvSpPr/>
          <p:nvPr/>
        </p:nvSpPr>
        <p:spPr>
          <a:xfrm>
            <a:off x="802743" y="607316"/>
            <a:ext cx="642874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e-Statの抱える問題点</a:t>
            </a:r>
          </a:p>
        </p:txBody>
      </p:sp>
      <p:sp>
        <p:nvSpPr>
          <p:cNvPr id="205" name="Shape 205"/>
          <p:cNvSpPr/>
          <p:nvPr/>
        </p:nvSpPr>
        <p:spPr>
          <a:xfrm>
            <a:off x="1239871" y="3505199"/>
            <a:ext cx="10222713" cy="4191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4600"/>
            </a:pPr>
            <a:r>
              <a:t>・小中学生にとって難解で使いづらい</a:t>
            </a:r>
          </a:p>
          <a:p>
            <a:pPr algn="l">
              <a:defRPr sz="4600"/>
            </a:pPr>
            <a:endParaRPr/>
          </a:p>
          <a:p>
            <a:pPr algn="l">
              <a:defRPr sz="4600"/>
            </a:pPr>
            <a:r>
              <a:t>・そもそも知られていない</a:t>
            </a:r>
          </a:p>
          <a:p>
            <a:pPr algn="l">
              <a:defRPr sz="4600"/>
            </a:pPr>
            <a:endParaRPr/>
          </a:p>
          <a:p>
            <a:pPr algn="l">
              <a:defRPr sz="4600"/>
            </a:pPr>
            <a:r>
              <a:t>・先生も生徒におすすめしづらい</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10" name="Shape 210"/>
          <p:cNvSpPr>
            <a:spLocks noGrp="1"/>
          </p:cNvSpPr>
          <p:nvPr>
            <p:ph type="ctrTitle"/>
          </p:nvPr>
        </p:nvSpPr>
        <p:spPr>
          <a:xfrm>
            <a:off x="9300364" y="922702"/>
            <a:ext cx="3247942" cy="649919"/>
          </a:xfrm>
          <a:prstGeom prst="rect">
            <a:avLst/>
          </a:prstGeom>
        </p:spPr>
        <p:txBody>
          <a:bodyPr>
            <a:normAutofit fontScale="90000"/>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sp>
        <p:nvSpPr>
          <p:cNvPr id="211" name="Shape 211"/>
          <p:cNvSpPr>
            <a:spLocks noGrp="1"/>
          </p:cNvSpPr>
          <p:nvPr>
            <p:ph type="subTitle" sz="quarter" idx="1"/>
          </p:nvPr>
        </p:nvSpPr>
        <p:spPr>
          <a:xfrm>
            <a:off x="1270000" y="3966580"/>
            <a:ext cx="10464800" cy="1681575"/>
          </a:xfrm>
          <a:prstGeom prst="rect">
            <a:avLst/>
          </a:prstGeom>
        </p:spPr>
        <p:txBody>
          <a:bodyPr/>
          <a:lstStyle/>
          <a:p>
            <a:pPr defTabSz="455675">
              <a:defRPr sz="4290">
                <a:latin typeface="ヒラギノ角ゴ ProN W6"/>
                <a:ea typeface="ヒラギノ角ゴ ProN W6"/>
                <a:cs typeface="ヒラギノ角ゴ ProN W6"/>
                <a:sym typeface="ヒラギノ角ゴ ProN W6"/>
              </a:defRPr>
            </a:pPr>
            <a:r>
              <a:t>小中学生のための統計情報ポータルサイト</a:t>
            </a:r>
          </a:p>
          <a:p>
            <a:pPr defTabSz="455675">
              <a:defRPr sz="4290"/>
            </a:pPr>
            <a:r>
              <a:rPr>
                <a:latin typeface="Century"/>
                <a:ea typeface="Century"/>
                <a:cs typeface="Century"/>
                <a:sym typeface="Century"/>
              </a:rPr>
              <a:t>　　　　　　　　　　　　</a:t>
            </a:r>
          </a:p>
        </p:txBody>
      </p:sp>
      <p:sp>
        <p:nvSpPr>
          <p:cNvPr id="212" name="Shape 212"/>
          <p:cNvSpPr/>
          <p:nvPr/>
        </p:nvSpPr>
        <p:spPr>
          <a:xfrm>
            <a:off x="1270000" y="4364792"/>
            <a:ext cx="10464800" cy="14222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a:defRPr sz="8000">
                <a:solidFill>
                  <a:srgbClr val="29ABE2"/>
                </a:solidFill>
                <a:latin typeface="Arial Rounded MT Bold"/>
                <a:ea typeface="Arial Rounded MT Bold"/>
                <a:cs typeface="Arial Rounded MT Bold"/>
                <a:sym typeface="Arial Rounded MT Bold"/>
              </a:defRPr>
            </a:lvl1pPr>
          </a:lstStyle>
          <a:p>
            <a:r>
              <a:t>e-Stat Junior</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456897" y="1564992"/>
            <a:ext cx="12091006" cy="99054"/>
          </a:xfrm>
          <a:prstGeom prst="rect">
            <a:avLst/>
          </a:prstGeom>
          <a:solidFill>
            <a:srgbClr val="29ABE2"/>
          </a:solidFill>
          <a:ln w="12700">
            <a:miter lim="400000"/>
          </a:ln>
        </p:spPr>
        <p:txBody>
          <a:bodyPr lIns="50800" tIns="50800" rIns="50800" bIns="50800" anchor="ctr"/>
          <a:lstStyle/>
          <a:p>
            <a:pPr>
              <a:defRPr sz="2400">
                <a:solidFill>
                  <a:srgbClr val="FFFFFF"/>
                </a:solidFill>
              </a:defRPr>
            </a:pPr>
            <a:endParaRPr/>
          </a:p>
        </p:txBody>
      </p:sp>
      <p:sp>
        <p:nvSpPr>
          <p:cNvPr id="217" name="Shape 217"/>
          <p:cNvSpPr>
            <a:spLocks noGrp="1"/>
          </p:cNvSpPr>
          <p:nvPr>
            <p:ph type="ctrTitle"/>
          </p:nvPr>
        </p:nvSpPr>
        <p:spPr>
          <a:xfrm>
            <a:off x="9300364" y="922702"/>
            <a:ext cx="3247942" cy="649919"/>
          </a:xfrm>
          <a:prstGeom prst="rect">
            <a:avLst/>
          </a:prstGeom>
        </p:spPr>
        <p:txBody>
          <a:bodyPr/>
          <a:lstStyle>
            <a:lvl1pPr defTabSz="268731">
              <a:defRPr sz="3680">
                <a:solidFill>
                  <a:srgbClr val="29ABE2"/>
                </a:solidFill>
                <a:latin typeface="Arial Rounded MT Bold"/>
                <a:ea typeface="Arial Rounded MT Bold"/>
                <a:cs typeface="Arial Rounded MT Bold"/>
                <a:sym typeface="Arial Rounded MT Bold"/>
              </a:defRPr>
            </a:lvl1pPr>
          </a:lstStyle>
          <a:p>
            <a:r>
              <a:t>e-Stat Junior</a:t>
            </a:r>
          </a:p>
        </p:txBody>
      </p:sp>
      <p:pic>
        <p:nvPicPr>
          <p:cNvPr id="218" name="e-StatScreenImage-new.pdf"/>
          <p:cNvPicPr>
            <a:picLocks noChangeAspect="1"/>
          </p:cNvPicPr>
          <p:nvPr/>
        </p:nvPicPr>
        <p:blipFill>
          <a:blip r:embed="rId3">
            <a:extLst/>
          </a:blip>
          <a:stretch>
            <a:fillRect/>
          </a:stretch>
        </p:blipFill>
        <p:spPr>
          <a:xfrm>
            <a:off x="890167" y="2326897"/>
            <a:ext cx="11224466" cy="6547606"/>
          </a:xfrm>
          <a:prstGeom prst="rect">
            <a:avLst/>
          </a:prstGeom>
          <a:ln w="12700">
            <a:miter lim="400000"/>
          </a:ln>
        </p:spPr>
      </p:pic>
      <p:sp>
        <p:nvSpPr>
          <p:cNvPr id="219" name="Shape 219"/>
          <p:cNvSpPr/>
          <p:nvPr/>
        </p:nvSpPr>
        <p:spPr>
          <a:xfrm>
            <a:off x="802743" y="607316"/>
            <a:ext cx="3251201" cy="736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a:lvl1pPr>
          </a:lstStyle>
          <a:p>
            <a:r>
              <a:t>トップ画面</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ユーザー設定</PresentationFormat>
  <Paragraphs>463</Paragraphs>
  <Slides>36</Slides>
  <Notes>32</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White</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lpstr>e-Stat Junior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2016-04-22T07:18:15Z</dcterms:modified>
</cp:coreProperties>
</file>