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bookmarkIdSeed="3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28" r:id="rId3"/>
    <p:sldId id="470" r:id="rId4"/>
    <p:sldId id="539" r:id="rId5"/>
    <p:sldId id="471" r:id="rId6"/>
    <p:sldId id="527" r:id="rId7"/>
    <p:sldId id="538" r:id="rId8"/>
    <p:sldId id="537" r:id="rId9"/>
    <p:sldId id="472" r:id="rId10"/>
  </p:sldIdLst>
  <p:sldSz cx="9906000" cy="6858000" type="A4"/>
  <p:notesSz cx="68072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FFFF"/>
    <a:srgbClr val="FFFF66"/>
    <a:srgbClr val="99FF99"/>
    <a:srgbClr val="08FCE5"/>
    <a:srgbClr val="FFCCFF"/>
    <a:srgbClr val="FF0000"/>
    <a:srgbClr val="FFFF99"/>
    <a:srgbClr val="FFCC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55" autoAdjust="0"/>
    <p:restoredTop sz="83500" autoAdjust="0"/>
  </p:normalViewPr>
  <p:slideViewPr>
    <p:cSldViewPr>
      <p:cViewPr varScale="1">
        <p:scale>
          <a:sx n="96" d="100"/>
          <a:sy n="96" d="100"/>
        </p:scale>
        <p:origin x="2148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40" y="-102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84" charset="-128"/>
              </a:defRPr>
            </a:lvl1pPr>
          </a:lstStyle>
          <a:p>
            <a:pPr>
              <a:defRPr/>
            </a:pPr>
            <a:fld id="{99EDB2F0-B4EC-4154-83BE-80E14316D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0330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48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4400"/>
            <a:ext cx="5445125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84" charset="-128"/>
              </a:defRPr>
            </a:lvl1pPr>
          </a:lstStyle>
          <a:p>
            <a:pPr>
              <a:defRPr/>
            </a:pPr>
            <a:fld id="{1D31A1ED-2F9C-41E5-8AAB-345611F433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3556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8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8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5"/>
          <p:cNvSpPr>
            <a:spLocks noChangeShapeType="1"/>
          </p:cNvSpPr>
          <p:nvPr userDrawn="1"/>
        </p:nvSpPr>
        <p:spPr bwMode="auto">
          <a:xfrm>
            <a:off x="0" y="1444625"/>
            <a:ext cx="99077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84" charset="-128"/>
            </a:endParaRPr>
          </a:p>
        </p:txBody>
      </p:sp>
      <p:sp>
        <p:nvSpPr>
          <p:cNvPr id="5" name="Line 16"/>
          <p:cNvSpPr>
            <a:spLocks noChangeShapeType="1"/>
          </p:cNvSpPr>
          <p:nvPr userDrawn="1"/>
        </p:nvSpPr>
        <p:spPr bwMode="auto">
          <a:xfrm>
            <a:off x="0" y="3121025"/>
            <a:ext cx="99077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84" charset="-128"/>
            </a:endParaRPr>
          </a:p>
        </p:txBody>
      </p:sp>
      <p:sp>
        <p:nvSpPr>
          <p:cNvPr id="7" name="Line 41"/>
          <p:cNvSpPr>
            <a:spLocks noChangeShapeType="1"/>
          </p:cNvSpPr>
          <p:nvPr userDrawn="1"/>
        </p:nvSpPr>
        <p:spPr bwMode="auto">
          <a:xfrm>
            <a:off x="0" y="6705600"/>
            <a:ext cx="990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84" charset="-128"/>
            </a:endParaRP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412776"/>
            <a:ext cx="8420100" cy="1123950"/>
          </a:xfrm>
        </p:spPr>
        <p:txBody>
          <a:bodyPr anchorCtr="1"/>
          <a:lstStyle>
            <a:lvl1pPr>
              <a:defRPr sz="32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7650" y="2435126"/>
            <a:ext cx="9362546" cy="64928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2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594600" y="6629400"/>
            <a:ext cx="23114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84" charset="-128"/>
              </a:defRPr>
            </a:lvl1pPr>
          </a:lstStyle>
          <a:p>
            <a:pPr>
              <a:defRPr/>
            </a:pPr>
            <a:fld id="{769DF27B-5B46-410E-8C88-4B0D6F0E8FA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81001"/>
            <a:ext cx="89154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838200"/>
            <a:ext cx="8915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7594600" y="6667500"/>
            <a:ext cx="23114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F4AB5C4-DAA2-45F9-BE2F-4738531DFC3B}" type="slidenum">
              <a:rPr kumimoji="0" lang="en-US" altLang="ja-JP" sz="1000">
                <a:ea typeface="ＭＳ Ｐゴシック" pitchFamily="84" charset="-128"/>
              </a:rPr>
              <a:pPr algn="r">
                <a:defRPr/>
              </a:pPr>
              <a:t>‹#›</a:t>
            </a:fld>
            <a:endParaRPr kumimoji="0" lang="en-US" altLang="ja-JP" sz="1000" dirty="0">
              <a:ea typeface="ＭＳ Ｐゴシック" pitchFamily="84" charset="-128"/>
            </a:endParaRPr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-1720" y="736600"/>
            <a:ext cx="99077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84" charset="-128"/>
            </a:endParaRPr>
          </a:p>
        </p:txBody>
      </p:sp>
      <p:sp>
        <p:nvSpPr>
          <p:cNvPr id="1073" name="Line 49"/>
          <p:cNvSpPr>
            <a:spLocks noChangeShapeType="1"/>
          </p:cNvSpPr>
          <p:nvPr userDrawn="1"/>
        </p:nvSpPr>
        <p:spPr bwMode="auto">
          <a:xfrm>
            <a:off x="0" y="6705600"/>
            <a:ext cx="990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84" charset="-128"/>
            </a:endParaRPr>
          </a:p>
        </p:txBody>
      </p:sp>
      <p:sp>
        <p:nvSpPr>
          <p:cNvPr id="1078" name="Rectangle 5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95300" y="6248400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8"/>
        </a:buBlip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8"/>
        </a:buBlip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8"/>
        </a:buBlip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8"/>
        </a:buBlip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hyperlink" Target="http://www.e-stat.go.jp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hyperlink" Target="http://www.e-stat.go.jp/" TargetMode="Externa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wmf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21.emf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4"/>
          <p:cNvSpPr txBox="1">
            <a:spLocks noChangeArrowheads="1"/>
          </p:cNvSpPr>
          <p:nvPr/>
        </p:nvSpPr>
        <p:spPr bwMode="auto">
          <a:xfrm>
            <a:off x="3314040" y="5373216"/>
            <a:ext cx="327792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1800" dirty="0" smtClean="0"/>
              <a:t>2016</a:t>
            </a:r>
            <a:r>
              <a:rPr lang="ja-JP" altLang="en-US" sz="1800" dirty="0" smtClean="0"/>
              <a:t>年</a:t>
            </a:r>
            <a:r>
              <a:rPr lang="en-US" altLang="ja-JP" sz="1800" dirty="0"/>
              <a:t>3</a:t>
            </a:r>
            <a:r>
              <a:rPr lang="ja-JP" altLang="en-US" sz="1800" dirty="0" smtClean="0"/>
              <a:t>月</a:t>
            </a:r>
            <a:r>
              <a:rPr lang="en-US" altLang="ja-JP" sz="1800" dirty="0"/>
              <a:t>5</a:t>
            </a:r>
            <a:r>
              <a:rPr lang="ja-JP" altLang="en-US" sz="1800" dirty="0" smtClean="0"/>
              <a:t>日</a:t>
            </a:r>
            <a:endParaRPr lang="ja-JP" altLang="en-US" sz="1800" dirty="0"/>
          </a:p>
        </p:txBody>
      </p:sp>
      <p:sp>
        <p:nvSpPr>
          <p:cNvPr id="15369" name="Rectangle 2"/>
          <p:cNvSpPr>
            <a:spLocks noChangeArrowheads="1"/>
          </p:cNvSpPr>
          <p:nvPr/>
        </p:nvSpPr>
        <p:spPr bwMode="auto">
          <a:xfrm>
            <a:off x="194338" y="1636188"/>
            <a:ext cx="94399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rIns="72000" anchor="ctr" anchorCtr="1">
            <a:spAutoFit/>
          </a:bodyPr>
          <a:lstStyle/>
          <a:p>
            <a:pPr algn="ctr">
              <a:defRPr/>
            </a:pPr>
            <a:r>
              <a:rPr lang="ja-JP" altLang="en-US" sz="40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オンデマンド集計システムの整備</a:t>
            </a:r>
            <a:endParaRPr lang="en-US" altLang="ja-JP" sz="4000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ja-JP" altLang="en-US" sz="40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アイデア説明資料</a:t>
            </a:r>
            <a:endParaRPr lang="ja-JP" altLang="ja-JP" sz="4000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2164" y="260648"/>
            <a:ext cx="26789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行政</a:t>
            </a:r>
            <a:r>
              <a:rPr lang="ja-JP" altLang="en-US" dirty="0"/>
              <a:t>サービス開拓</a:t>
            </a:r>
            <a:r>
              <a:rPr lang="ja-JP" altLang="en-US" dirty="0" smtClean="0"/>
              <a:t>部門</a:t>
            </a:r>
            <a:endParaRPr lang="ja-JP" alt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324112" y="5726583"/>
            <a:ext cx="327792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800" dirty="0" smtClean="0"/>
              <a:t>小野　正明</a:t>
            </a:r>
            <a:endParaRPr lang="ja-JP" altLang="en-US" sz="1800" dirty="0"/>
          </a:p>
        </p:txBody>
      </p:sp>
    </p:spTree>
  </p:cSld>
  <p:clrMapOvr>
    <a:masterClrMapping/>
  </p:clrMapOvr>
  <p:transition advTm="775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697593"/>
              </p:ext>
            </p:extLst>
          </p:nvPr>
        </p:nvGraphicFramePr>
        <p:xfrm>
          <a:off x="848544" y="1055712"/>
          <a:ext cx="8352928" cy="5469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351"/>
                <a:gridCol w="6941809"/>
                <a:gridCol w="827768"/>
              </a:tblGrid>
              <a:tr h="420741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１．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アイデアの目的・概要・狙い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２．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アイデアの概要図</a:t>
                      </a:r>
                      <a:endParaRPr lang="ja-JP" altLang="en-US" sz="1800" b="1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３．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機能概要</a:t>
                      </a:r>
                      <a:endParaRPr lang="ja-JP" altLang="en-US" sz="1800" b="1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４．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機能説明</a:t>
                      </a:r>
                      <a:endParaRPr lang="ja-JP" altLang="en-US" sz="1800" b="1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４．１　目的別データマート作成</a:t>
                      </a:r>
                      <a:endParaRPr lang="ja-JP" altLang="en-US" sz="1800" b="1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４．２　統計データ集計・分析</a:t>
                      </a:r>
                      <a:endParaRPr lang="ja-JP" altLang="en-US" sz="1800" b="1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４．３　サイト提供機能</a:t>
                      </a:r>
                      <a:endParaRPr lang="ja-JP" altLang="en-US" sz="1800" b="1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800" b="1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800" b="1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800" b="1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0741"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9060" marR="990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55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4874991" cy="36004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ja-JP" altLang="en-US" sz="2400" b="1" dirty="0" smtClean="0">
                <a:solidFill>
                  <a:srgbClr val="1F497D"/>
                </a:solidFill>
              </a:rPr>
              <a:t>１．アイデアの目的・概要・狙い</a:t>
            </a:r>
            <a:endParaRPr lang="ja-JP" altLang="ja-JP" sz="2400" b="1" dirty="0">
              <a:solidFill>
                <a:srgbClr val="1F497D"/>
              </a:solidFill>
            </a:endParaRPr>
          </a:p>
        </p:txBody>
      </p:sp>
      <p:sp>
        <p:nvSpPr>
          <p:cNvPr id="208" name="Rectangle 2"/>
          <p:cNvSpPr txBox="1">
            <a:spLocks noChangeArrowheads="1"/>
          </p:cNvSpPr>
          <p:nvPr/>
        </p:nvSpPr>
        <p:spPr bwMode="auto">
          <a:xfrm>
            <a:off x="4953000" y="332656"/>
            <a:ext cx="4953000" cy="3600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ja-JP" altLang="en-US" sz="1800" b="1" kern="0" dirty="0" smtClean="0">
                <a:solidFill>
                  <a:srgbClr val="1F497D"/>
                </a:solidFill>
              </a:rPr>
              <a:t>　</a:t>
            </a:r>
            <a:endParaRPr lang="ja-JP" altLang="ja-JP" sz="1800" b="1" kern="0" dirty="0">
              <a:solidFill>
                <a:srgbClr val="1F497D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179512" y="1217935"/>
            <a:ext cx="9453438" cy="2398721"/>
          </a:xfrm>
          <a:prstGeom prst="rect">
            <a:avLst/>
          </a:prstGeom>
          <a:gradFill rotWithShape="1">
            <a:gsLst>
              <a:gs pos="0">
                <a:srgbClr val="FFFFEB"/>
              </a:gs>
              <a:gs pos="100000">
                <a:srgbClr val="FFFFB9"/>
              </a:gs>
            </a:gsLst>
            <a:lin ang="5400000" scaled="1"/>
          </a:gra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vert="horz" wrap="square" lIns="68400" tIns="25200" rIns="68400" bIns="2520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政府が公表する統計集計結果は、</a:t>
            </a:r>
            <a:r>
              <a:rPr lang="ja-JP" altLang="en-US" sz="17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「政府統計の総合窓口（</a:t>
            </a:r>
            <a:r>
              <a:rPr lang="en-US" altLang="ja-JP" sz="17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e-Stat</a:t>
            </a:r>
            <a:r>
              <a:rPr lang="ja-JP" altLang="en-US" sz="17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）」</a:t>
            </a:r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の「統計データを探す」等から統計表データとして提供を行なっている。</a:t>
            </a:r>
          </a:p>
          <a:p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先般、統計法の全面改正により、公的統計の位置付けが「行政のための統計」から「社会の情報基盤としての統計」へと転換された。これを受け</a:t>
            </a:r>
            <a:r>
              <a:rPr lang="ja-JP" altLang="en-US" sz="17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オーダーメードによる集計や匿名データの作成・提供が開始され段階的に拡大</a:t>
            </a:r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されているところであると認識している。そこで、</a:t>
            </a:r>
            <a:r>
              <a:rPr lang="ja-JP" altLang="en-US" sz="17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新たな統計データ提供の仕組み</a:t>
            </a:r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として、想定される調査事項のパターンをオンデマンド集計に適したデータベース環境に収録し、利用者のリクエストに応じて迅速に結果を返す</a:t>
            </a:r>
            <a:r>
              <a:rPr lang="ja-JP" altLang="en-US" sz="17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オーダーメード的な統計データの提供システム（「オンデマンド集計システム」）を整備</a:t>
            </a:r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する。</a:t>
            </a:r>
          </a:p>
          <a:p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「オンデマンド集計システム」は、統計利用者のデータ活用ニーズに応えることを目的とする。</a:t>
            </a:r>
          </a:p>
        </p:txBody>
      </p:sp>
      <p:sp>
        <p:nvSpPr>
          <p:cNvPr id="20" name="角丸四角形 19"/>
          <p:cNvSpPr/>
          <p:nvPr/>
        </p:nvSpPr>
        <p:spPr bwMode="auto">
          <a:xfrm>
            <a:off x="107504" y="785888"/>
            <a:ext cx="2253208" cy="420115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2400" b="1" dirty="0" smtClean="0">
                <a:solidFill>
                  <a:srgbClr val="1F497D"/>
                </a:solidFill>
                <a:latin typeface="Arial" charset="0"/>
                <a:ea typeface="ＭＳ Ｐゴシック" pitchFamily="84" charset="-128"/>
              </a:rPr>
              <a:t>アイデアの目的</a:t>
            </a: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180082" y="4149080"/>
            <a:ext cx="9453438" cy="2483732"/>
          </a:xfrm>
          <a:prstGeom prst="rect">
            <a:avLst/>
          </a:prstGeom>
          <a:gradFill rotWithShape="1">
            <a:gsLst>
              <a:gs pos="0">
                <a:srgbClr val="FFFFEB"/>
              </a:gs>
              <a:gs pos="100000">
                <a:srgbClr val="FFFFB9"/>
              </a:gs>
            </a:gsLst>
            <a:lin ang="5400000" scaled="1"/>
          </a:gradFill>
          <a:ln w="38100" cmpd="dbl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vert="horz" wrap="square" lIns="68400" tIns="25200" rIns="68400" bIns="2520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7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「政府統計の総合窓口（</a:t>
            </a:r>
            <a:r>
              <a:rPr lang="en-US" altLang="ja-JP" sz="17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e-Stat</a:t>
            </a:r>
            <a:r>
              <a:rPr lang="ja-JP" altLang="en-US" sz="17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）」</a:t>
            </a:r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は、</a:t>
            </a:r>
            <a:r>
              <a:rPr lang="ja-JP" altLang="en-US" sz="17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集計業務で予め定義されている定型的な統計データを公表</a:t>
            </a:r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している。一方、</a:t>
            </a:r>
            <a:r>
              <a:rPr lang="ja-JP" altLang="en-US" sz="17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公表はされていないが、調査結果から得られる調査事項の自由な組み合わせによる統計データの利活用ニーズが高まっている</a:t>
            </a:r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と考える。</a:t>
            </a:r>
          </a:p>
          <a:p>
            <a:r>
              <a:rPr lang="ja-JP" altLang="en-US" sz="1700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「オンデマンド集計システム」は、調査事項の想定される組み合わせパターンを目的別のデータマートに収録しておき、</a:t>
            </a:r>
            <a:r>
              <a:rPr lang="en-US" altLang="ja-JP" sz="1700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Web</a:t>
            </a:r>
            <a:r>
              <a:rPr lang="ja-JP" altLang="en-US" sz="1700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上で表頭、表側項目などを選択することにより、該当する結果表をオンデマンド集計し表示する仕組みを提供</a:t>
            </a:r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する。</a:t>
            </a:r>
          </a:p>
          <a:p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なお、利用者は、自身が欲する統計表が</a:t>
            </a:r>
            <a:r>
              <a:rPr lang="en-US" altLang="ja-JP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e-Stat</a:t>
            </a:r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で公開されているものか否かの判断が困難なため、「オンデマンド集計システム」では、</a:t>
            </a:r>
            <a:r>
              <a:rPr lang="en-US" altLang="ja-JP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e-Stat</a:t>
            </a:r>
            <a:r>
              <a:rPr lang="ja-JP" altLang="en-US" sz="1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公開データとオンデマンド集計用の統計データを合わせた検索機能を提供することで、利便性の更なる向上を図る。</a:t>
            </a:r>
          </a:p>
        </p:txBody>
      </p:sp>
      <p:sp>
        <p:nvSpPr>
          <p:cNvPr id="22" name="角丸四角形 21"/>
          <p:cNvSpPr/>
          <p:nvPr/>
        </p:nvSpPr>
        <p:spPr bwMode="auto">
          <a:xfrm>
            <a:off x="108074" y="3717032"/>
            <a:ext cx="2253208" cy="378347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2400" b="1" dirty="0" smtClean="0">
                <a:solidFill>
                  <a:srgbClr val="1F497D"/>
                </a:solidFill>
                <a:latin typeface="Arial" charset="0"/>
                <a:ea typeface="ＭＳ Ｐゴシック" pitchFamily="84" charset="-128"/>
              </a:rPr>
              <a:t>アイデアの概要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4239199"/>
      </p:ext>
    </p:extLst>
  </p:cSld>
  <p:clrMapOvr>
    <a:masterClrMapping/>
  </p:clrMapOvr>
  <p:transition advTm="6759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4874991" cy="36004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ja-JP" altLang="en-US" sz="2400" b="1" dirty="0" smtClean="0">
                <a:solidFill>
                  <a:srgbClr val="1F497D"/>
                </a:solidFill>
              </a:rPr>
              <a:t>１．アイデアの目的・概要・狙い</a:t>
            </a:r>
            <a:endParaRPr lang="ja-JP" altLang="ja-JP" sz="2400" b="1" dirty="0">
              <a:solidFill>
                <a:srgbClr val="1F497D"/>
              </a:solidFill>
            </a:endParaRPr>
          </a:p>
        </p:txBody>
      </p:sp>
      <p:sp>
        <p:nvSpPr>
          <p:cNvPr id="208" name="Rectangle 2"/>
          <p:cNvSpPr txBox="1">
            <a:spLocks noChangeArrowheads="1"/>
          </p:cNvSpPr>
          <p:nvPr/>
        </p:nvSpPr>
        <p:spPr bwMode="auto">
          <a:xfrm>
            <a:off x="4953000" y="332656"/>
            <a:ext cx="4953000" cy="3600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ja-JP" altLang="en-US" sz="1800" b="1" kern="0" dirty="0" smtClean="0">
                <a:solidFill>
                  <a:srgbClr val="1F497D"/>
                </a:solidFill>
              </a:rPr>
              <a:t>　</a:t>
            </a:r>
            <a:endParaRPr lang="ja-JP" altLang="ja-JP" sz="1800" b="1" kern="0" dirty="0">
              <a:solidFill>
                <a:srgbClr val="1F497D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675802" y="5358832"/>
            <a:ext cx="4248472" cy="0"/>
          </a:xfrm>
          <a:prstGeom prst="line">
            <a:avLst/>
          </a:prstGeom>
          <a:ln w="4445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251866" y="3155816"/>
            <a:ext cx="3600400" cy="24304"/>
          </a:xfrm>
          <a:prstGeom prst="line">
            <a:avLst/>
          </a:prstGeom>
          <a:ln w="4445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7"/>
          <p:cNvCxnSpPr/>
          <p:nvPr/>
        </p:nvCxnSpPr>
        <p:spPr>
          <a:xfrm rot="5400000" flipH="1" flipV="1">
            <a:off x="3187947" y="-572431"/>
            <a:ext cx="873088" cy="5479886"/>
          </a:xfrm>
          <a:prstGeom prst="bentConnector2">
            <a:avLst/>
          </a:prstGeom>
          <a:ln w="4445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5"/>
          <p:cNvCxnSpPr>
            <a:stCxn id="62" idx="2"/>
          </p:cNvCxnSpPr>
          <p:nvPr/>
        </p:nvCxnSpPr>
        <p:spPr>
          <a:xfrm rot="16200000" flipH="1">
            <a:off x="2479930" y="2116025"/>
            <a:ext cx="2302379" cy="5500576"/>
          </a:xfrm>
          <a:prstGeom prst="bentConnector2">
            <a:avLst/>
          </a:prstGeom>
          <a:ln w="44450">
            <a:gradFill flip="none" rotWithShape="1">
              <a:gsLst>
                <a:gs pos="33000">
                  <a:schemeClr val="accent1"/>
                </a:gs>
                <a:gs pos="66000">
                  <a:srgbClr val="FFC000"/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グループ化 26"/>
          <p:cNvGrpSpPr/>
          <p:nvPr/>
        </p:nvGrpSpPr>
        <p:grpSpPr>
          <a:xfrm>
            <a:off x="2072680" y="5445224"/>
            <a:ext cx="1584176" cy="432048"/>
            <a:chOff x="1907704" y="6021288"/>
            <a:chExt cx="1656184" cy="720080"/>
          </a:xfrm>
        </p:grpSpPr>
        <p:sp>
          <p:nvSpPr>
            <p:cNvPr id="28" name="角丸四角形 27"/>
            <p:cNvSpPr/>
            <p:nvPr/>
          </p:nvSpPr>
          <p:spPr>
            <a:xfrm>
              <a:off x="1907704" y="6021288"/>
              <a:ext cx="1656184" cy="332656"/>
            </a:xfrm>
            <a:prstGeom prst="roundRect">
              <a:avLst/>
            </a:prstGeom>
            <a:solidFill>
              <a:srgbClr val="FFFFCC"/>
            </a:solidFill>
            <a:ln cmpd="dbl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オーダメード集計</a:t>
              </a:r>
              <a:endParaRPr kumimoji="1" lang="ja-JP" alt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1907704" y="6408712"/>
              <a:ext cx="1656184" cy="332656"/>
            </a:xfrm>
            <a:prstGeom prst="roundRect">
              <a:avLst/>
            </a:prstGeom>
            <a:solidFill>
              <a:srgbClr val="FFFFCC"/>
            </a:solidFill>
            <a:ln cmpd="dbl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匿名データ</a:t>
              </a:r>
              <a:endParaRPr kumimoji="1" lang="ja-JP" alt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623128" y="5286824"/>
            <a:ext cx="130553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レーム 30"/>
          <p:cNvSpPr/>
          <p:nvPr/>
        </p:nvSpPr>
        <p:spPr>
          <a:xfrm>
            <a:off x="560512" y="5286824"/>
            <a:ext cx="1377544" cy="432048"/>
          </a:xfrm>
          <a:prstGeom prst="frame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新統計法の枠組</a:t>
            </a:r>
            <a:endParaRPr kumimoji="1" lang="ja-JP" altLang="en-US" sz="1200" dirty="0">
              <a:solidFill>
                <a:schemeClr val="tx1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420218" y="1730968"/>
            <a:ext cx="1944216" cy="14401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行政提供型の統計</a:t>
            </a:r>
            <a:endParaRPr lang="en-US" altLang="ja-JP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（調査結果）</a:t>
            </a:r>
            <a:endParaRPr kumimoji="1"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420218" y="3192568"/>
            <a:ext cx="1944216" cy="2147792"/>
          </a:xfrm>
          <a:prstGeom prst="rect">
            <a:avLst/>
          </a:prstGeom>
          <a:solidFill>
            <a:srgbClr val="FFFFCC"/>
          </a:solidFill>
          <a:ln w="444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統計作成の可能性</a:t>
            </a:r>
            <a:endParaRPr lang="en-US" altLang="ja-JP" sz="1600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404644" y="5358831"/>
            <a:ext cx="1986920" cy="658671"/>
          </a:xfrm>
          <a:prstGeom prst="rect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rgbClr val="FFC000"/>
              </a:solidFill>
            </a:endParaRPr>
          </a:p>
        </p:txBody>
      </p:sp>
      <p:sp>
        <p:nvSpPr>
          <p:cNvPr id="36" name="右矢印 35"/>
          <p:cNvSpPr/>
          <p:nvPr/>
        </p:nvSpPr>
        <p:spPr>
          <a:xfrm>
            <a:off x="6436442" y="2100000"/>
            <a:ext cx="504056" cy="648072"/>
          </a:xfrm>
          <a:prstGeom prst="rightArrow">
            <a:avLst>
              <a:gd name="adj1" fmla="val 72396"/>
              <a:gd name="adj2" fmla="val 50000"/>
            </a:avLst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7012505" y="3684176"/>
            <a:ext cx="1959087" cy="1080120"/>
          </a:xfrm>
          <a:prstGeom prst="roundRect">
            <a:avLst>
              <a:gd name="adj" fmla="val 12954"/>
            </a:avLst>
          </a:prstGeom>
          <a:solidFill>
            <a:srgbClr val="FFFFCC"/>
          </a:solidFill>
          <a:ln>
            <a:solidFill>
              <a:srgbClr val="0033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rgbClr val="0033CC"/>
                </a:solidFill>
                <a:latin typeface="HG丸ｺﾞｼｯｸM-PRO" pitchFamily="50" charset="-128"/>
                <a:ea typeface="HG丸ｺﾞｼｯｸM-PRO" pitchFamily="50" charset="-128"/>
              </a:rPr>
              <a:t>オンライン集計による新たな統計データ</a:t>
            </a:r>
            <a:r>
              <a:rPr lang="ja-JP" altLang="en-US" sz="1400" b="1" dirty="0" smtClean="0">
                <a:solidFill>
                  <a:srgbClr val="0033CC"/>
                </a:solidFill>
                <a:latin typeface="HG丸ｺﾞｼｯｸM-PRO" pitchFamily="50" charset="-128"/>
                <a:ea typeface="HG丸ｺﾞｼｯｸM-PRO" pitchFamily="50" charset="-128"/>
              </a:rPr>
              <a:t>の作成・提供</a:t>
            </a:r>
            <a:endParaRPr kumimoji="1" lang="ja-JP" altLang="en-US" sz="1400" b="1" dirty="0">
              <a:solidFill>
                <a:srgbClr val="0033CC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093642" y="2373224"/>
            <a:ext cx="146787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政府統計の総合窓口</a:t>
            </a:r>
            <a:endParaRPr kumimoji="1"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e-Stat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1" name="右矢印 40"/>
          <p:cNvSpPr/>
          <p:nvPr/>
        </p:nvSpPr>
        <p:spPr>
          <a:xfrm>
            <a:off x="6436442" y="3900200"/>
            <a:ext cx="504056" cy="648072"/>
          </a:xfrm>
          <a:prstGeom prst="rightArrow">
            <a:avLst>
              <a:gd name="adj1" fmla="val 72396"/>
              <a:gd name="adj2" fmla="val 50000"/>
            </a:avLst>
          </a:prstGeom>
          <a:solidFill>
            <a:srgbClr val="FFFFCC"/>
          </a:solidFill>
          <a:ln>
            <a:solidFill>
              <a:srgbClr val="0033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787090" y="3199169"/>
            <a:ext cx="137754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横巻き 43"/>
          <p:cNvSpPr/>
          <p:nvPr/>
        </p:nvSpPr>
        <p:spPr>
          <a:xfrm>
            <a:off x="6724474" y="3324136"/>
            <a:ext cx="1377544" cy="432048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0033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rgbClr val="0033CC"/>
                </a:solidFill>
                <a:latin typeface="HGS創英角ｺﾞｼｯｸUB" pitchFamily="50" charset="-128"/>
                <a:ea typeface="HGS創英角ｺﾞｼｯｸUB" pitchFamily="50" charset="-128"/>
              </a:rPr>
              <a:t>アイデアの狙い</a:t>
            </a:r>
            <a:endParaRPr kumimoji="1" lang="ja-JP" altLang="en-US" sz="1200" b="1" dirty="0">
              <a:solidFill>
                <a:srgbClr val="0033CC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23128" y="1811968"/>
            <a:ext cx="130553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フレーム 45"/>
          <p:cNvSpPr/>
          <p:nvPr/>
        </p:nvSpPr>
        <p:spPr>
          <a:xfrm>
            <a:off x="560512" y="1811968"/>
            <a:ext cx="1377544" cy="432048"/>
          </a:xfrm>
          <a:prstGeom prst="frame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旧統計法の枠組</a:t>
            </a:r>
            <a:endParaRPr kumimoji="1" lang="ja-JP" altLang="en-US" sz="1200" dirty="0">
              <a:solidFill>
                <a:schemeClr val="tx1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48" name="円柱 47"/>
          <p:cNvSpPr/>
          <p:nvPr/>
        </p:nvSpPr>
        <p:spPr>
          <a:xfrm>
            <a:off x="1395562" y="4059778"/>
            <a:ext cx="539060" cy="530241"/>
          </a:xfrm>
          <a:prstGeom prst="can">
            <a:avLst/>
          </a:prstGeom>
          <a:solidFill>
            <a:srgbClr val="FFC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円柱 48"/>
          <p:cNvSpPr/>
          <p:nvPr/>
        </p:nvSpPr>
        <p:spPr>
          <a:xfrm>
            <a:off x="1626588" y="4118694"/>
            <a:ext cx="539060" cy="530241"/>
          </a:xfrm>
          <a:prstGeom prst="can">
            <a:avLst/>
          </a:prstGeom>
          <a:solidFill>
            <a:srgbClr val="FFC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円柱 49"/>
          <p:cNvSpPr/>
          <p:nvPr/>
        </p:nvSpPr>
        <p:spPr>
          <a:xfrm>
            <a:off x="1241545" y="4177609"/>
            <a:ext cx="539060" cy="530241"/>
          </a:xfrm>
          <a:prstGeom prst="can">
            <a:avLst/>
          </a:prstGeom>
          <a:solidFill>
            <a:srgbClr val="FFC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0"/>
          <p:cNvSpPr/>
          <p:nvPr/>
        </p:nvSpPr>
        <p:spPr>
          <a:xfrm>
            <a:off x="1445568" y="4419818"/>
            <a:ext cx="1663950" cy="432048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セルデータ</a:t>
            </a:r>
            <a:endParaRPr kumimoji="1" lang="en-US" altLang="ja-JP" sz="1100" dirty="0" smtClean="0">
              <a:solidFill>
                <a:schemeClr val="tx1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（ミクロ集計データ）</a:t>
            </a:r>
            <a:endParaRPr kumimoji="1" lang="ja-JP" altLang="en-US" sz="1100" dirty="0">
              <a:solidFill>
                <a:schemeClr val="tx1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pic>
        <p:nvPicPr>
          <p:cNvPr id="52" name="Picture 9" descr="http://www.e-clipart.info/18_sign/img/sign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600" y="3258210"/>
            <a:ext cx="528499" cy="962878"/>
          </a:xfrm>
          <a:prstGeom prst="rect">
            <a:avLst/>
          </a:prstGeom>
          <a:noFill/>
        </p:spPr>
      </p:pic>
      <p:sp>
        <p:nvSpPr>
          <p:cNvPr id="53" name="テキスト ボックス 52"/>
          <p:cNvSpPr txBox="1"/>
          <p:nvPr/>
        </p:nvSpPr>
        <p:spPr>
          <a:xfrm>
            <a:off x="992560" y="372806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整備</a:t>
            </a:r>
            <a:endParaRPr kumimoji="1" lang="en-US" altLang="ja-JP" sz="1200" b="1" dirty="0" smtClean="0">
              <a:solidFill>
                <a:schemeClr val="bg1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4" name="フレーム 53"/>
          <p:cNvSpPr/>
          <p:nvPr/>
        </p:nvSpPr>
        <p:spPr>
          <a:xfrm>
            <a:off x="4647398" y="1340768"/>
            <a:ext cx="1463666" cy="327184"/>
          </a:xfrm>
          <a:prstGeom prst="frame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統計データ領域</a:t>
            </a:r>
            <a:endParaRPr kumimoji="1" lang="ja-JP" altLang="en-US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AutoShape 10"/>
          <p:cNvSpPr>
            <a:spLocks noChangeArrowheads="1"/>
          </p:cNvSpPr>
          <p:nvPr/>
        </p:nvSpPr>
        <p:spPr bwMode="auto">
          <a:xfrm>
            <a:off x="2354293" y="2078142"/>
            <a:ext cx="2050350" cy="813946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製表業務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</p:txBody>
      </p:sp>
      <p:sp>
        <p:nvSpPr>
          <p:cNvPr id="57" name="AutoShape 10"/>
          <p:cNvSpPr>
            <a:spLocks noChangeArrowheads="1"/>
          </p:cNvSpPr>
          <p:nvPr/>
        </p:nvSpPr>
        <p:spPr bwMode="auto">
          <a:xfrm>
            <a:off x="2360712" y="3717032"/>
            <a:ext cx="2050350" cy="813946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新たな領域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</p:txBody>
      </p:sp>
      <p:pic>
        <p:nvPicPr>
          <p:cNvPr id="58" name="Picture 20" descr="政府統計の総合窓口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050" y="1814250"/>
            <a:ext cx="10001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988" y="2121529"/>
            <a:ext cx="1115091" cy="103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テキスト ボックス 59"/>
          <p:cNvSpPr txBox="1"/>
          <p:nvPr/>
        </p:nvSpPr>
        <p:spPr>
          <a:xfrm>
            <a:off x="7018594" y="4939670"/>
            <a:ext cx="195299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400" b="1" i="1" u="sng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オンデマンド集計システム</a:t>
            </a:r>
            <a:endParaRPr kumimoji="1" lang="en-US" altLang="ja-JP" sz="1400" b="1" i="1" u="sng" dirty="0" smtClean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1" name="Rectangle 16"/>
          <p:cNvSpPr>
            <a:spLocks noChangeArrowheads="1"/>
          </p:cNvSpPr>
          <p:nvPr/>
        </p:nvSpPr>
        <p:spPr bwMode="auto">
          <a:xfrm>
            <a:off x="200472" y="1052734"/>
            <a:ext cx="9433048" cy="540060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ja-JP" altLang="en-US" b="0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62" name="フローチャート : 複数書類 61"/>
          <p:cNvSpPr/>
          <p:nvPr/>
        </p:nvSpPr>
        <p:spPr bwMode="auto">
          <a:xfrm>
            <a:off x="404485" y="2671978"/>
            <a:ext cx="1106590" cy="1084205"/>
          </a:xfrm>
          <a:prstGeom prst="flowChartMultidocumen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調査票情報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（個票）</a:t>
            </a:r>
            <a:endParaRPr kumimoji="1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 bwMode="auto">
          <a:xfrm>
            <a:off x="108074" y="836712"/>
            <a:ext cx="2253208" cy="378347"/>
          </a:xfrm>
          <a:prstGeom prst="roundRect">
            <a:avLst/>
          </a:prstGeom>
          <a:solidFill>
            <a:srgbClr val="FFCCCC"/>
          </a:solidFill>
          <a:ln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2400" b="1" dirty="0" smtClean="0">
                <a:solidFill>
                  <a:srgbClr val="1F497D"/>
                </a:solidFill>
                <a:latin typeface="Arial" charset="0"/>
                <a:ea typeface="ＭＳ Ｐゴシック" pitchFamily="84" charset="-128"/>
              </a:rPr>
              <a:t>アイデアの狙い</a:t>
            </a:r>
          </a:p>
        </p:txBody>
      </p:sp>
      <p:sp>
        <p:nvSpPr>
          <p:cNvPr id="42" name="Rectangle 6"/>
          <p:cNvSpPr>
            <a:spLocks noChangeArrowheads="1"/>
          </p:cNvSpPr>
          <p:nvPr/>
        </p:nvSpPr>
        <p:spPr bwMode="auto">
          <a:xfrm>
            <a:off x="1208584" y="4935890"/>
            <a:ext cx="306614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ja-JP" altLang="en-US" sz="105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調査事項（集計事項</a:t>
            </a:r>
            <a:r>
              <a:rPr lang="ja-JP" altLang="en-US" sz="1050" b="1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）から回答</a:t>
            </a:r>
            <a:r>
              <a:rPr lang="ja-JP" altLang="en-US" sz="105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パターンの組合せを集積した粒度の細かなミクロ集計データ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548564"/>
      </p:ext>
    </p:extLst>
  </p:cSld>
  <p:clrMapOvr>
    <a:masterClrMapping/>
  </p:clrMapOvr>
  <p:transition advTm="6759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Rectangle 16"/>
          <p:cNvSpPr>
            <a:spLocks noChangeArrowheads="1"/>
          </p:cNvSpPr>
          <p:nvPr/>
        </p:nvSpPr>
        <p:spPr bwMode="auto">
          <a:xfrm>
            <a:off x="342316" y="836710"/>
            <a:ext cx="9018235" cy="5832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ja-JP" altLang="en-US" b="0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0546" y="1071776"/>
            <a:ext cx="864096" cy="1700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36000" rIns="0" bIns="0" rtlCol="0">
            <a:noAutofit/>
          </a:bodyPr>
          <a:lstStyle/>
          <a:p>
            <a:pPr algn="ctr"/>
            <a:r>
              <a:rPr kumimoji="1" lang="ja-JP" altLang="en-US" sz="1000" dirty="0" smtClean="0"/>
              <a:t>統計表</a:t>
            </a:r>
            <a:endParaRPr kumimoji="1" lang="en-US" altLang="ja-JP" sz="1000" dirty="0" smtClean="0"/>
          </a:p>
          <a:p>
            <a:pPr algn="ctr"/>
            <a:r>
              <a:rPr lang="ja-JP" altLang="en-US" sz="1000" dirty="0" smtClean="0"/>
              <a:t>（公表データ）</a:t>
            </a:r>
            <a:endParaRPr kumimoji="1" lang="ja-JP" altLang="en-US" sz="1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4874991" cy="36004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ja-JP" altLang="en-US" sz="2400" b="1" dirty="0" smtClean="0">
                <a:solidFill>
                  <a:srgbClr val="1F497D"/>
                </a:solidFill>
              </a:rPr>
              <a:t>２．概要イメージ図</a:t>
            </a:r>
            <a:endParaRPr lang="ja-JP" altLang="ja-JP" sz="2400" b="1" dirty="0">
              <a:solidFill>
                <a:srgbClr val="1F497D"/>
              </a:solidFill>
            </a:endParaRPr>
          </a:p>
        </p:txBody>
      </p:sp>
      <p:sp>
        <p:nvSpPr>
          <p:cNvPr id="208" name="Rectangle 2"/>
          <p:cNvSpPr txBox="1">
            <a:spLocks noChangeArrowheads="1"/>
          </p:cNvSpPr>
          <p:nvPr/>
        </p:nvSpPr>
        <p:spPr bwMode="auto">
          <a:xfrm>
            <a:off x="4953000" y="332656"/>
            <a:ext cx="4953000" cy="3600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ja-JP" altLang="en-US" sz="1800" b="1" kern="0" dirty="0" smtClean="0">
                <a:solidFill>
                  <a:srgbClr val="1F497D"/>
                </a:solidFill>
              </a:rPr>
              <a:t>　</a:t>
            </a:r>
            <a:endParaRPr lang="ja-JP" altLang="ja-JP" sz="1800" b="1" kern="0" dirty="0">
              <a:solidFill>
                <a:srgbClr val="1F497D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2150106" y="980728"/>
            <a:ext cx="3123435" cy="29441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b="0" dirty="0">
                <a:latin typeface="Arial" pitchFamily="34" charset="0"/>
                <a:ea typeface="ＭＳ Ｐゴシック" pitchFamily="50" charset="-128"/>
              </a:rPr>
              <a:t>政府</a:t>
            </a:r>
            <a:r>
              <a:rPr lang="ja-JP" altLang="en-US" b="0" dirty="0" smtClean="0">
                <a:latin typeface="Arial" pitchFamily="34" charset="0"/>
                <a:ea typeface="ＭＳ Ｐゴシック" pitchFamily="50" charset="-128"/>
              </a:rPr>
              <a:t>統計の総合窓口（</a:t>
            </a:r>
            <a:r>
              <a:rPr lang="en-US" altLang="ja-JP" b="0" dirty="0" smtClean="0">
                <a:latin typeface="Arial" pitchFamily="34" charset="0"/>
                <a:ea typeface="ＭＳ Ｐゴシック" pitchFamily="50" charset="-128"/>
              </a:rPr>
              <a:t>e-Stat</a:t>
            </a:r>
            <a:r>
              <a:rPr lang="ja-JP" altLang="en-US" b="0" dirty="0" smtClean="0">
                <a:latin typeface="Arial" pitchFamily="34" charset="0"/>
                <a:ea typeface="ＭＳ Ｐゴシック" pitchFamily="50" charset="-128"/>
              </a:rPr>
              <a:t>）</a:t>
            </a:r>
            <a:endParaRPr lang="ja-JP" altLang="en-US" b="0" dirty="0">
              <a:latin typeface="Arial" pitchFamily="34" charset="0"/>
              <a:ea typeface="ＭＳ Ｐゴシック" pitchFamily="50" charset="-128"/>
            </a:endParaRPr>
          </a:p>
        </p:txBody>
      </p:sp>
      <p:pic>
        <p:nvPicPr>
          <p:cNvPr id="8" name="Picture 20" descr="政府統計の総合窓口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213" y="1476578"/>
            <a:ext cx="10001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23"/>
          <p:cNvSpPr>
            <a:spLocks noChangeArrowheads="1"/>
          </p:cNvSpPr>
          <p:nvPr/>
        </p:nvSpPr>
        <p:spPr bwMode="auto">
          <a:xfrm>
            <a:off x="3727362" y="2804567"/>
            <a:ext cx="1447080" cy="97626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36000" tIns="36000" rIns="36000" bIns="36000">
            <a:no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algn="ctr" eaLnBrk="1" hangingPunct="1"/>
            <a:r>
              <a:rPr lang="ja-JP" altLang="en-US" sz="1000" b="0" dirty="0" smtClean="0">
                <a:latin typeface="Arial" pitchFamily="34" charset="0"/>
                <a:ea typeface="ＭＳ Ｐゴシック" pitchFamily="50" charset="-128"/>
              </a:rPr>
              <a:t>統計情報データベース</a:t>
            </a:r>
            <a:endParaRPr lang="en-US" altLang="ja-JP" sz="1000" b="0" dirty="0" smtClean="0">
              <a:latin typeface="Arial" pitchFamily="34" charset="0"/>
              <a:ea typeface="ＭＳ Ｐゴシック" pitchFamily="50" charset="-128"/>
            </a:endParaRPr>
          </a:p>
          <a:p>
            <a:pPr algn="ctr" eaLnBrk="1" hangingPunct="1"/>
            <a:endParaRPr lang="en-US" altLang="ja-JP" sz="1000" b="0" dirty="0">
              <a:latin typeface="Arial" pitchFamily="34" charset="0"/>
              <a:ea typeface="ＭＳ Ｐゴシック" pitchFamily="50" charset="-128"/>
            </a:endParaRPr>
          </a:p>
          <a:p>
            <a:pPr algn="ctr" eaLnBrk="1" hangingPunct="1"/>
            <a:endParaRPr lang="en-US" altLang="ja-JP" sz="1000" b="0" dirty="0" smtClean="0">
              <a:latin typeface="Arial" pitchFamily="34" charset="0"/>
              <a:ea typeface="ＭＳ Ｐゴシック" pitchFamily="50" charset="-128"/>
            </a:endParaRPr>
          </a:p>
          <a:p>
            <a:pPr algn="ctr" eaLnBrk="1" hangingPunct="1"/>
            <a:endParaRPr lang="en-US" altLang="ja-JP" sz="1000" b="0" dirty="0">
              <a:latin typeface="Arial" pitchFamily="34" charset="0"/>
              <a:ea typeface="ＭＳ Ｐゴシック" pitchFamily="50" charset="-128"/>
            </a:endParaRPr>
          </a:p>
          <a:p>
            <a:pPr algn="ctr" eaLnBrk="1" hangingPunct="1"/>
            <a:r>
              <a:rPr lang="en-US" altLang="ja-JP" sz="1000" b="0" dirty="0" smtClean="0">
                <a:latin typeface="Arial" pitchFamily="34" charset="0"/>
                <a:ea typeface="ＭＳ Ｐゴシック" pitchFamily="50" charset="-128"/>
              </a:rPr>
              <a:t>※</a:t>
            </a:r>
            <a:r>
              <a:rPr lang="ja-JP" altLang="en-US" sz="1000" b="0" dirty="0" smtClean="0">
                <a:latin typeface="Arial" pitchFamily="34" charset="0"/>
                <a:ea typeface="ＭＳ Ｐゴシック" pitchFamily="50" charset="-128"/>
              </a:rPr>
              <a:t>統計表から整備されたデータベース</a:t>
            </a:r>
            <a:endParaRPr lang="ja-JP" altLang="en-US" sz="1000" b="0" dirty="0">
              <a:latin typeface="Arial" pitchFamily="34" charset="0"/>
              <a:ea typeface="ＭＳ Ｐゴシック" pitchFamily="50" charset="-128"/>
            </a:endParaRPr>
          </a:p>
          <a:p>
            <a:pPr algn="ctr" eaLnBrk="1" hangingPunct="1"/>
            <a:endParaRPr lang="ja-JP" altLang="en-US" sz="1000" b="0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1430025" y="2342635"/>
            <a:ext cx="829125" cy="154988"/>
          </a:xfrm>
          <a:prstGeom prst="leftArrow">
            <a:avLst>
              <a:gd name="adj1" fmla="val 50000"/>
              <a:gd name="adj2" fmla="val 241728"/>
            </a:avLst>
          </a:prstGeom>
          <a:solidFill>
            <a:srgbClr val="08FCE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151" y="2026467"/>
            <a:ext cx="1115091" cy="103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おばちゃん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38" y="2007547"/>
            <a:ext cx="72747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AutoShape 23"/>
          <p:cNvSpPr>
            <a:spLocks noChangeArrowheads="1"/>
          </p:cNvSpPr>
          <p:nvPr/>
        </p:nvSpPr>
        <p:spPr bwMode="auto">
          <a:xfrm>
            <a:off x="3727362" y="1443534"/>
            <a:ext cx="1447080" cy="10070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36000" tIns="36000" rIns="36000" bIns="36000">
            <a:no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algn="ctr" eaLnBrk="1" hangingPunct="1"/>
            <a:r>
              <a:rPr lang="ja-JP" altLang="en-US" sz="1000" b="0" dirty="0" smtClean="0">
                <a:latin typeface="Arial" pitchFamily="34" charset="0"/>
                <a:ea typeface="ＭＳ Ｐゴシック" pitchFamily="50" charset="-128"/>
              </a:rPr>
              <a:t>統計表</a:t>
            </a:r>
            <a:endParaRPr lang="en-US" altLang="ja-JP" sz="1000" b="0" dirty="0" smtClean="0">
              <a:latin typeface="Arial" pitchFamily="34" charset="0"/>
              <a:ea typeface="ＭＳ Ｐゴシック" pitchFamily="50" charset="-128"/>
            </a:endParaRPr>
          </a:p>
          <a:p>
            <a:pPr algn="ctr" eaLnBrk="1" hangingPunct="1"/>
            <a:endParaRPr lang="en-US" altLang="ja-JP" sz="1000" b="0" dirty="0">
              <a:latin typeface="Arial" pitchFamily="34" charset="0"/>
              <a:ea typeface="ＭＳ Ｐゴシック" pitchFamily="50" charset="-128"/>
            </a:endParaRPr>
          </a:p>
          <a:p>
            <a:pPr algn="ctr" eaLnBrk="1" hangingPunct="1"/>
            <a:endParaRPr lang="en-US" altLang="ja-JP" sz="1000" b="0" dirty="0" smtClean="0">
              <a:latin typeface="Arial" pitchFamily="34" charset="0"/>
              <a:ea typeface="ＭＳ Ｐゴシック" pitchFamily="50" charset="-128"/>
            </a:endParaRPr>
          </a:p>
          <a:p>
            <a:pPr algn="ctr" eaLnBrk="1" hangingPunct="1"/>
            <a:endParaRPr lang="en-US" altLang="ja-JP" sz="1000" b="0" dirty="0">
              <a:latin typeface="Arial" pitchFamily="34" charset="0"/>
              <a:ea typeface="ＭＳ Ｐゴシック" pitchFamily="50" charset="-128"/>
            </a:endParaRPr>
          </a:p>
          <a:p>
            <a:pPr algn="ctr" eaLnBrk="1" hangingPunct="1"/>
            <a:r>
              <a:rPr lang="en-US" altLang="ja-JP" sz="1000" b="0" dirty="0" smtClean="0">
                <a:latin typeface="Arial" pitchFamily="34" charset="0"/>
                <a:ea typeface="ＭＳ Ｐゴシック" pitchFamily="50" charset="-128"/>
              </a:rPr>
              <a:t>※</a:t>
            </a:r>
            <a:r>
              <a:rPr lang="ja-JP" altLang="en-US" sz="1000" b="0" dirty="0" smtClean="0">
                <a:latin typeface="Arial" pitchFamily="34" charset="0"/>
                <a:ea typeface="ＭＳ Ｐゴシック" pitchFamily="50" charset="-128"/>
              </a:rPr>
              <a:t>予め用意された結果データの提供</a:t>
            </a:r>
            <a:endParaRPr lang="ja-JP" altLang="en-US" sz="1000" b="0" dirty="0">
              <a:latin typeface="Arial" pitchFamily="34" charset="0"/>
              <a:ea typeface="ＭＳ Ｐゴシック" pitchFamily="50" charset="-128"/>
            </a:endParaRPr>
          </a:p>
        </p:txBody>
      </p:sp>
      <p:pic>
        <p:nvPicPr>
          <p:cNvPr id="15" name="Picture 3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290" y="1766892"/>
            <a:ext cx="29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370" y="1766892"/>
            <a:ext cx="288139" cy="305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8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330" y="1766892"/>
            <a:ext cx="289719" cy="27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41"/>
          <p:cNvGrpSpPr>
            <a:grpSpLocks/>
          </p:cNvGrpSpPr>
          <p:nvPr/>
        </p:nvGrpSpPr>
        <p:grpSpPr bwMode="auto">
          <a:xfrm>
            <a:off x="4866964" y="1787720"/>
            <a:ext cx="269044" cy="264922"/>
            <a:chOff x="7712" y="5751"/>
            <a:chExt cx="1104" cy="1350"/>
          </a:xfrm>
        </p:grpSpPr>
        <p:sp>
          <p:nvSpPr>
            <p:cNvPr id="21" name="AutoShape 42"/>
            <p:cNvSpPr>
              <a:spLocks noChangeArrowheads="1"/>
            </p:cNvSpPr>
            <p:nvPr/>
          </p:nvSpPr>
          <p:spPr bwMode="auto">
            <a:xfrm>
              <a:off x="7712" y="5751"/>
              <a:ext cx="1104" cy="1350"/>
            </a:xfrm>
            <a:prstGeom prst="foldedCorner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Rectangle 43"/>
            <p:cNvSpPr>
              <a:spLocks noChangeArrowheads="1"/>
            </p:cNvSpPr>
            <p:nvPr/>
          </p:nvSpPr>
          <p:spPr bwMode="auto">
            <a:xfrm>
              <a:off x="7850" y="5931"/>
              <a:ext cx="828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44"/>
            <p:cNvSpPr>
              <a:spLocks noChangeArrowheads="1"/>
            </p:cNvSpPr>
            <p:nvPr/>
          </p:nvSpPr>
          <p:spPr bwMode="auto">
            <a:xfrm>
              <a:off x="7850" y="6021"/>
              <a:ext cx="414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Rectangle 45"/>
            <p:cNvSpPr>
              <a:spLocks noChangeArrowheads="1"/>
            </p:cNvSpPr>
            <p:nvPr/>
          </p:nvSpPr>
          <p:spPr bwMode="auto">
            <a:xfrm>
              <a:off x="7850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46"/>
            <p:cNvSpPr>
              <a:spLocks noChangeArrowheads="1"/>
            </p:cNvSpPr>
            <p:nvPr/>
          </p:nvSpPr>
          <p:spPr bwMode="auto">
            <a:xfrm>
              <a:off x="8264" y="6021"/>
              <a:ext cx="414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Rectangle 47"/>
            <p:cNvSpPr>
              <a:spLocks noChangeArrowheads="1"/>
            </p:cNvSpPr>
            <p:nvPr/>
          </p:nvSpPr>
          <p:spPr bwMode="auto">
            <a:xfrm>
              <a:off x="8057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48"/>
            <p:cNvSpPr>
              <a:spLocks noChangeArrowheads="1"/>
            </p:cNvSpPr>
            <p:nvPr/>
          </p:nvSpPr>
          <p:spPr bwMode="auto">
            <a:xfrm>
              <a:off x="8264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Rectangle 49"/>
            <p:cNvSpPr>
              <a:spLocks noChangeArrowheads="1"/>
            </p:cNvSpPr>
            <p:nvPr/>
          </p:nvSpPr>
          <p:spPr bwMode="auto">
            <a:xfrm>
              <a:off x="8471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50"/>
            <p:cNvSpPr>
              <a:spLocks noChangeArrowheads="1"/>
            </p:cNvSpPr>
            <p:nvPr/>
          </p:nvSpPr>
          <p:spPr bwMode="auto">
            <a:xfrm>
              <a:off x="7850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Rectangle 51"/>
            <p:cNvSpPr>
              <a:spLocks noChangeArrowheads="1"/>
            </p:cNvSpPr>
            <p:nvPr/>
          </p:nvSpPr>
          <p:spPr bwMode="auto">
            <a:xfrm>
              <a:off x="8057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52"/>
            <p:cNvSpPr>
              <a:spLocks noChangeArrowheads="1"/>
            </p:cNvSpPr>
            <p:nvPr/>
          </p:nvSpPr>
          <p:spPr bwMode="auto">
            <a:xfrm>
              <a:off x="8264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Rectangle 53"/>
            <p:cNvSpPr>
              <a:spLocks noChangeArrowheads="1"/>
            </p:cNvSpPr>
            <p:nvPr/>
          </p:nvSpPr>
          <p:spPr bwMode="auto">
            <a:xfrm>
              <a:off x="8471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54"/>
            <p:cNvSpPr>
              <a:spLocks noChangeArrowheads="1"/>
            </p:cNvSpPr>
            <p:nvPr/>
          </p:nvSpPr>
          <p:spPr bwMode="auto">
            <a:xfrm>
              <a:off x="7850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Rectangle 55"/>
            <p:cNvSpPr>
              <a:spLocks noChangeArrowheads="1"/>
            </p:cNvSpPr>
            <p:nvPr/>
          </p:nvSpPr>
          <p:spPr bwMode="auto">
            <a:xfrm>
              <a:off x="8057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56"/>
            <p:cNvSpPr>
              <a:spLocks noChangeArrowheads="1"/>
            </p:cNvSpPr>
            <p:nvPr/>
          </p:nvSpPr>
          <p:spPr bwMode="auto">
            <a:xfrm>
              <a:off x="8264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Rectangle 57"/>
            <p:cNvSpPr>
              <a:spLocks noChangeArrowheads="1"/>
            </p:cNvSpPr>
            <p:nvPr/>
          </p:nvSpPr>
          <p:spPr bwMode="auto">
            <a:xfrm>
              <a:off x="8471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58"/>
            <p:cNvSpPr>
              <a:spLocks noChangeArrowheads="1"/>
            </p:cNvSpPr>
            <p:nvPr/>
          </p:nvSpPr>
          <p:spPr bwMode="auto">
            <a:xfrm>
              <a:off x="7850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Rectangle 59"/>
            <p:cNvSpPr>
              <a:spLocks noChangeArrowheads="1"/>
            </p:cNvSpPr>
            <p:nvPr/>
          </p:nvSpPr>
          <p:spPr bwMode="auto">
            <a:xfrm>
              <a:off x="8057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60"/>
            <p:cNvSpPr>
              <a:spLocks noChangeArrowheads="1"/>
            </p:cNvSpPr>
            <p:nvPr/>
          </p:nvSpPr>
          <p:spPr bwMode="auto">
            <a:xfrm>
              <a:off x="8264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Rectangle 61"/>
            <p:cNvSpPr>
              <a:spLocks noChangeArrowheads="1"/>
            </p:cNvSpPr>
            <p:nvPr/>
          </p:nvSpPr>
          <p:spPr bwMode="auto">
            <a:xfrm>
              <a:off x="8471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62"/>
            <p:cNvSpPr>
              <a:spLocks noChangeArrowheads="1"/>
            </p:cNvSpPr>
            <p:nvPr/>
          </p:nvSpPr>
          <p:spPr bwMode="auto">
            <a:xfrm>
              <a:off x="7850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Rectangle 63"/>
            <p:cNvSpPr>
              <a:spLocks noChangeArrowheads="1"/>
            </p:cNvSpPr>
            <p:nvPr/>
          </p:nvSpPr>
          <p:spPr bwMode="auto">
            <a:xfrm>
              <a:off x="8057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64"/>
            <p:cNvSpPr>
              <a:spLocks noChangeArrowheads="1"/>
            </p:cNvSpPr>
            <p:nvPr/>
          </p:nvSpPr>
          <p:spPr bwMode="auto">
            <a:xfrm>
              <a:off x="8264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Rectangle 65"/>
            <p:cNvSpPr>
              <a:spLocks noChangeArrowheads="1"/>
            </p:cNvSpPr>
            <p:nvPr/>
          </p:nvSpPr>
          <p:spPr bwMode="auto">
            <a:xfrm>
              <a:off x="8471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66"/>
            <p:cNvSpPr>
              <a:spLocks noChangeArrowheads="1"/>
            </p:cNvSpPr>
            <p:nvPr/>
          </p:nvSpPr>
          <p:spPr bwMode="auto">
            <a:xfrm>
              <a:off x="7850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Rectangle 67"/>
            <p:cNvSpPr>
              <a:spLocks noChangeArrowheads="1"/>
            </p:cNvSpPr>
            <p:nvPr/>
          </p:nvSpPr>
          <p:spPr bwMode="auto">
            <a:xfrm>
              <a:off x="8057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68"/>
            <p:cNvSpPr>
              <a:spLocks noChangeArrowheads="1"/>
            </p:cNvSpPr>
            <p:nvPr/>
          </p:nvSpPr>
          <p:spPr bwMode="auto">
            <a:xfrm>
              <a:off x="8264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Rectangle 69"/>
            <p:cNvSpPr>
              <a:spLocks noChangeArrowheads="1"/>
            </p:cNvSpPr>
            <p:nvPr/>
          </p:nvSpPr>
          <p:spPr bwMode="auto">
            <a:xfrm>
              <a:off x="8471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Rectangle 70"/>
            <p:cNvSpPr>
              <a:spLocks noChangeArrowheads="1"/>
            </p:cNvSpPr>
            <p:nvPr/>
          </p:nvSpPr>
          <p:spPr bwMode="auto">
            <a:xfrm>
              <a:off x="7850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Rectangle 71"/>
            <p:cNvSpPr>
              <a:spLocks noChangeArrowheads="1"/>
            </p:cNvSpPr>
            <p:nvPr/>
          </p:nvSpPr>
          <p:spPr bwMode="auto">
            <a:xfrm>
              <a:off x="8057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72"/>
            <p:cNvSpPr>
              <a:spLocks noChangeArrowheads="1"/>
            </p:cNvSpPr>
            <p:nvPr/>
          </p:nvSpPr>
          <p:spPr bwMode="auto">
            <a:xfrm>
              <a:off x="8264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Rectangle 73"/>
            <p:cNvSpPr>
              <a:spLocks noChangeArrowheads="1"/>
            </p:cNvSpPr>
            <p:nvPr/>
          </p:nvSpPr>
          <p:spPr bwMode="auto">
            <a:xfrm>
              <a:off x="8471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74"/>
            <p:cNvSpPr>
              <a:spLocks noChangeArrowheads="1"/>
            </p:cNvSpPr>
            <p:nvPr/>
          </p:nvSpPr>
          <p:spPr bwMode="auto">
            <a:xfrm>
              <a:off x="7850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Rectangle 75"/>
            <p:cNvSpPr>
              <a:spLocks noChangeArrowheads="1"/>
            </p:cNvSpPr>
            <p:nvPr/>
          </p:nvSpPr>
          <p:spPr bwMode="auto">
            <a:xfrm>
              <a:off x="8057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76"/>
            <p:cNvSpPr>
              <a:spLocks noChangeArrowheads="1"/>
            </p:cNvSpPr>
            <p:nvPr/>
          </p:nvSpPr>
          <p:spPr bwMode="auto">
            <a:xfrm>
              <a:off x="8264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Rectangle 77"/>
            <p:cNvSpPr>
              <a:spLocks noChangeArrowheads="1"/>
            </p:cNvSpPr>
            <p:nvPr/>
          </p:nvSpPr>
          <p:spPr bwMode="auto">
            <a:xfrm>
              <a:off x="8471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3937532" y="3054698"/>
            <a:ext cx="458788" cy="374650"/>
          </a:xfrm>
          <a:prstGeom prst="can">
            <a:avLst>
              <a:gd name="adj" fmla="val 27422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800" b="0" dirty="0" smtClean="0">
                <a:latin typeface="Arial" pitchFamily="34" charset="0"/>
                <a:ea typeface="ＭＳ Ｐゴシック" pitchFamily="50" charset="-128"/>
              </a:rPr>
              <a:t>数値ﾃﾞｰﾀ</a:t>
            </a:r>
            <a:endParaRPr lang="ja-JP" altLang="en-US" sz="800" b="0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" name="下矢印 1"/>
          <p:cNvSpPr/>
          <p:nvPr/>
        </p:nvSpPr>
        <p:spPr bwMode="auto">
          <a:xfrm>
            <a:off x="4292717" y="2471261"/>
            <a:ext cx="359250" cy="319933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none" lIns="0" tIns="3600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収録</a:t>
            </a: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623639" y="1797523"/>
            <a:ext cx="92333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利用者（従来）</a:t>
            </a:r>
          </a:p>
        </p:txBody>
      </p:sp>
      <p:pic>
        <p:nvPicPr>
          <p:cNvPr id="59" name="Picture 6" descr="j0202492[1]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298" y="981195"/>
            <a:ext cx="432048" cy="54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フローチャート : 複数書類 2"/>
          <p:cNvSpPr/>
          <p:nvPr/>
        </p:nvSpPr>
        <p:spPr bwMode="auto">
          <a:xfrm>
            <a:off x="7982754" y="1606696"/>
            <a:ext cx="720080" cy="527190"/>
          </a:xfrm>
          <a:prstGeom prst="flowChartMultidocumen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4" charset="-128"/>
              </a:rPr>
              <a:t>調査票</a:t>
            </a:r>
            <a:endParaRPr kumimoji="1" lang="en-US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84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 smtClean="0">
                <a:ea typeface="ＭＳ Ｐゴシック" pitchFamily="84" charset="-128"/>
              </a:rPr>
              <a:t>（個票）</a:t>
            </a:r>
            <a:endParaRPr kumimoji="1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84" charset="-128"/>
            </a:endParaRPr>
          </a:p>
        </p:txBody>
      </p:sp>
      <p:sp>
        <p:nvSpPr>
          <p:cNvPr id="62" name="Rectangle 6"/>
          <p:cNvSpPr>
            <a:spLocks noChangeArrowheads="1"/>
          </p:cNvSpPr>
          <p:nvPr/>
        </p:nvSpPr>
        <p:spPr bwMode="auto">
          <a:xfrm>
            <a:off x="8514166" y="1172100"/>
            <a:ext cx="846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900" dirty="0" smtClean="0"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各府省</a:t>
            </a:r>
            <a:endParaRPr lang="en-US" altLang="ja-JP" sz="900" dirty="0" smtClean="0">
              <a:latin typeface="Century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（調査実施機関</a:t>
            </a: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)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</p:txBody>
      </p:sp>
      <p:pic>
        <p:nvPicPr>
          <p:cNvPr id="64" name="Picture 3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335" y="1489846"/>
            <a:ext cx="29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3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471" y="2071681"/>
            <a:ext cx="288139" cy="305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8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335" y="1783649"/>
            <a:ext cx="289719" cy="27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7" name="Group 41"/>
          <p:cNvGrpSpPr>
            <a:grpSpLocks/>
          </p:cNvGrpSpPr>
          <p:nvPr/>
        </p:nvGrpSpPr>
        <p:grpSpPr bwMode="auto">
          <a:xfrm>
            <a:off x="6417566" y="2382823"/>
            <a:ext cx="269044" cy="264922"/>
            <a:chOff x="7712" y="5751"/>
            <a:chExt cx="1104" cy="1350"/>
          </a:xfrm>
        </p:grpSpPr>
        <p:sp>
          <p:nvSpPr>
            <p:cNvPr id="68" name="AutoShape 42"/>
            <p:cNvSpPr>
              <a:spLocks noChangeArrowheads="1"/>
            </p:cNvSpPr>
            <p:nvPr/>
          </p:nvSpPr>
          <p:spPr bwMode="auto">
            <a:xfrm>
              <a:off x="7712" y="5751"/>
              <a:ext cx="1104" cy="1350"/>
            </a:xfrm>
            <a:prstGeom prst="foldedCorner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43"/>
            <p:cNvSpPr>
              <a:spLocks noChangeArrowheads="1"/>
            </p:cNvSpPr>
            <p:nvPr/>
          </p:nvSpPr>
          <p:spPr bwMode="auto">
            <a:xfrm>
              <a:off x="7850" y="5931"/>
              <a:ext cx="828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Rectangle 44"/>
            <p:cNvSpPr>
              <a:spLocks noChangeArrowheads="1"/>
            </p:cNvSpPr>
            <p:nvPr/>
          </p:nvSpPr>
          <p:spPr bwMode="auto">
            <a:xfrm>
              <a:off x="7850" y="6021"/>
              <a:ext cx="414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45"/>
            <p:cNvSpPr>
              <a:spLocks noChangeArrowheads="1"/>
            </p:cNvSpPr>
            <p:nvPr/>
          </p:nvSpPr>
          <p:spPr bwMode="auto">
            <a:xfrm>
              <a:off x="7850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Rectangle 46"/>
            <p:cNvSpPr>
              <a:spLocks noChangeArrowheads="1"/>
            </p:cNvSpPr>
            <p:nvPr/>
          </p:nvSpPr>
          <p:spPr bwMode="auto">
            <a:xfrm>
              <a:off x="8264" y="6021"/>
              <a:ext cx="414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47"/>
            <p:cNvSpPr>
              <a:spLocks noChangeArrowheads="1"/>
            </p:cNvSpPr>
            <p:nvPr/>
          </p:nvSpPr>
          <p:spPr bwMode="auto">
            <a:xfrm>
              <a:off x="8057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Rectangle 48"/>
            <p:cNvSpPr>
              <a:spLocks noChangeArrowheads="1"/>
            </p:cNvSpPr>
            <p:nvPr/>
          </p:nvSpPr>
          <p:spPr bwMode="auto">
            <a:xfrm>
              <a:off x="8264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49"/>
            <p:cNvSpPr>
              <a:spLocks noChangeArrowheads="1"/>
            </p:cNvSpPr>
            <p:nvPr/>
          </p:nvSpPr>
          <p:spPr bwMode="auto">
            <a:xfrm>
              <a:off x="8471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Rectangle 50"/>
            <p:cNvSpPr>
              <a:spLocks noChangeArrowheads="1"/>
            </p:cNvSpPr>
            <p:nvPr/>
          </p:nvSpPr>
          <p:spPr bwMode="auto">
            <a:xfrm>
              <a:off x="7850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51"/>
            <p:cNvSpPr>
              <a:spLocks noChangeArrowheads="1"/>
            </p:cNvSpPr>
            <p:nvPr/>
          </p:nvSpPr>
          <p:spPr bwMode="auto">
            <a:xfrm>
              <a:off x="8057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Rectangle 52"/>
            <p:cNvSpPr>
              <a:spLocks noChangeArrowheads="1"/>
            </p:cNvSpPr>
            <p:nvPr/>
          </p:nvSpPr>
          <p:spPr bwMode="auto">
            <a:xfrm>
              <a:off x="8264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53"/>
            <p:cNvSpPr>
              <a:spLocks noChangeArrowheads="1"/>
            </p:cNvSpPr>
            <p:nvPr/>
          </p:nvSpPr>
          <p:spPr bwMode="auto">
            <a:xfrm>
              <a:off x="8471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Rectangle 54"/>
            <p:cNvSpPr>
              <a:spLocks noChangeArrowheads="1"/>
            </p:cNvSpPr>
            <p:nvPr/>
          </p:nvSpPr>
          <p:spPr bwMode="auto">
            <a:xfrm>
              <a:off x="7850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55"/>
            <p:cNvSpPr>
              <a:spLocks noChangeArrowheads="1"/>
            </p:cNvSpPr>
            <p:nvPr/>
          </p:nvSpPr>
          <p:spPr bwMode="auto">
            <a:xfrm>
              <a:off x="8057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Rectangle 56"/>
            <p:cNvSpPr>
              <a:spLocks noChangeArrowheads="1"/>
            </p:cNvSpPr>
            <p:nvPr/>
          </p:nvSpPr>
          <p:spPr bwMode="auto">
            <a:xfrm>
              <a:off x="8264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Rectangle 57"/>
            <p:cNvSpPr>
              <a:spLocks noChangeArrowheads="1"/>
            </p:cNvSpPr>
            <p:nvPr/>
          </p:nvSpPr>
          <p:spPr bwMode="auto">
            <a:xfrm>
              <a:off x="8471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Rectangle 58"/>
            <p:cNvSpPr>
              <a:spLocks noChangeArrowheads="1"/>
            </p:cNvSpPr>
            <p:nvPr/>
          </p:nvSpPr>
          <p:spPr bwMode="auto">
            <a:xfrm>
              <a:off x="7850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Rectangle 59"/>
            <p:cNvSpPr>
              <a:spLocks noChangeArrowheads="1"/>
            </p:cNvSpPr>
            <p:nvPr/>
          </p:nvSpPr>
          <p:spPr bwMode="auto">
            <a:xfrm>
              <a:off x="8057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Rectangle 60"/>
            <p:cNvSpPr>
              <a:spLocks noChangeArrowheads="1"/>
            </p:cNvSpPr>
            <p:nvPr/>
          </p:nvSpPr>
          <p:spPr bwMode="auto">
            <a:xfrm>
              <a:off x="8264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Rectangle 61"/>
            <p:cNvSpPr>
              <a:spLocks noChangeArrowheads="1"/>
            </p:cNvSpPr>
            <p:nvPr/>
          </p:nvSpPr>
          <p:spPr bwMode="auto">
            <a:xfrm>
              <a:off x="8471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Rectangle 62"/>
            <p:cNvSpPr>
              <a:spLocks noChangeArrowheads="1"/>
            </p:cNvSpPr>
            <p:nvPr/>
          </p:nvSpPr>
          <p:spPr bwMode="auto">
            <a:xfrm>
              <a:off x="7850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Rectangle 63"/>
            <p:cNvSpPr>
              <a:spLocks noChangeArrowheads="1"/>
            </p:cNvSpPr>
            <p:nvPr/>
          </p:nvSpPr>
          <p:spPr bwMode="auto">
            <a:xfrm>
              <a:off x="8057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Rectangle 64"/>
            <p:cNvSpPr>
              <a:spLocks noChangeArrowheads="1"/>
            </p:cNvSpPr>
            <p:nvPr/>
          </p:nvSpPr>
          <p:spPr bwMode="auto">
            <a:xfrm>
              <a:off x="8264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Rectangle 65"/>
            <p:cNvSpPr>
              <a:spLocks noChangeArrowheads="1"/>
            </p:cNvSpPr>
            <p:nvPr/>
          </p:nvSpPr>
          <p:spPr bwMode="auto">
            <a:xfrm>
              <a:off x="8471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Rectangle 66"/>
            <p:cNvSpPr>
              <a:spLocks noChangeArrowheads="1"/>
            </p:cNvSpPr>
            <p:nvPr/>
          </p:nvSpPr>
          <p:spPr bwMode="auto">
            <a:xfrm>
              <a:off x="7850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Rectangle 67"/>
            <p:cNvSpPr>
              <a:spLocks noChangeArrowheads="1"/>
            </p:cNvSpPr>
            <p:nvPr/>
          </p:nvSpPr>
          <p:spPr bwMode="auto">
            <a:xfrm>
              <a:off x="8057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Rectangle 68"/>
            <p:cNvSpPr>
              <a:spLocks noChangeArrowheads="1"/>
            </p:cNvSpPr>
            <p:nvPr/>
          </p:nvSpPr>
          <p:spPr bwMode="auto">
            <a:xfrm>
              <a:off x="8264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Rectangle 69"/>
            <p:cNvSpPr>
              <a:spLocks noChangeArrowheads="1"/>
            </p:cNvSpPr>
            <p:nvPr/>
          </p:nvSpPr>
          <p:spPr bwMode="auto">
            <a:xfrm>
              <a:off x="8471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Rectangle 70"/>
            <p:cNvSpPr>
              <a:spLocks noChangeArrowheads="1"/>
            </p:cNvSpPr>
            <p:nvPr/>
          </p:nvSpPr>
          <p:spPr bwMode="auto">
            <a:xfrm>
              <a:off x="7850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Rectangle 71"/>
            <p:cNvSpPr>
              <a:spLocks noChangeArrowheads="1"/>
            </p:cNvSpPr>
            <p:nvPr/>
          </p:nvSpPr>
          <p:spPr bwMode="auto">
            <a:xfrm>
              <a:off x="8057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Rectangle 72"/>
            <p:cNvSpPr>
              <a:spLocks noChangeArrowheads="1"/>
            </p:cNvSpPr>
            <p:nvPr/>
          </p:nvSpPr>
          <p:spPr bwMode="auto">
            <a:xfrm>
              <a:off x="8264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Rectangle 73"/>
            <p:cNvSpPr>
              <a:spLocks noChangeArrowheads="1"/>
            </p:cNvSpPr>
            <p:nvPr/>
          </p:nvSpPr>
          <p:spPr bwMode="auto">
            <a:xfrm>
              <a:off x="8471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Rectangle 74"/>
            <p:cNvSpPr>
              <a:spLocks noChangeArrowheads="1"/>
            </p:cNvSpPr>
            <p:nvPr/>
          </p:nvSpPr>
          <p:spPr bwMode="auto">
            <a:xfrm>
              <a:off x="7850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Rectangle 75"/>
            <p:cNvSpPr>
              <a:spLocks noChangeArrowheads="1"/>
            </p:cNvSpPr>
            <p:nvPr/>
          </p:nvSpPr>
          <p:spPr bwMode="auto">
            <a:xfrm>
              <a:off x="8057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Rectangle 76"/>
            <p:cNvSpPr>
              <a:spLocks noChangeArrowheads="1"/>
            </p:cNvSpPr>
            <p:nvPr/>
          </p:nvSpPr>
          <p:spPr bwMode="auto">
            <a:xfrm>
              <a:off x="8264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Rectangle 77"/>
            <p:cNvSpPr>
              <a:spLocks noChangeArrowheads="1"/>
            </p:cNvSpPr>
            <p:nvPr/>
          </p:nvSpPr>
          <p:spPr bwMode="auto">
            <a:xfrm>
              <a:off x="8471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05" name="AutoShape 10"/>
          <p:cNvSpPr>
            <a:spLocks noChangeArrowheads="1"/>
          </p:cNvSpPr>
          <p:nvPr/>
        </p:nvSpPr>
        <p:spPr bwMode="auto">
          <a:xfrm flipH="1">
            <a:off x="5299223" y="1671299"/>
            <a:ext cx="739315" cy="4349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収録</a:t>
            </a:r>
            <a:endParaRPr kumimoji="1" lang="ja-JP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7" name="左矢印 56"/>
          <p:cNvSpPr/>
          <p:nvPr/>
        </p:nvSpPr>
        <p:spPr bwMode="auto">
          <a:xfrm>
            <a:off x="6974642" y="1732304"/>
            <a:ext cx="1008112" cy="266598"/>
          </a:xfrm>
          <a:prstGeom prst="lef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4" name="フローチャート : 定義済み処理 3"/>
          <p:cNvSpPr/>
          <p:nvPr/>
        </p:nvSpPr>
        <p:spPr bwMode="auto">
          <a:xfrm>
            <a:off x="7262674" y="1699556"/>
            <a:ext cx="576064" cy="310166"/>
          </a:xfrm>
          <a:prstGeom prst="flowChartPredefined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製表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6114541" y="2804567"/>
            <a:ext cx="864096" cy="1122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36000" rIns="0" bIns="0" rtlCol="0">
            <a:noAutofit/>
          </a:bodyPr>
          <a:lstStyle/>
          <a:p>
            <a:pPr algn="ctr"/>
            <a:r>
              <a:rPr kumimoji="1" lang="ja-JP" altLang="en-US" sz="1000" dirty="0" smtClean="0"/>
              <a:t>データベース整備に必要情報</a:t>
            </a:r>
            <a:endParaRPr kumimoji="1" lang="ja-JP" altLang="en-US" sz="1000" dirty="0"/>
          </a:p>
        </p:txBody>
      </p:sp>
      <p:grpSp>
        <p:nvGrpSpPr>
          <p:cNvPr id="108" name="Group 41"/>
          <p:cNvGrpSpPr>
            <a:grpSpLocks/>
          </p:cNvGrpSpPr>
          <p:nvPr/>
        </p:nvGrpSpPr>
        <p:grpSpPr bwMode="auto">
          <a:xfrm>
            <a:off x="6412067" y="3193341"/>
            <a:ext cx="269044" cy="264922"/>
            <a:chOff x="7712" y="5751"/>
            <a:chExt cx="1104" cy="1350"/>
          </a:xfrm>
        </p:grpSpPr>
        <p:sp>
          <p:nvSpPr>
            <p:cNvPr id="109" name="AutoShape 42"/>
            <p:cNvSpPr>
              <a:spLocks noChangeArrowheads="1"/>
            </p:cNvSpPr>
            <p:nvPr/>
          </p:nvSpPr>
          <p:spPr bwMode="auto">
            <a:xfrm>
              <a:off x="7712" y="5751"/>
              <a:ext cx="1104" cy="1350"/>
            </a:xfrm>
            <a:prstGeom prst="foldedCorner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7850" y="5931"/>
              <a:ext cx="828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7850" y="6021"/>
              <a:ext cx="414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7850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8264" y="6021"/>
              <a:ext cx="414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8057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8264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Rectangle 49"/>
            <p:cNvSpPr>
              <a:spLocks noChangeArrowheads="1"/>
            </p:cNvSpPr>
            <p:nvPr/>
          </p:nvSpPr>
          <p:spPr bwMode="auto">
            <a:xfrm>
              <a:off x="8471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7850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Rectangle 51"/>
            <p:cNvSpPr>
              <a:spLocks noChangeArrowheads="1"/>
            </p:cNvSpPr>
            <p:nvPr/>
          </p:nvSpPr>
          <p:spPr bwMode="auto">
            <a:xfrm>
              <a:off x="8057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8264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8471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7850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8057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8264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8471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Rectangle 58"/>
            <p:cNvSpPr>
              <a:spLocks noChangeArrowheads="1"/>
            </p:cNvSpPr>
            <p:nvPr/>
          </p:nvSpPr>
          <p:spPr bwMode="auto">
            <a:xfrm>
              <a:off x="7850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8057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Rectangle 60"/>
            <p:cNvSpPr>
              <a:spLocks noChangeArrowheads="1"/>
            </p:cNvSpPr>
            <p:nvPr/>
          </p:nvSpPr>
          <p:spPr bwMode="auto">
            <a:xfrm>
              <a:off x="8264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Rectangle 61"/>
            <p:cNvSpPr>
              <a:spLocks noChangeArrowheads="1"/>
            </p:cNvSpPr>
            <p:nvPr/>
          </p:nvSpPr>
          <p:spPr bwMode="auto">
            <a:xfrm>
              <a:off x="8471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Rectangle 62"/>
            <p:cNvSpPr>
              <a:spLocks noChangeArrowheads="1"/>
            </p:cNvSpPr>
            <p:nvPr/>
          </p:nvSpPr>
          <p:spPr bwMode="auto">
            <a:xfrm>
              <a:off x="7850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" name="Rectangle 63"/>
            <p:cNvSpPr>
              <a:spLocks noChangeArrowheads="1"/>
            </p:cNvSpPr>
            <p:nvPr/>
          </p:nvSpPr>
          <p:spPr bwMode="auto">
            <a:xfrm>
              <a:off x="8057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Rectangle 64"/>
            <p:cNvSpPr>
              <a:spLocks noChangeArrowheads="1"/>
            </p:cNvSpPr>
            <p:nvPr/>
          </p:nvSpPr>
          <p:spPr bwMode="auto">
            <a:xfrm>
              <a:off x="8264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Rectangle 65"/>
            <p:cNvSpPr>
              <a:spLocks noChangeArrowheads="1"/>
            </p:cNvSpPr>
            <p:nvPr/>
          </p:nvSpPr>
          <p:spPr bwMode="auto">
            <a:xfrm>
              <a:off x="8471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Rectangle 66"/>
            <p:cNvSpPr>
              <a:spLocks noChangeArrowheads="1"/>
            </p:cNvSpPr>
            <p:nvPr/>
          </p:nvSpPr>
          <p:spPr bwMode="auto">
            <a:xfrm>
              <a:off x="7850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Rectangle 67"/>
            <p:cNvSpPr>
              <a:spLocks noChangeArrowheads="1"/>
            </p:cNvSpPr>
            <p:nvPr/>
          </p:nvSpPr>
          <p:spPr bwMode="auto">
            <a:xfrm>
              <a:off x="8057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Rectangle 68"/>
            <p:cNvSpPr>
              <a:spLocks noChangeArrowheads="1"/>
            </p:cNvSpPr>
            <p:nvPr/>
          </p:nvSpPr>
          <p:spPr bwMode="auto">
            <a:xfrm>
              <a:off x="8264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Rectangle 69"/>
            <p:cNvSpPr>
              <a:spLocks noChangeArrowheads="1"/>
            </p:cNvSpPr>
            <p:nvPr/>
          </p:nvSpPr>
          <p:spPr bwMode="auto">
            <a:xfrm>
              <a:off x="8471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Rectangle 70"/>
            <p:cNvSpPr>
              <a:spLocks noChangeArrowheads="1"/>
            </p:cNvSpPr>
            <p:nvPr/>
          </p:nvSpPr>
          <p:spPr bwMode="auto">
            <a:xfrm>
              <a:off x="7850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Rectangle 71"/>
            <p:cNvSpPr>
              <a:spLocks noChangeArrowheads="1"/>
            </p:cNvSpPr>
            <p:nvPr/>
          </p:nvSpPr>
          <p:spPr bwMode="auto">
            <a:xfrm>
              <a:off x="8057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Rectangle 72"/>
            <p:cNvSpPr>
              <a:spLocks noChangeArrowheads="1"/>
            </p:cNvSpPr>
            <p:nvPr/>
          </p:nvSpPr>
          <p:spPr bwMode="auto">
            <a:xfrm>
              <a:off x="8264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Rectangle 73"/>
            <p:cNvSpPr>
              <a:spLocks noChangeArrowheads="1"/>
            </p:cNvSpPr>
            <p:nvPr/>
          </p:nvSpPr>
          <p:spPr bwMode="auto">
            <a:xfrm>
              <a:off x="8471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Rectangle 74"/>
            <p:cNvSpPr>
              <a:spLocks noChangeArrowheads="1"/>
            </p:cNvSpPr>
            <p:nvPr/>
          </p:nvSpPr>
          <p:spPr bwMode="auto">
            <a:xfrm>
              <a:off x="7850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Rectangle 75"/>
            <p:cNvSpPr>
              <a:spLocks noChangeArrowheads="1"/>
            </p:cNvSpPr>
            <p:nvPr/>
          </p:nvSpPr>
          <p:spPr bwMode="auto">
            <a:xfrm>
              <a:off x="8057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3" name="Rectangle 76"/>
            <p:cNvSpPr>
              <a:spLocks noChangeArrowheads="1"/>
            </p:cNvSpPr>
            <p:nvPr/>
          </p:nvSpPr>
          <p:spPr bwMode="auto">
            <a:xfrm>
              <a:off x="8264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Rectangle 77"/>
            <p:cNvSpPr>
              <a:spLocks noChangeArrowheads="1"/>
            </p:cNvSpPr>
            <p:nvPr/>
          </p:nvSpPr>
          <p:spPr bwMode="auto">
            <a:xfrm>
              <a:off x="8471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45" name="Rectangle 6"/>
          <p:cNvSpPr>
            <a:spLocks noChangeArrowheads="1"/>
          </p:cNvSpPr>
          <p:nvPr/>
        </p:nvSpPr>
        <p:spPr bwMode="auto">
          <a:xfrm>
            <a:off x="6142633" y="3564810"/>
            <a:ext cx="8079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メタ情報</a:t>
            </a:r>
            <a:endParaRPr kumimoji="1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900" dirty="0" smtClean="0"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（分類事項等）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147" name="AutoShape 10"/>
          <p:cNvSpPr>
            <a:spLocks noChangeArrowheads="1"/>
          </p:cNvSpPr>
          <p:nvPr/>
        </p:nvSpPr>
        <p:spPr bwMode="auto">
          <a:xfrm flipH="1">
            <a:off x="5299223" y="3057827"/>
            <a:ext cx="739315" cy="4349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収録</a:t>
            </a:r>
            <a:endParaRPr kumimoji="1" lang="ja-JP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49" name="AutoShape 38"/>
          <p:cNvSpPr>
            <a:spLocks noChangeArrowheads="1"/>
          </p:cNvSpPr>
          <p:nvPr/>
        </p:nvSpPr>
        <p:spPr bwMode="auto">
          <a:xfrm rot="20286020">
            <a:off x="3330071" y="2070163"/>
            <a:ext cx="432188" cy="203205"/>
          </a:xfrm>
          <a:prstGeom prst="leftArrow">
            <a:avLst>
              <a:gd name="adj1" fmla="val 50000"/>
              <a:gd name="adj2" fmla="val 58873"/>
            </a:avLst>
          </a:prstGeom>
          <a:solidFill>
            <a:srgbClr val="08FCE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50" name="AutoShape 38"/>
          <p:cNvSpPr>
            <a:spLocks noChangeArrowheads="1"/>
          </p:cNvSpPr>
          <p:nvPr/>
        </p:nvSpPr>
        <p:spPr bwMode="auto">
          <a:xfrm rot="1763220">
            <a:off x="3358266" y="2908600"/>
            <a:ext cx="432188" cy="203205"/>
          </a:xfrm>
          <a:prstGeom prst="leftArrow">
            <a:avLst>
              <a:gd name="adj1" fmla="val 50000"/>
              <a:gd name="adj2" fmla="val 58873"/>
            </a:avLst>
          </a:prstGeom>
          <a:solidFill>
            <a:srgbClr val="08FCE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51" name="Rectangle 16"/>
          <p:cNvSpPr>
            <a:spLocks noChangeArrowheads="1"/>
          </p:cNvSpPr>
          <p:nvPr/>
        </p:nvSpPr>
        <p:spPr bwMode="auto">
          <a:xfrm>
            <a:off x="2150106" y="4003110"/>
            <a:ext cx="4452428" cy="2522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0" algn="ctr">
            <a:solidFill>
              <a:srgbClr val="0033CC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オンデマンド</a:t>
            </a:r>
            <a:r>
              <a:rPr lang="ja-JP" altLang="en-US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集計システム</a:t>
            </a:r>
            <a:endParaRPr lang="ja-JP" altLang="en-US" dirty="0">
              <a:solidFill>
                <a:srgbClr val="0033CC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52" name="AutoShape 19"/>
          <p:cNvSpPr>
            <a:spLocks noChangeArrowheads="1"/>
          </p:cNvSpPr>
          <p:nvPr/>
        </p:nvSpPr>
        <p:spPr bwMode="auto">
          <a:xfrm>
            <a:off x="4252360" y="5358606"/>
            <a:ext cx="458788" cy="374650"/>
          </a:xfrm>
          <a:prstGeom prst="can">
            <a:avLst>
              <a:gd name="adj" fmla="val 19795"/>
            </a:avLst>
          </a:prstGeom>
          <a:solidFill>
            <a:srgbClr val="99FF99"/>
          </a:solidFill>
          <a:ln w="25400">
            <a:solidFill>
              <a:srgbClr val="0033CC"/>
            </a:solidFill>
            <a:round/>
            <a:headEnd/>
            <a:tailEnd/>
          </a:ln>
        </p:spPr>
        <p:txBody>
          <a:bodyPr wrap="none" lIns="0" tIns="0" rIns="0" bIns="0" anchor="b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ﾃﾞｰﾀﾏｰﾄ</a:t>
            </a:r>
            <a: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/>
            </a:r>
            <a:b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DB</a:t>
            </a:r>
          </a:p>
        </p:txBody>
      </p:sp>
      <p:sp>
        <p:nvSpPr>
          <p:cNvPr id="61" name="曲折矢印 60"/>
          <p:cNvSpPr/>
          <p:nvPr/>
        </p:nvSpPr>
        <p:spPr bwMode="auto">
          <a:xfrm rot="10800000">
            <a:off x="7443900" y="2308834"/>
            <a:ext cx="934728" cy="3604640"/>
          </a:xfrm>
          <a:prstGeom prst="bentArrow">
            <a:avLst>
              <a:gd name="adj1" fmla="val 7708"/>
              <a:gd name="adj2" fmla="val 8823"/>
              <a:gd name="adj3" fmla="val 26673"/>
              <a:gd name="adj4" fmla="val 32594"/>
            </a:avLst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grpSp>
        <p:nvGrpSpPr>
          <p:cNvPr id="154" name="Group 41"/>
          <p:cNvGrpSpPr>
            <a:grpSpLocks/>
          </p:cNvGrpSpPr>
          <p:nvPr/>
        </p:nvGrpSpPr>
        <p:grpSpPr bwMode="auto">
          <a:xfrm>
            <a:off x="6953557" y="5544214"/>
            <a:ext cx="400657" cy="553890"/>
            <a:chOff x="7712" y="5751"/>
            <a:chExt cx="1104" cy="1350"/>
          </a:xfrm>
        </p:grpSpPr>
        <p:sp>
          <p:nvSpPr>
            <p:cNvPr id="155" name="AutoShape 42"/>
            <p:cNvSpPr>
              <a:spLocks noChangeArrowheads="1"/>
            </p:cNvSpPr>
            <p:nvPr/>
          </p:nvSpPr>
          <p:spPr bwMode="auto">
            <a:xfrm>
              <a:off x="7712" y="5751"/>
              <a:ext cx="1104" cy="1350"/>
            </a:xfrm>
            <a:prstGeom prst="foldedCorner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6" name="Rectangle 43"/>
            <p:cNvSpPr>
              <a:spLocks noChangeArrowheads="1"/>
            </p:cNvSpPr>
            <p:nvPr/>
          </p:nvSpPr>
          <p:spPr bwMode="auto">
            <a:xfrm>
              <a:off x="7850" y="5931"/>
              <a:ext cx="828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7" name="Rectangle 44"/>
            <p:cNvSpPr>
              <a:spLocks noChangeArrowheads="1"/>
            </p:cNvSpPr>
            <p:nvPr/>
          </p:nvSpPr>
          <p:spPr bwMode="auto">
            <a:xfrm>
              <a:off x="7850" y="6021"/>
              <a:ext cx="414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8" name="Rectangle 45"/>
            <p:cNvSpPr>
              <a:spLocks noChangeArrowheads="1"/>
            </p:cNvSpPr>
            <p:nvPr/>
          </p:nvSpPr>
          <p:spPr bwMode="auto">
            <a:xfrm>
              <a:off x="7850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9" name="Rectangle 46"/>
            <p:cNvSpPr>
              <a:spLocks noChangeArrowheads="1"/>
            </p:cNvSpPr>
            <p:nvPr/>
          </p:nvSpPr>
          <p:spPr bwMode="auto">
            <a:xfrm>
              <a:off x="8264" y="6021"/>
              <a:ext cx="414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0" name="Rectangle 47"/>
            <p:cNvSpPr>
              <a:spLocks noChangeArrowheads="1"/>
            </p:cNvSpPr>
            <p:nvPr/>
          </p:nvSpPr>
          <p:spPr bwMode="auto">
            <a:xfrm>
              <a:off x="8057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1" name="Rectangle 48"/>
            <p:cNvSpPr>
              <a:spLocks noChangeArrowheads="1"/>
            </p:cNvSpPr>
            <p:nvPr/>
          </p:nvSpPr>
          <p:spPr bwMode="auto">
            <a:xfrm>
              <a:off x="8264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2" name="Rectangle 49"/>
            <p:cNvSpPr>
              <a:spLocks noChangeArrowheads="1"/>
            </p:cNvSpPr>
            <p:nvPr/>
          </p:nvSpPr>
          <p:spPr bwMode="auto">
            <a:xfrm>
              <a:off x="8471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Rectangle 50"/>
            <p:cNvSpPr>
              <a:spLocks noChangeArrowheads="1"/>
            </p:cNvSpPr>
            <p:nvPr/>
          </p:nvSpPr>
          <p:spPr bwMode="auto">
            <a:xfrm>
              <a:off x="7850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Rectangle 51"/>
            <p:cNvSpPr>
              <a:spLocks noChangeArrowheads="1"/>
            </p:cNvSpPr>
            <p:nvPr/>
          </p:nvSpPr>
          <p:spPr bwMode="auto">
            <a:xfrm>
              <a:off x="8057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Rectangle 52"/>
            <p:cNvSpPr>
              <a:spLocks noChangeArrowheads="1"/>
            </p:cNvSpPr>
            <p:nvPr/>
          </p:nvSpPr>
          <p:spPr bwMode="auto">
            <a:xfrm>
              <a:off x="8264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6" name="Rectangle 53"/>
            <p:cNvSpPr>
              <a:spLocks noChangeArrowheads="1"/>
            </p:cNvSpPr>
            <p:nvPr/>
          </p:nvSpPr>
          <p:spPr bwMode="auto">
            <a:xfrm>
              <a:off x="8471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Rectangle 54"/>
            <p:cNvSpPr>
              <a:spLocks noChangeArrowheads="1"/>
            </p:cNvSpPr>
            <p:nvPr/>
          </p:nvSpPr>
          <p:spPr bwMode="auto">
            <a:xfrm>
              <a:off x="7850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Rectangle 55"/>
            <p:cNvSpPr>
              <a:spLocks noChangeArrowheads="1"/>
            </p:cNvSpPr>
            <p:nvPr/>
          </p:nvSpPr>
          <p:spPr bwMode="auto">
            <a:xfrm>
              <a:off x="8057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Rectangle 56"/>
            <p:cNvSpPr>
              <a:spLocks noChangeArrowheads="1"/>
            </p:cNvSpPr>
            <p:nvPr/>
          </p:nvSpPr>
          <p:spPr bwMode="auto">
            <a:xfrm>
              <a:off x="8264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0" name="Rectangle 57"/>
            <p:cNvSpPr>
              <a:spLocks noChangeArrowheads="1"/>
            </p:cNvSpPr>
            <p:nvPr/>
          </p:nvSpPr>
          <p:spPr bwMode="auto">
            <a:xfrm>
              <a:off x="8471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1" name="Rectangle 58"/>
            <p:cNvSpPr>
              <a:spLocks noChangeArrowheads="1"/>
            </p:cNvSpPr>
            <p:nvPr/>
          </p:nvSpPr>
          <p:spPr bwMode="auto">
            <a:xfrm>
              <a:off x="7850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2" name="Rectangle 59"/>
            <p:cNvSpPr>
              <a:spLocks noChangeArrowheads="1"/>
            </p:cNvSpPr>
            <p:nvPr/>
          </p:nvSpPr>
          <p:spPr bwMode="auto">
            <a:xfrm>
              <a:off x="8057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3" name="Rectangle 60"/>
            <p:cNvSpPr>
              <a:spLocks noChangeArrowheads="1"/>
            </p:cNvSpPr>
            <p:nvPr/>
          </p:nvSpPr>
          <p:spPr bwMode="auto">
            <a:xfrm>
              <a:off x="8264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4" name="Rectangle 61"/>
            <p:cNvSpPr>
              <a:spLocks noChangeArrowheads="1"/>
            </p:cNvSpPr>
            <p:nvPr/>
          </p:nvSpPr>
          <p:spPr bwMode="auto">
            <a:xfrm>
              <a:off x="8471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5" name="Rectangle 62"/>
            <p:cNvSpPr>
              <a:spLocks noChangeArrowheads="1"/>
            </p:cNvSpPr>
            <p:nvPr/>
          </p:nvSpPr>
          <p:spPr bwMode="auto">
            <a:xfrm>
              <a:off x="7850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6" name="Rectangle 63"/>
            <p:cNvSpPr>
              <a:spLocks noChangeArrowheads="1"/>
            </p:cNvSpPr>
            <p:nvPr/>
          </p:nvSpPr>
          <p:spPr bwMode="auto">
            <a:xfrm>
              <a:off x="8057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7" name="Rectangle 64"/>
            <p:cNvSpPr>
              <a:spLocks noChangeArrowheads="1"/>
            </p:cNvSpPr>
            <p:nvPr/>
          </p:nvSpPr>
          <p:spPr bwMode="auto">
            <a:xfrm>
              <a:off x="8264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8" name="Rectangle 65"/>
            <p:cNvSpPr>
              <a:spLocks noChangeArrowheads="1"/>
            </p:cNvSpPr>
            <p:nvPr/>
          </p:nvSpPr>
          <p:spPr bwMode="auto">
            <a:xfrm>
              <a:off x="8471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9" name="Rectangle 66"/>
            <p:cNvSpPr>
              <a:spLocks noChangeArrowheads="1"/>
            </p:cNvSpPr>
            <p:nvPr/>
          </p:nvSpPr>
          <p:spPr bwMode="auto">
            <a:xfrm>
              <a:off x="7850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0" name="Rectangle 67"/>
            <p:cNvSpPr>
              <a:spLocks noChangeArrowheads="1"/>
            </p:cNvSpPr>
            <p:nvPr/>
          </p:nvSpPr>
          <p:spPr bwMode="auto">
            <a:xfrm>
              <a:off x="8057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1" name="Rectangle 68"/>
            <p:cNvSpPr>
              <a:spLocks noChangeArrowheads="1"/>
            </p:cNvSpPr>
            <p:nvPr/>
          </p:nvSpPr>
          <p:spPr bwMode="auto">
            <a:xfrm>
              <a:off x="8264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2" name="Rectangle 69"/>
            <p:cNvSpPr>
              <a:spLocks noChangeArrowheads="1"/>
            </p:cNvSpPr>
            <p:nvPr/>
          </p:nvSpPr>
          <p:spPr bwMode="auto">
            <a:xfrm>
              <a:off x="8471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3" name="Rectangle 70"/>
            <p:cNvSpPr>
              <a:spLocks noChangeArrowheads="1"/>
            </p:cNvSpPr>
            <p:nvPr/>
          </p:nvSpPr>
          <p:spPr bwMode="auto">
            <a:xfrm>
              <a:off x="7850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4" name="Rectangle 71"/>
            <p:cNvSpPr>
              <a:spLocks noChangeArrowheads="1"/>
            </p:cNvSpPr>
            <p:nvPr/>
          </p:nvSpPr>
          <p:spPr bwMode="auto">
            <a:xfrm>
              <a:off x="8057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5" name="Rectangle 72"/>
            <p:cNvSpPr>
              <a:spLocks noChangeArrowheads="1"/>
            </p:cNvSpPr>
            <p:nvPr/>
          </p:nvSpPr>
          <p:spPr bwMode="auto">
            <a:xfrm>
              <a:off x="8264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6" name="Rectangle 73"/>
            <p:cNvSpPr>
              <a:spLocks noChangeArrowheads="1"/>
            </p:cNvSpPr>
            <p:nvPr/>
          </p:nvSpPr>
          <p:spPr bwMode="auto">
            <a:xfrm>
              <a:off x="8471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7" name="Rectangle 74"/>
            <p:cNvSpPr>
              <a:spLocks noChangeArrowheads="1"/>
            </p:cNvSpPr>
            <p:nvPr/>
          </p:nvSpPr>
          <p:spPr bwMode="auto">
            <a:xfrm>
              <a:off x="7850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8" name="Rectangle 75"/>
            <p:cNvSpPr>
              <a:spLocks noChangeArrowheads="1"/>
            </p:cNvSpPr>
            <p:nvPr/>
          </p:nvSpPr>
          <p:spPr bwMode="auto">
            <a:xfrm>
              <a:off x="8057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9" name="Rectangle 76"/>
            <p:cNvSpPr>
              <a:spLocks noChangeArrowheads="1"/>
            </p:cNvSpPr>
            <p:nvPr/>
          </p:nvSpPr>
          <p:spPr bwMode="auto">
            <a:xfrm>
              <a:off x="8264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0" name="Rectangle 77"/>
            <p:cNvSpPr>
              <a:spLocks noChangeArrowheads="1"/>
            </p:cNvSpPr>
            <p:nvPr/>
          </p:nvSpPr>
          <p:spPr bwMode="auto">
            <a:xfrm>
              <a:off x="8471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91" name="Rectangle 6"/>
          <p:cNvSpPr>
            <a:spLocks noChangeArrowheads="1"/>
          </p:cNvSpPr>
          <p:nvPr/>
        </p:nvSpPr>
        <p:spPr bwMode="auto">
          <a:xfrm>
            <a:off x="6578279" y="5229200"/>
            <a:ext cx="11541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セルデータ</a:t>
            </a:r>
            <a:endParaRPr kumimoji="1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900" dirty="0" smtClean="0"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（ミクロ集計データ）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192" name="Rectangle 6"/>
          <p:cNvSpPr>
            <a:spLocks noChangeArrowheads="1"/>
          </p:cNvSpPr>
          <p:nvPr/>
        </p:nvSpPr>
        <p:spPr bwMode="auto">
          <a:xfrm>
            <a:off x="6686610" y="6109195"/>
            <a:ext cx="1944216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ja-JP" altLang="en-US" sz="105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調査事項（集計事項</a:t>
            </a:r>
            <a:r>
              <a:rPr lang="ja-JP" altLang="en-US" sz="1050" b="1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）から回答</a:t>
            </a:r>
            <a:r>
              <a:rPr lang="ja-JP" altLang="en-US" sz="105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パターンの組合せを集積した粒度の細かなミクロ集計データ</a:t>
            </a:r>
          </a:p>
        </p:txBody>
      </p:sp>
      <p:sp>
        <p:nvSpPr>
          <p:cNvPr id="195" name="Rectangle 6"/>
          <p:cNvSpPr>
            <a:spLocks noChangeArrowheads="1"/>
          </p:cNvSpPr>
          <p:nvPr/>
        </p:nvSpPr>
        <p:spPr bwMode="auto">
          <a:xfrm>
            <a:off x="4445407" y="5774249"/>
            <a:ext cx="11541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9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+mn-ea"/>
                <a:ea typeface="+mn-ea"/>
                <a:cs typeface="ＭＳ Ｐゴシック" pitchFamily="50" charset="-128"/>
              </a:rPr>
              <a:t>…</a:t>
            </a:r>
            <a:endParaRPr kumimoji="1" lang="ja-JP" altLang="en-US" sz="9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+mn-ea"/>
              <a:ea typeface="+mn-ea"/>
              <a:cs typeface="ＭＳ Ｐゴシック" pitchFamily="50" charset="-128"/>
            </a:endParaRPr>
          </a:p>
        </p:txBody>
      </p:sp>
      <p:sp>
        <p:nvSpPr>
          <p:cNvPr id="63" name="右中かっこ 62"/>
          <p:cNvSpPr/>
          <p:nvPr/>
        </p:nvSpPr>
        <p:spPr bwMode="auto">
          <a:xfrm>
            <a:off x="4770809" y="5347208"/>
            <a:ext cx="155009" cy="971348"/>
          </a:xfrm>
          <a:prstGeom prst="rightBrace">
            <a:avLst/>
          </a:prstGeom>
          <a:noFill/>
          <a:ln w="2540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98" name="AutoShape 38"/>
          <p:cNvSpPr>
            <a:spLocks noChangeArrowheads="1"/>
          </p:cNvSpPr>
          <p:nvPr/>
        </p:nvSpPr>
        <p:spPr bwMode="auto">
          <a:xfrm>
            <a:off x="4925818" y="5710399"/>
            <a:ext cx="1959665" cy="203075"/>
          </a:xfrm>
          <a:prstGeom prst="leftArrow">
            <a:avLst>
              <a:gd name="adj1" fmla="val 50000"/>
              <a:gd name="adj2" fmla="val 65281"/>
            </a:avLst>
          </a:prstGeom>
          <a:solidFill>
            <a:srgbClr val="08FCE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96" name="フローチャート : 定義済み処理 195"/>
          <p:cNvSpPr/>
          <p:nvPr/>
        </p:nvSpPr>
        <p:spPr bwMode="auto">
          <a:xfrm>
            <a:off x="5251320" y="5514684"/>
            <a:ext cx="1244823" cy="657308"/>
          </a:xfrm>
          <a:prstGeom prst="flowChartPredefinedProcess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目的別</a:t>
            </a:r>
            <a:endParaRPr kumimoji="1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900" dirty="0" smtClean="0">
                <a:ea typeface="ＭＳ Ｐゴシック" pitchFamily="84" charset="-128"/>
              </a:rPr>
              <a:t>データマート作成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99" name="AutoShape 19"/>
          <p:cNvSpPr>
            <a:spLocks noChangeArrowheads="1"/>
          </p:cNvSpPr>
          <p:nvPr/>
        </p:nvSpPr>
        <p:spPr bwMode="auto">
          <a:xfrm>
            <a:off x="2966062" y="4487914"/>
            <a:ext cx="611430" cy="473630"/>
          </a:xfrm>
          <a:prstGeom prst="can">
            <a:avLst>
              <a:gd name="adj" fmla="val 27422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ja-JP" altLang="en-US" sz="800" b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00" name="Rectangle 6"/>
          <p:cNvSpPr>
            <a:spLocks noChangeArrowheads="1"/>
          </p:cNvSpPr>
          <p:nvPr/>
        </p:nvSpPr>
        <p:spPr bwMode="auto">
          <a:xfrm>
            <a:off x="2966062" y="4619228"/>
            <a:ext cx="611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検索</a:t>
            </a:r>
            <a:endParaRPr kumimoji="1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ﾃﾞｰﾀﾍﾞｰｽ</a:t>
            </a:r>
          </a:p>
        </p:txBody>
      </p:sp>
      <p:sp>
        <p:nvSpPr>
          <p:cNvPr id="201" name="曲折矢印 200"/>
          <p:cNvSpPr/>
          <p:nvPr/>
        </p:nvSpPr>
        <p:spPr bwMode="auto">
          <a:xfrm rot="10800000">
            <a:off x="3577492" y="3780833"/>
            <a:ext cx="1378136" cy="922161"/>
          </a:xfrm>
          <a:prstGeom prst="bentArrow">
            <a:avLst>
              <a:gd name="adj1" fmla="val 7708"/>
              <a:gd name="adj2" fmla="val 8823"/>
              <a:gd name="adj3" fmla="val 26673"/>
              <a:gd name="adj4" fmla="val 32594"/>
            </a:avLst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02" name="フローチャート : 定義済み処理 201"/>
          <p:cNvSpPr/>
          <p:nvPr/>
        </p:nvSpPr>
        <p:spPr bwMode="auto">
          <a:xfrm>
            <a:off x="4371433" y="4289581"/>
            <a:ext cx="1004406" cy="266147"/>
          </a:xfrm>
          <a:prstGeom prst="flowChartPredefinedProcess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検索情報作成</a:t>
            </a:r>
            <a:endParaRPr kumimoji="1" lang="en-US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800" dirty="0" smtClean="0">
                <a:ea typeface="ＭＳ Ｐゴシック" pitchFamily="84" charset="-128"/>
              </a:rPr>
              <a:t>（</a:t>
            </a:r>
            <a:r>
              <a:rPr lang="en-US" altLang="ja-JP" sz="800" dirty="0" smtClean="0">
                <a:ea typeface="ＭＳ Ｐゴシック" pitchFamily="84" charset="-128"/>
              </a:rPr>
              <a:t>e-Stat</a:t>
            </a:r>
            <a:r>
              <a:rPr lang="ja-JP" altLang="en-US" sz="800" dirty="0" smtClean="0">
                <a:ea typeface="ＭＳ Ｐゴシック" pitchFamily="84" charset="-128"/>
              </a:rPr>
              <a:t>ﾃﾞｰﾀ）</a:t>
            </a:r>
            <a:endParaRPr kumimoji="1" lang="ja-JP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04" name="Rectangle 6"/>
          <p:cNvSpPr>
            <a:spLocks noChangeArrowheads="1"/>
          </p:cNvSpPr>
          <p:nvPr/>
        </p:nvSpPr>
        <p:spPr bwMode="auto">
          <a:xfrm>
            <a:off x="493023" y="4428981"/>
            <a:ext cx="10772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利用者（新機能）</a:t>
            </a:r>
          </a:p>
        </p:txBody>
      </p:sp>
      <p:cxnSp>
        <p:nvCxnSpPr>
          <p:cNvPr id="106" name="直線矢印コネクタ 105"/>
          <p:cNvCxnSpPr/>
          <p:nvPr/>
        </p:nvCxnSpPr>
        <p:spPr bwMode="auto">
          <a:xfrm>
            <a:off x="1378764" y="4685300"/>
            <a:ext cx="864886" cy="0"/>
          </a:xfrm>
          <a:prstGeom prst="straightConnector1">
            <a:avLst/>
          </a:prstGeom>
          <a:noFill/>
          <a:ln w="6985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7" name="Rectangle 6"/>
          <p:cNvSpPr>
            <a:spLocks noChangeArrowheads="1"/>
          </p:cNvSpPr>
          <p:nvPr/>
        </p:nvSpPr>
        <p:spPr bwMode="auto">
          <a:xfrm>
            <a:off x="1750604" y="4452249"/>
            <a:ext cx="269304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検索</a:t>
            </a:r>
          </a:p>
        </p:txBody>
      </p:sp>
      <p:sp>
        <p:nvSpPr>
          <p:cNvPr id="209" name="AutoShape 19"/>
          <p:cNvSpPr>
            <a:spLocks noChangeArrowheads="1"/>
          </p:cNvSpPr>
          <p:nvPr/>
        </p:nvSpPr>
        <p:spPr bwMode="auto">
          <a:xfrm>
            <a:off x="4558864" y="3068960"/>
            <a:ext cx="458788" cy="374650"/>
          </a:xfrm>
          <a:prstGeom prst="can">
            <a:avLst>
              <a:gd name="adj" fmla="val 27422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800" b="0" dirty="0" smtClean="0">
                <a:latin typeface="Arial" pitchFamily="34" charset="0"/>
                <a:ea typeface="ＭＳ Ｐゴシック" pitchFamily="50" charset="-128"/>
              </a:rPr>
              <a:t>ﾒﾀﾃﾞｰﾀ</a:t>
            </a:r>
            <a:endParaRPr lang="ja-JP" altLang="en-US" sz="800" b="0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11" name="フローチャート : 定義済み処理 210"/>
          <p:cNvSpPr/>
          <p:nvPr/>
        </p:nvSpPr>
        <p:spPr bwMode="auto">
          <a:xfrm>
            <a:off x="8054762" y="5004870"/>
            <a:ext cx="576064" cy="472870"/>
          </a:xfrm>
          <a:prstGeom prst="flowChartPredefined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加工・</a:t>
            </a:r>
            <a:endParaRPr kumimoji="1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ea typeface="ＭＳ Ｐゴシック" pitchFamily="84" charset="-128"/>
              </a:rPr>
              <a:t>集計</a:t>
            </a:r>
            <a:endParaRPr kumimoji="1" lang="ja-JP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13" name="曲折矢印 212"/>
          <p:cNvSpPr/>
          <p:nvPr/>
        </p:nvSpPr>
        <p:spPr bwMode="auto">
          <a:xfrm rot="10800000" flipV="1">
            <a:off x="3598127" y="4687082"/>
            <a:ext cx="962696" cy="635575"/>
          </a:xfrm>
          <a:prstGeom prst="bentArrow">
            <a:avLst>
              <a:gd name="adj1" fmla="val 11833"/>
              <a:gd name="adj2" fmla="val 13909"/>
              <a:gd name="adj3" fmla="val 35392"/>
              <a:gd name="adj4" fmla="val 36954"/>
            </a:avLst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12" name="フローチャート : 定義済み処理 211"/>
          <p:cNvSpPr/>
          <p:nvPr/>
        </p:nvSpPr>
        <p:spPr bwMode="auto">
          <a:xfrm>
            <a:off x="4016896" y="4916873"/>
            <a:ext cx="1004406" cy="266147"/>
          </a:xfrm>
          <a:prstGeom prst="flowChartPredefinedProcess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検索情報作成</a:t>
            </a:r>
            <a:endParaRPr kumimoji="1" lang="en-US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800" dirty="0" smtClean="0">
                <a:ea typeface="ＭＳ Ｐゴシック" pitchFamily="84" charset="-128"/>
              </a:rPr>
              <a:t>（データマート）</a:t>
            </a:r>
            <a:endParaRPr kumimoji="1" lang="ja-JP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14" name="Rectangle 6"/>
          <p:cNvSpPr>
            <a:spLocks noChangeArrowheads="1"/>
          </p:cNvSpPr>
          <p:nvPr/>
        </p:nvSpPr>
        <p:spPr bwMode="auto">
          <a:xfrm>
            <a:off x="4122440" y="6333435"/>
            <a:ext cx="76944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データマート</a:t>
            </a:r>
          </a:p>
        </p:txBody>
      </p:sp>
      <p:pic>
        <p:nvPicPr>
          <p:cNvPr id="215" name="Picture 5" descr="一般利用者右向き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64" y="4653136"/>
            <a:ext cx="7080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" name="テキスト ボックス 215"/>
          <p:cNvSpPr txBox="1"/>
          <p:nvPr/>
        </p:nvSpPr>
        <p:spPr>
          <a:xfrm>
            <a:off x="2305852" y="4439998"/>
            <a:ext cx="593124" cy="3571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wrap="square" lIns="0" tIns="36000" rIns="0" bIns="0" rtlCol="0">
            <a:noAutofit/>
          </a:bodyPr>
          <a:lstStyle/>
          <a:p>
            <a:pPr algn="ctr"/>
            <a:r>
              <a:rPr kumimoji="1" lang="ja-JP" altLang="en-US" sz="1000" dirty="0" smtClean="0"/>
              <a:t>検索</a:t>
            </a:r>
            <a:endParaRPr kumimoji="1" lang="en-US" altLang="ja-JP" sz="1000" dirty="0" smtClean="0"/>
          </a:p>
          <a:p>
            <a:pPr algn="ctr"/>
            <a:r>
              <a:rPr lang="ja-JP" altLang="en-US" sz="1000" dirty="0"/>
              <a:t>画面</a:t>
            </a:r>
            <a:endParaRPr kumimoji="1" lang="ja-JP" altLang="en-US" sz="1000" dirty="0"/>
          </a:p>
        </p:txBody>
      </p:sp>
      <p:sp>
        <p:nvSpPr>
          <p:cNvPr id="217" name="曲折矢印 216"/>
          <p:cNvSpPr/>
          <p:nvPr/>
        </p:nvSpPr>
        <p:spPr bwMode="auto">
          <a:xfrm rot="5400000" flipV="1">
            <a:off x="1892408" y="2545035"/>
            <a:ext cx="921724" cy="2748184"/>
          </a:xfrm>
          <a:prstGeom prst="bentArrow">
            <a:avLst>
              <a:gd name="adj1" fmla="val 7708"/>
              <a:gd name="adj2" fmla="val 10255"/>
              <a:gd name="adj3" fmla="val 21982"/>
              <a:gd name="adj4" fmla="val 32594"/>
            </a:avLst>
          </a:prstGeom>
          <a:solidFill>
            <a:schemeClr val="accent6">
              <a:lumMod val="40000"/>
              <a:lumOff val="60000"/>
            </a:schemeClr>
          </a:solidFill>
          <a:ln w="158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18" name="AutoShape 38"/>
          <p:cNvSpPr>
            <a:spLocks noChangeArrowheads="1"/>
          </p:cNvSpPr>
          <p:nvPr/>
        </p:nvSpPr>
        <p:spPr bwMode="auto">
          <a:xfrm>
            <a:off x="3152800" y="5618066"/>
            <a:ext cx="1046667" cy="369259"/>
          </a:xfrm>
          <a:prstGeom prst="leftArrow">
            <a:avLst>
              <a:gd name="adj1" fmla="val 50000"/>
              <a:gd name="adj2" fmla="val 71974"/>
            </a:avLst>
          </a:prstGeom>
          <a:solidFill>
            <a:schemeClr val="accent6">
              <a:lumMod val="40000"/>
              <a:lumOff val="60000"/>
            </a:schemeClr>
          </a:solidFill>
          <a:ln w="25400" algn="ctr">
            <a:solidFill>
              <a:srgbClr val="0033CC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/>
            <a:r>
              <a:rPr lang="ja-JP" altLang="en-US" sz="800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オンデマンド集計</a:t>
            </a:r>
            <a:endParaRPr lang="ja-JP" altLang="en-US" sz="800" dirty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2250954" y="5623246"/>
            <a:ext cx="901846" cy="7871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33CC"/>
            </a:solidFill>
          </a:ln>
        </p:spPr>
        <p:txBody>
          <a:bodyPr wrap="square" lIns="0" tIns="36000" rIns="0" bIns="0" rtlCol="0">
            <a:noAutofit/>
          </a:bodyPr>
          <a:lstStyle/>
          <a:p>
            <a:pPr algn="ctr"/>
            <a:r>
              <a:rPr lang="ja-JP" altLang="en-US" sz="1000" b="1" dirty="0" smtClean="0">
                <a:solidFill>
                  <a:srgbClr val="0033CC"/>
                </a:solidFill>
              </a:rPr>
              <a:t>オンデマンド</a:t>
            </a:r>
            <a:endParaRPr lang="en-US" altLang="ja-JP" sz="1000" b="1" dirty="0" smtClean="0">
              <a:solidFill>
                <a:srgbClr val="0033CC"/>
              </a:solidFill>
            </a:endParaRPr>
          </a:p>
          <a:p>
            <a:pPr algn="ctr"/>
            <a:r>
              <a:rPr lang="ja-JP" altLang="en-US" sz="1000" b="1" dirty="0" smtClean="0">
                <a:solidFill>
                  <a:srgbClr val="0033CC"/>
                </a:solidFill>
              </a:rPr>
              <a:t>集計・分析</a:t>
            </a:r>
            <a:endParaRPr lang="en-US" altLang="ja-JP" sz="1000" b="1" dirty="0" smtClean="0">
              <a:solidFill>
                <a:srgbClr val="0033CC"/>
              </a:solidFill>
            </a:endParaRPr>
          </a:p>
          <a:p>
            <a:pPr algn="ctr"/>
            <a:endParaRPr lang="en-US" altLang="ja-JP" sz="1000" b="1" dirty="0" smtClean="0">
              <a:solidFill>
                <a:srgbClr val="0033CC"/>
              </a:solidFill>
            </a:endParaRPr>
          </a:p>
        </p:txBody>
      </p:sp>
      <p:sp>
        <p:nvSpPr>
          <p:cNvPr id="221" name="テキスト ボックス 220"/>
          <p:cNvSpPr txBox="1"/>
          <p:nvPr/>
        </p:nvSpPr>
        <p:spPr>
          <a:xfrm>
            <a:off x="2305852" y="4797152"/>
            <a:ext cx="593124" cy="34428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wrap="square" lIns="0" tIns="36000" rIns="0" bIns="0" rtlCol="0">
            <a:noAutofit/>
          </a:bodyPr>
          <a:lstStyle/>
          <a:p>
            <a:pPr algn="ctr"/>
            <a:r>
              <a:rPr kumimoji="1" lang="ja-JP" altLang="en-US" sz="1000" dirty="0" smtClean="0"/>
              <a:t>検索結果</a:t>
            </a:r>
            <a:endParaRPr kumimoji="1" lang="en-US" altLang="ja-JP" sz="1000" dirty="0" smtClean="0"/>
          </a:p>
          <a:p>
            <a:pPr algn="ctr"/>
            <a:r>
              <a:rPr lang="ja-JP" altLang="en-US" sz="1000" dirty="0"/>
              <a:t>画面</a:t>
            </a:r>
            <a:endParaRPr kumimoji="1" lang="ja-JP" altLang="en-US" sz="1000" dirty="0"/>
          </a:p>
        </p:txBody>
      </p:sp>
      <p:cxnSp>
        <p:nvCxnSpPr>
          <p:cNvPr id="222" name="直線矢印コネクタ 221"/>
          <p:cNvCxnSpPr/>
          <p:nvPr/>
        </p:nvCxnSpPr>
        <p:spPr bwMode="auto">
          <a:xfrm>
            <a:off x="1441588" y="2211414"/>
            <a:ext cx="829125" cy="0"/>
          </a:xfrm>
          <a:prstGeom prst="straightConnector1">
            <a:avLst/>
          </a:prstGeom>
          <a:noFill/>
          <a:ln w="6985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3" name="Rectangle 6"/>
          <p:cNvSpPr>
            <a:spLocks noChangeArrowheads="1"/>
          </p:cNvSpPr>
          <p:nvPr/>
        </p:nvSpPr>
        <p:spPr bwMode="auto">
          <a:xfrm>
            <a:off x="1750604" y="1978363"/>
            <a:ext cx="269304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検索</a:t>
            </a:r>
          </a:p>
        </p:txBody>
      </p:sp>
      <p:cxnSp>
        <p:nvCxnSpPr>
          <p:cNvPr id="224" name="直線矢印コネクタ 223"/>
          <p:cNvCxnSpPr/>
          <p:nvPr/>
        </p:nvCxnSpPr>
        <p:spPr bwMode="auto">
          <a:xfrm flipH="1">
            <a:off x="1365410" y="5056697"/>
            <a:ext cx="878241" cy="0"/>
          </a:xfrm>
          <a:prstGeom prst="straightConnector1">
            <a:avLst/>
          </a:prstGeom>
          <a:noFill/>
          <a:ln w="6985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1" name="Rectangle 6"/>
          <p:cNvSpPr>
            <a:spLocks noChangeArrowheads="1"/>
          </p:cNvSpPr>
          <p:nvPr/>
        </p:nvSpPr>
        <p:spPr bwMode="auto">
          <a:xfrm>
            <a:off x="1565187" y="5116244"/>
            <a:ext cx="53860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検索結果</a:t>
            </a:r>
          </a:p>
        </p:txBody>
      </p:sp>
      <p:sp>
        <p:nvSpPr>
          <p:cNvPr id="232" name="曲折矢印 231"/>
          <p:cNvSpPr/>
          <p:nvPr/>
        </p:nvSpPr>
        <p:spPr bwMode="auto">
          <a:xfrm rot="16200000">
            <a:off x="1249293" y="5103749"/>
            <a:ext cx="692523" cy="1296190"/>
          </a:xfrm>
          <a:prstGeom prst="bentArrow">
            <a:avLst>
              <a:gd name="adj1" fmla="val 18378"/>
              <a:gd name="adj2" fmla="val 18924"/>
              <a:gd name="adj3" fmla="val 21982"/>
              <a:gd name="adj4" fmla="val 25925"/>
            </a:avLst>
          </a:prstGeom>
          <a:solidFill>
            <a:schemeClr val="accent6">
              <a:lumMod val="40000"/>
              <a:lumOff val="60000"/>
            </a:schemeClr>
          </a:solidFill>
          <a:ln w="158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33" name="Rectangle 6"/>
          <p:cNvSpPr>
            <a:spLocks noChangeArrowheads="1"/>
          </p:cNvSpPr>
          <p:nvPr/>
        </p:nvSpPr>
        <p:spPr bwMode="auto">
          <a:xfrm>
            <a:off x="1214651" y="5589240"/>
            <a:ext cx="935455" cy="323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表組み指定による結果表表示</a:t>
            </a:r>
          </a:p>
        </p:txBody>
      </p:sp>
      <p:sp>
        <p:nvSpPr>
          <p:cNvPr id="235" name="AutoShape 19"/>
          <p:cNvSpPr>
            <a:spLocks noChangeArrowheads="1"/>
          </p:cNvSpPr>
          <p:nvPr/>
        </p:nvSpPr>
        <p:spPr bwMode="auto">
          <a:xfrm>
            <a:off x="4251392" y="5934670"/>
            <a:ext cx="458788" cy="374650"/>
          </a:xfrm>
          <a:prstGeom prst="can">
            <a:avLst>
              <a:gd name="adj" fmla="val 17253"/>
            </a:avLst>
          </a:prstGeom>
          <a:solidFill>
            <a:srgbClr val="99FF99"/>
          </a:solidFill>
          <a:ln w="25400">
            <a:solidFill>
              <a:srgbClr val="0033CC"/>
            </a:solidFill>
            <a:round/>
            <a:headEnd/>
            <a:tailEnd/>
          </a:ln>
        </p:spPr>
        <p:txBody>
          <a:bodyPr wrap="none" lIns="0" tIns="0" rIns="0" bIns="0" anchor="b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ﾃﾞｰﾀﾏｰﾄ</a:t>
            </a:r>
            <a: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/>
            </a:r>
            <a:b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DB</a:t>
            </a:r>
          </a:p>
        </p:txBody>
      </p:sp>
      <p:sp>
        <p:nvSpPr>
          <p:cNvPr id="220" name="Rectangle 6"/>
          <p:cNvSpPr>
            <a:spLocks noChangeArrowheads="1"/>
          </p:cNvSpPr>
          <p:nvPr/>
        </p:nvSpPr>
        <p:spPr bwMode="auto">
          <a:xfrm>
            <a:off x="2230950" y="4246915"/>
            <a:ext cx="3285414" cy="101731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5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　　　　　　　　　　　サイト</a:t>
            </a:r>
            <a:r>
              <a:rPr lang="ja-JP" altLang="en-US" sz="105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提供機能</a:t>
            </a:r>
            <a:endParaRPr kumimoji="1" lang="ja-JP" altLang="en-US" sz="1050" b="1" i="0" u="none" strike="noStrike" cap="none" normalizeH="0" baseline="0" dirty="0" smtClean="0">
              <a:ln>
                <a:noFill/>
              </a:ln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8230191"/>
      </p:ext>
    </p:extLst>
  </p:cSld>
  <p:clrMapOvr>
    <a:masterClrMapping/>
  </p:clrMapOvr>
  <p:transition advTm="6759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4874991" cy="36004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ja-JP" altLang="en-US" sz="2400" b="1" dirty="0">
                <a:solidFill>
                  <a:srgbClr val="1F497D"/>
                </a:solidFill>
              </a:rPr>
              <a:t>３</a:t>
            </a:r>
            <a:r>
              <a:rPr lang="ja-JP" altLang="en-US" sz="2400" b="1" dirty="0" smtClean="0">
                <a:solidFill>
                  <a:srgbClr val="1F497D"/>
                </a:solidFill>
              </a:rPr>
              <a:t>．機能概要</a:t>
            </a:r>
            <a:endParaRPr lang="ja-JP" altLang="ja-JP" sz="2400" b="1" dirty="0">
              <a:solidFill>
                <a:srgbClr val="1F497D"/>
              </a:solidFill>
            </a:endParaRPr>
          </a:p>
        </p:txBody>
      </p:sp>
      <p:sp>
        <p:nvSpPr>
          <p:cNvPr id="208" name="Rectangle 2"/>
          <p:cNvSpPr txBox="1">
            <a:spLocks noChangeArrowheads="1"/>
          </p:cNvSpPr>
          <p:nvPr/>
        </p:nvSpPr>
        <p:spPr bwMode="auto">
          <a:xfrm>
            <a:off x="4953000" y="332656"/>
            <a:ext cx="4953000" cy="3600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ja-JP" altLang="en-US" sz="1800" b="1" kern="0" dirty="0" smtClean="0">
                <a:solidFill>
                  <a:srgbClr val="1F497D"/>
                </a:solidFill>
              </a:rPr>
              <a:t>　</a:t>
            </a:r>
            <a:endParaRPr lang="ja-JP" altLang="ja-JP" sz="1800" b="1" kern="0" dirty="0">
              <a:solidFill>
                <a:srgbClr val="1F497D"/>
              </a:solidFill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28464" y="764704"/>
            <a:ext cx="9433048" cy="5904656"/>
          </a:xfrm>
          <a:prstGeom prst="rect">
            <a:avLst/>
          </a:prstGeom>
        </p:spPr>
        <p:txBody>
          <a:bodyPr wrap="square" bIns="0">
            <a:noAutofit/>
          </a:bodyPr>
          <a:lstStyle/>
          <a:p>
            <a:r>
              <a:rPr lang="ja-JP" altLang="en-US" sz="1400" b="1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１．目的別データマート作成</a:t>
            </a:r>
            <a:endParaRPr lang="en-US" altLang="ja-JP" sz="1400" b="1" dirty="0" smtClean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0850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査票（個票）をもとに、調査事項（集計事項）から回答パターンの組合せを集積した粒度の細かなセルデータ（ミクロ集計データ）を、そのまま活用するには、集計事項が多く、性能劣化等、利用書の操作性を損ねる可能性がある。</a:t>
            </a:r>
          </a:p>
          <a:p>
            <a:pPr marL="450850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オンデマンド集計システムでは、</a:t>
            </a:r>
            <a:r>
              <a:rPr lang="ja-JP" altLang="en-US" sz="1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集計事項を目的別に意味のある塊に分離・分割することで、利用者が利用しやすいデータを整備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する。</a:t>
            </a:r>
          </a:p>
          <a:p>
            <a:pPr marL="450850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の目的に合わせた部分を取り出したものを</a:t>
            </a:r>
            <a:r>
              <a:rPr lang="ja-JP" altLang="en-US" sz="14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「データマート</a:t>
            </a:r>
            <a:r>
              <a:rPr lang="ja-JP" altLang="en-US" sz="1400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といい、“目的別データマート作成“では、セルデータを元に、目的に合致する集計事項の選択およびデータ設計を行い、データマート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DB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（データベース）を作成する。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0850"/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175"/>
            <a:r>
              <a:rPr lang="ja-JP" altLang="en-US" sz="14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２．統計データ集計・分析</a:t>
            </a:r>
            <a:endParaRPr lang="en-US" altLang="ja-JP" sz="1400" b="1" dirty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44500" lvl="0" algn="just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“目的別データマート作成“で整備されたデータマート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DB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に定義されている調査事項（分類事項）を、</a:t>
            </a:r>
            <a:r>
              <a:rPr lang="ja-JP" altLang="en-US" sz="1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利用者が画面上のドラック＆ドロップで表組みを選択可能とし、利用者が確認したい表組みでの統計表表示を可能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とする。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444500" lvl="0" algn="just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　表示される統計表からは、</a:t>
            </a:r>
            <a:r>
              <a:rPr lang="ja-JP" altLang="en-US" sz="1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グラフ表示、データダウンロード、分類項目の絞込み、表組みの変更、閾値の設定による強調表示が可能な機能を提供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する。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3175"/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r>
              <a:rPr lang="ja-JP" altLang="en-US" sz="1400" b="1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．サイト提供機能</a:t>
            </a:r>
            <a:endParaRPr lang="en-US" altLang="ja-JP" sz="1400" b="1" dirty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①フリーワード検索及びカテゴリ別階層検索機能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0850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フリーワード検索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811213"/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利用者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が調べたい統計データのワードを入力すること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により、検索結果をカテゴリ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別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に階層表示することで、利用者の入手目的に合致した統計表へのエスコートを行なう。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0850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カテゴリ別検索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811213" indent="1588"/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統計データを分野別等にカテゴライズした状態で、階層的にドリルダウンしていくことで目的の統計データにたどり着くことをエスコートする。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622300" indent="-171450"/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検索対象には、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e-Stat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提供データ及び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e-Stat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では提供されていないデータマート格納データを対象とすることで、利用者が欲するデータの検索対象範囲を拡大するものとする。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②検索情報作成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533400"/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e-Stat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の「統計情報データベース」及びオンデマンド集計用の「データマート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DB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」に収録されている統計データに関する検索情報（分野、分類事項、表題等）を検索結果の見易さを観点に整備する。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9540041"/>
      </p:ext>
    </p:extLst>
  </p:cSld>
  <p:clrMapOvr>
    <a:masterClrMapping/>
  </p:clrMapOvr>
  <p:transition advTm="6759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4874991" cy="36004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ja-JP" altLang="en-US" sz="2400" b="1" dirty="0" smtClean="0"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４．機能説明</a:t>
            </a:r>
            <a:endParaRPr lang="ja-JP" altLang="ja-JP" sz="2400" b="1" dirty="0">
              <a:solidFill>
                <a:srgbClr val="1F497D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8" name="Rectangle 2"/>
          <p:cNvSpPr txBox="1">
            <a:spLocks noChangeArrowheads="1"/>
          </p:cNvSpPr>
          <p:nvPr/>
        </p:nvSpPr>
        <p:spPr bwMode="auto">
          <a:xfrm>
            <a:off x="4953000" y="332656"/>
            <a:ext cx="4953000" cy="3600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ja-JP" altLang="en-US" sz="2400" b="1" kern="0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４．１　目的別データマート作成</a:t>
            </a:r>
            <a:endParaRPr lang="en-US" altLang="ja-JP" sz="2400" b="1" dirty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273050" y="2620370"/>
            <a:ext cx="9359900" cy="397728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3050" y="785813"/>
            <a:ext cx="9359900" cy="1600438"/>
          </a:xfrm>
          <a:prstGeom prst="rect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indent="1588">
              <a:tabLst>
                <a:tab pos="0" algn="l"/>
              </a:tabLst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査票（個票）をもとに、調査事項（集計事項）から回答パターンの組合せを集積した粒度の細かなセルデータ（ミクロ集計データ）を、そのまま活用するには、集計事項が多く、性能劣化等、利用書の操作性を損ねる可能性がある。</a:t>
            </a:r>
          </a:p>
          <a:p>
            <a:pPr marL="1588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オンデマンド集計システムでは、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集計事項を目的別に意味のある塊に分離・分割することで、利用者が利用しやすいデータを整備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する。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588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特定の目的に合わせた部分を取り出したものを</a:t>
            </a:r>
            <a:r>
              <a:rPr lang="ja-JP" altLang="en-US" sz="1400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「データマート」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といい、“目的別データマート作成“では、セルデータを元に、目的に合致する集計事項の選択およびデータ設計を行い、データマート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DB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（データベース）を作成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する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lvl="0" algn="just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なお、各データマートは、提供性能を考慮し、４～６次元（事項数）に絞り込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み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、整備する。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61837" y="2852936"/>
            <a:ext cx="2160240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e-Stat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提供対象</a:t>
            </a:r>
            <a:endParaRPr lang="en-US" altLang="ja-JP" sz="16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統計データ</a:t>
            </a:r>
            <a:endParaRPr kumimoji="1" lang="ja-JP" altLang="en-US" sz="16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61837" y="4221088"/>
            <a:ext cx="2160240" cy="2160240"/>
          </a:xfrm>
          <a:prstGeom prst="rect">
            <a:avLst/>
          </a:prstGeom>
          <a:solidFill>
            <a:srgbClr val="FFFF00"/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オンデマンド集計対象</a:t>
            </a:r>
            <a:endParaRPr lang="en-US" altLang="ja-JP" sz="16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統計データ</a:t>
            </a:r>
            <a:endParaRPr kumimoji="1" lang="ja-JP" altLang="en-US" sz="16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9" name="フローチャート : 複数書類 48"/>
          <p:cNvSpPr/>
          <p:nvPr/>
        </p:nvSpPr>
        <p:spPr bwMode="auto">
          <a:xfrm>
            <a:off x="8058163" y="2852936"/>
            <a:ext cx="1084594" cy="890641"/>
          </a:xfrm>
          <a:prstGeom prst="flowChartMultidocumen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調査票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（個票）</a:t>
            </a:r>
            <a:endParaRPr kumimoji="1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8" name="Rectangle 6"/>
          <p:cNvSpPr>
            <a:spLocks noChangeArrowheads="1"/>
          </p:cNvSpPr>
          <p:nvPr/>
        </p:nvSpPr>
        <p:spPr bwMode="auto">
          <a:xfrm>
            <a:off x="6888974" y="4293096"/>
            <a:ext cx="195245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セルデータ</a:t>
            </a:r>
            <a:r>
              <a:rPr lang="ja-JP" altLang="en-US" sz="1200" b="1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（ミクロ集計データ）</a:t>
            </a:r>
            <a:endParaRPr kumimoji="1" lang="ja-JP" altLang="en-US" sz="12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</p:txBody>
      </p:sp>
      <p:pic>
        <p:nvPicPr>
          <p:cNvPr id="89" name="Picture 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356" y="3429000"/>
            <a:ext cx="29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" name="Picture 3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436" y="3429000"/>
            <a:ext cx="288139" cy="305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" name="Picture 8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396" y="3429000"/>
            <a:ext cx="289719" cy="27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" name="Group 41"/>
          <p:cNvGrpSpPr>
            <a:grpSpLocks/>
          </p:cNvGrpSpPr>
          <p:nvPr/>
        </p:nvGrpSpPr>
        <p:grpSpPr bwMode="auto">
          <a:xfrm>
            <a:off x="2281030" y="3449828"/>
            <a:ext cx="269044" cy="264922"/>
            <a:chOff x="7712" y="5751"/>
            <a:chExt cx="1104" cy="1350"/>
          </a:xfrm>
        </p:grpSpPr>
        <p:sp>
          <p:nvSpPr>
            <p:cNvPr id="93" name="AutoShape 42"/>
            <p:cNvSpPr>
              <a:spLocks noChangeArrowheads="1"/>
            </p:cNvSpPr>
            <p:nvPr/>
          </p:nvSpPr>
          <p:spPr bwMode="auto">
            <a:xfrm>
              <a:off x="7712" y="5751"/>
              <a:ext cx="1104" cy="1350"/>
            </a:xfrm>
            <a:prstGeom prst="foldedCorner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Rectangle 43"/>
            <p:cNvSpPr>
              <a:spLocks noChangeArrowheads="1"/>
            </p:cNvSpPr>
            <p:nvPr/>
          </p:nvSpPr>
          <p:spPr bwMode="auto">
            <a:xfrm>
              <a:off x="7850" y="5931"/>
              <a:ext cx="828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Rectangle 44"/>
            <p:cNvSpPr>
              <a:spLocks noChangeArrowheads="1"/>
            </p:cNvSpPr>
            <p:nvPr/>
          </p:nvSpPr>
          <p:spPr bwMode="auto">
            <a:xfrm>
              <a:off x="7850" y="6021"/>
              <a:ext cx="414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Rectangle 45"/>
            <p:cNvSpPr>
              <a:spLocks noChangeArrowheads="1"/>
            </p:cNvSpPr>
            <p:nvPr/>
          </p:nvSpPr>
          <p:spPr bwMode="auto">
            <a:xfrm>
              <a:off x="7850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Rectangle 46"/>
            <p:cNvSpPr>
              <a:spLocks noChangeArrowheads="1"/>
            </p:cNvSpPr>
            <p:nvPr/>
          </p:nvSpPr>
          <p:spPr bwMode="auto">
            <a:xfrm>
              <a:off x="8264" y="6021"/>
              <a:ext cx="414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Rectangle 47"/>
            <p:cNvSpPr>
              <a:spLocks noChangeArrowheads="1"/>
            </p:cNvSpPr>
            <p:nvPr/>
          </p:nvSpPr>
          <p:spPr bwMode="auto">
            <a:xfrm>
              <a:off x="8057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Rectangle 48"/>
            <p:cNvSpPr>
              <a:spLocks noChangeArrowheads="1"/>
            </p:cNvSpPr>
            <p:nvPr/>
          </p:nvSpPr>
          <p:spPr bwMode="auto">
            <a:xfrm>
              <a:off x="8264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Rectangle 49"/>
            <p:cNvSpPr>
              <a:spLocks noChangeArrowheads="1"/>
            </p:cNvSpPr>
            <p:nvPr/>
          </p:nvSpPr>
          <p:spPr bwMode="auto">
            <a:xfrm>
              <a:off x="8471" y="611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Rectangle 50"/>
            <p:cNvSpPr>
              <a:spLocks noChangeArrowheads="1"/>
            </p:cNvSpPr>
            <p:nvPr/>
          </p:nvSpPr>
          <p:spPr bwMode="auto">
            <a:xfrm>
              <a:off x="7850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Rectangle 51"/>
            <p:cNvSpPr>
              <a:spLocks noChangeArrowheads="1"/>
            </p:cNvSpPr>
            <p:nvPr/>
          </p:nvSpPr>
          <p:spPr bwMode="auto">
            <a:xfrm>
              <a:off x="8057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Rectangle 52"/>
            <p:cNvSpPr>
              <a:spLocks noChangeArrowheads="1"/>
            </p:cNvSpPr>
            <p:nvPr/>
          </p:nvSpPr>
          <p:spPr bwMode="auto">
            <a:xfrm>
              <a:off x="8264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Rectangle 53"/>
            <p:cNvSpPr>
              <a:spLocks noChangeArrowheads="1"/>
            </p:cNvSpPr>
            <p:nvPr/>
          </p:nvSpPr>
          <p:spPr bwMode="auto">
            <a:xfrm>
              <a:off x="8471" y="620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Rectangle 54"/>
            <p:cNvSpPr>
              <a:spLocks noChangeArrowheads="1"/>
            </p:cNvSpPr>
            <p:nvPr/>
          </p:nvSpPr>
          <p:spPr bwMode="auto">
            <a:xfrm>
              <a:off x="7850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Rectangle 55"/>
            <p:cNvSpPr>
              <a:spLocks noChangeArrowheads="1"/>
            </p:cNvSpPr>
            <p:nvPr/>
          </p:nvSpPr>
          <p:spPr bwMode="auto">
            <a:xfrm>
              <a:off x="8057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Rectangle 56"/>
            <p:cNvSpPr>
              <a:spLocks noChangeArrowheads="1"/>
            </p:cNvSpPr>
            <p:nvPr/>
          </p:nvSpPr>
          <p:spPr bwMode="auto">
            <a:xfrm>
              <a:off x="8264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Rectangle 57"/>
            <p:cNvSpPr>
              <a:spLocks noChangeArrowheads="1"/>
            </p:cNvSpPr>
            <p:nvPr/>
          </p:nvSpPr>
          <p:spPr bwMode="auto">
            <a:xfrm>
              <a:off x="8471" y="629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Rectangle 58"/>
            <p:cNvSpPr>
              <a:spLocks noChangeArrowheads="1"/>
            </p:cNvSpPr>
            <p:nvPr/>
          </p:nvSpPr>
          <p:spPr bwMode="auto">
            <a:xfrm>
              <a:off x="7850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Rectangle 59"/>
            <p:cNvSpPr>
              <a:spLocks noChangeArrowheads="1"/>
            </p:cNvSpPr>
            <p:nvPr/>
          </p:nvSpPr>
          <p:spPr bwMode="auto">
            <a:xfrm>
              <a:off x="8057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Rectangle 60"/>
            <p:cNvSpPr>
              <a:spLocks noChangeArrowheads="1"/>
            </p:cNvSpPr>
            <p:nvPr/>
          </p:nvSpPr>
          <p:spPr bwMode="auto">
            <a:xfrm>
              <a:off x="8264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Rectangle 61"/>
            <p:cNvSpPr>
              <a:spLocks noChangeArrowheads="1"/>
            </p:cNvSpPr>
            <p:nvPr/>
          </p:nvSpPr>
          <p:spPr bwMode="auto">
            <a:xfrm>
              <a:off x="8471" y="638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Rectangle 62"/>
            <p:cNvSpPr>
              <a:spLocks noChangeArrowheads="1"/>
            </p:cNvSpPr>
            <p:nvPr/>
          </p:nvSpPr>
          <p:spPr bwMode="auto">
            <a:xfrm>
              <a:off x="7850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Rectangle 63"/>
            <p:cNvSpPr>
              <a:spLocks noChangeArrowheads="1"/>
            </p:cNvSpPr>
            <p:nvPr/>
          </p:nvSpPr>
          <p:spPr bwMode="auto">
            <a:xfrm>
              <a:off x="8057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Rectangle 64"/>
            <p:cNvSpPr>
              <a:spLocks noChangeArrowheads="1"/>
            </p:cNvSpPr>
            <p:nvPr/>
          </p:nvSpPr>
          <p:spPr bwMode="auto">
            <a:xfrm>
              <a:off x="8264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Rectangle 65"/>
            <p:cNvSpPr>
              <a:spLocks noChangeArrowheads="1"/>
            </p:cNvSpPr>
            <p:nvPr/>
          </p:nvSpPr>
          <p:spPr bwMode="auto">
            <a:xfrm>
              <a:off x="8471" y="647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Rectangle 66"/>
            <p:cNvSpPr>
              <a:spLocks noChangeArrowheads="1"/>
            </p:cNvSpPr>
            <p:nvPr/>
          </p:nvSpPr>
          <p:spPr bwMode="auto">
            <a:xfrm>
              <a:off x="7850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Rectangle 67"/>
            <p:cNvSpPr>
              <a:spLocks noChangeArrowheads="1"/>
            </p:cNvSpPr>
            <p:nvPr/>
          </p:nvSpPr>
          <p:spPr bwMode="auto">
            <a:xfrm>
              <a:off x="8057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Rectangle 68"/>
            <p:cNvSpPr>
              <a:spLocks noChangeArrowheads="1"/>
            </p:cNvSpPr>
            <p:nvPr/>
          </p:nvSpPr>
          <p:spPr bwMode="auto">
            <a:xfrm>
              <a:off x="8264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Rectangle 69"/>
            <p:cNvSpPr>
              <a:spLocks noChangeArrowheads="1"/>
            </p:cNvSpPr>
            <p:nvPr/>
          </p:nvSpPr>
          <p:spPr bwMode="auto">
            <a:xfrm>
              <a:off x="8471" y="656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Rectangle 70"/>
            <p:cNvSpPr>
              <a:spLocks noChangeArrowheads="1"/>
            </p:cNvSpPr>
            <p:nvPr/>
          </p:nvSpPr>
          <p:spPr bwMode="auto">
            <a:xfrm>
              <a:off x="7850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Rectangle 71"/>
            <p:cNvSpPr>
              <a:spLocks noChangeArrowheads="1"/>
            </p:cNvSpPr>
            <p:nvPr/>
          </p:nvSpPr>
          <p:spPr bwMode="auto">
            <a:xfrm>
              <a:off x="8057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Rectangle 72"/>
            <p:cNvSpPr>
              <a:spLocks noChangeArrowheads="1"/>
            </p:cNvSpPr>
            <p:nvPr/>
          </p:nvSpPr>
          <p:spPr bwMode="auto">
            <a:xfrm>
              <a:off x="8264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Rectangle 73"/>
            <p:cNvSpPr>
              <a:spLocks noChangeArrowheads="1"/>
            </p:cNvSpPr>
            <p:nvPr/>
          </p:nvSpPr>
          <p:spPr bwMode="auto">
            <a:xfrm>
              <a:off x="8471" y="665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Rectangle 74"/>
            <p:cNvSpPr>
              <a:spLocks noChangeArrowheads="1"/>
            </p:cNvSpPr>
            <p:nvPr/>
          </p:nvSpPr>
          <p:spPr bwMode="auto">
            <a:xfrm>
              <a:off x="7850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Rectangle 75"/>
            <p:cNvSpPr>
              <a:spLocks noChangeArrowheads="1"/>
            </p:cNvSpPr>
            <p:nvPr/>
          </p:nvSpPr>
          <p:spPr bwMode="auto">
            <a:xfrm>
              <a:off x="8057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Rectangle 76"/>
            <p:cNvSpPr>
              <a:spLocks noChangeArrowheads="1"/>
            </p:cNvSpPr>
            <p:nvPr/>
          </p:nvSpPr>
          <p:spPr bwMode="auto">
            <a:xfrm>
              <a:off x="8264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Rectangle 77"/>
            <p:cNvSpPr>
              <a:spLocks noChangeArrowheads="1"/>
            </p:cNvSpPr>
            <p:nvPr/>
          </p:nvSpPr>
          <p:spPr bwMode="auto">
            <a:xfrm>
              <a:off x="8471" y="6741"/>
              <a:ext cx="207" cy="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29" name="AutoShape 19"/>
          <p:cNvSpPr>
            <a:spLocks noChangeArrowheads="1"/>
          </p:cNvSpPr>
          <p:nvPr/>
        </p:nvSpPr>
        <p:spPr bwMode="auto">
          <a:xfrm>
            <a:off x="1374931" y="3762543"/>
            <a:ext cx="458788" cy="374650"/>
          </a:xfrm>
          <a:prstGeom prst="can">
            <a:avLst>
              <a:gd name="adj" fmla="val 27422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800" b="0" dirty="0" smtClean="0">
                <a:latin typeface="Arial" pitchFamily="34" charset="0"/>
                <a:ea typeface="ＭＳ Ｐゴシック" pitchFamily="50" charset="-128"/>
              </a:rPr>
              <a:t>数値ﾃﾞｰﾀ</a:t>
            </a:r>
            <a:endParaRPr lang="ja-JP" altLang="en-US" sz="800" b="0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30" name="AutoShape 19"/>
          <p:cNvSpPr>
            <a:spLocks noChangeArrowheads="1"/>
          </p:cNvSpPr>
          <p:nvPr/>
        </p:nvSpPr>
        <p:spPr bwMode="auto">
          <a:xfrm>
            <a:off x="1996263" y="3776805"/>
            <a:ext cx="458788" cy="374650"/>
          </a:xfrm>
          <a:prstGeom prst="can">
            <a:avLst>
              <a:gd name="adj" fmla="val 27422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800" b="0" dirty="0" smtClean="0">
                <a:latin typeface="Arial" pitchFamily="34" charset="0"/>
                <a:ea typeface="ＭＳ Ｐゴシック" pitchFamily="50" charset="-128"/>
              </a:rPr>
              <a:t>ﾒﾀﾃﾞｰﾀ</a:t>
            </a:r>
            <a:endParaRPr lang="ja-JP" altLang="en-US" sz="800" b="0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31" name="AutoShape 19"/>
          <p:cNvSpPr>
            <a:spLocks noChangeArrowheads="1"/>
          </p:cNvSpPr>
          <p:nvPr/>
        </p:nvSpPr>
        <p:spPr bwMode="auto">
          <a:xfrm>
            <a:off x="1798343" y="4797152"/>
            <a:ext cx="458788" cy="374650"/>
          </a:xfrm>
          <a:prstGeom prst="can">
            <a:avLst>
              <a:gd name="adj" fmla="val 19795"/>
            </a:avLst>
          </a:prstGeom>
          <a:solidFill>
            <a:srgbClr val="99FF99"/>
          </a:solidFill>
          <a:ln w="25400">
            <a:solidFill>
              <a:srgbClr val="0033CC"/>
            </a:solidFill>
            <a:round/>
            <a:headEnd/>
            <a:tailEnd/>
          </a:ln>
        </p:spPr>
        <p:txBody>
          <a:bodyPr wrap="none" lIns="0" tIns="0" rIns="0" bIns="0" anchor="b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ﾃﾞｰﾀﾏｰﾄ</a:t>
            </a:r>
            <a: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/>
            </a:r>
            <a:b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DB</a:t>
            </a:r>
          </a:p>
        </p:txBody>
      </p:sp>
      <p:sp>
        <p:nvSpPr>
          <p:cNvPr id="132" name="AutoShape 19"/>
          <p:cNvSpPr>
            <a:spLocks noChangeArrowheads="1"/>
          </p:cNvSpPr>
          <p:nvPr/>
        </p:nvSpPr>
        <p:spPr bwMode="auto">
          <a:xfrm>
            <a:off x="1802764" y="5255078"/>
            <a:ext cx="458788" cy="374650"/>
          </a:xfrm>
          <a:prstGeom prst="can">
            <a:avLst>
              <a:gd name="adj" fmla="val 19795"/>
            </a:avLst>
          </a:prstGeom>
          <a:solidFill>
            <a:srgbClr val="99FF99"/>
          </a:solidFill>
          <a:ln w="25400">
            <a:solidFill>
              <a:srgbClr val="0033CC"/>
            </a:solidFill>
            <a:round/>
            <a:headEnd/>
            <a:tailEnd/>
          </a:ln>
        </p:spPr>
        <p:txBody>
          <a:bodyPr wrap="none" lIns="0" tIns="0" rIns="0" bIns="0" anchor="b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ﾃﾞｰﾀﾏｰﾄ</a:t>
            </a:r>
            <a: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/>
            </a:r>
            <a:b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DB</a:t>
            </a:r>
          </a:p>
        </p:txBody>
      </p:sp>
      <p:sp>
        <p:nvSpPr>
          <p:cNvPr id="133" name="AutoShape 19"/>
          <p:cNvSpPr>
            <a:spLocks noChangeArrowheads="1"/>
          </p:cNvSpPr>
          <p:nvPr/>
        </p:nvSpPr>
        <p:spPr bwMode="auto">
          <a:xfrm>
            <a:off x="1808744" y="5730341"/>
            <a:ext cx="458788" cy="374650"/>
          </a:xfrm>
          <a:prstGeom prst="can">
            <a:avLst>
              <a:gd name="adj" fmla="val 22337"/>
            </a:avLst>
          </a:prstGeom>
          <a:solidFill>
            <a:srgbClr val="99FF99"/>
          </a:solidFill>
          <a:ln w="25400">
            <a:solidFill>
              <a:srgbClr val="0033CC"/>
            </a:solidFill>
            <a:round/>
            <a:headEnd/>
            <a:tailEnd/>
          </a:ln>
        </p:spPr>
        <p:txBody>
          <a:bodyPr wrap="none" lIns="0" tIns="0" rIns="0" bIns="0" anchor="b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80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ﾃﾞｰﾀﾏｰﾄ</a:t>
            </a:r>
            <a: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/>
            </a:r>
            <a:br>
              <a:rPr lang="en-US" altLang="ja-JP" sz="80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80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DB</a:t>
            </a:r>
          </a:p>
        </p:txBody>
      </p:sp>
      <p:sp>
        <p:nvSpPr>
          <p:cNvPr id="134" name="Rectangle 6"/>
          <p:cNvSpPr>
            <a:spLocks noChangeArrowheads="1"/>
          </p:cNvSpPr>
          <p:nvPr/>
        </p:nvSpPr>
        <p:spPr bwMode="auto">
          <a:xfrm>
            <a:off x="1703950" y="6187661"/>
            <a:ext cx="67005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データマート</a:t>
            </a:r>
          </a:p>
        </p:txBody>
      </p:sp>
      <p:sp>
        <p:nvSpPr>
          <p:cNvPr id="135" name="左矢印 134"/>
          <p:cNvSpPr/>
          <p:nvPr/>
        </p:nvSpPr>
        <p:spPr bwMode="auto">
          <a:xfrm>
            <a:off x="3238101" y="3069822"/>
            <a:ext cx="4789670" cy="376747"/>
          </a:xfrm>
          <a:prstGeom prst="lef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36" name="フローチャート : 定義済み処理 135"/>
          <p:cNvSpPr/>
          <p:nvPr/>
        </p:nvSpPr>
        <p:spPr bwMode="auto">
          <a:xfrm>
            <a:off x="6579563" y="3064370"/>
            <a:ext cx="1051026" cy="409495"/>
          </a:xfrm>
          <a:prstGeom prst="flowChartPredefined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製表</a:t>
            </a:r>
          </a:p>
        </p:txBody>
      </p:sp>
      <p:graphicFrame>
        <p:nvGraphicFramePr>
          <p:cNvPr id="137" name="表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30819"/>
              </p:ext>
            </p:extLst>
          </p:nvPr>
        </p:nvGraphicFramePr>
        <p:xfrm>
          <a:off x="6894990" y="4583133"/>
          <a:ext cx="2660418" cy="1296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424"/>
                <a:gridCol w="288212"/>
                <a:gridCol w="288212"/>
                <a:gridCol w="288212"/>
                <a:gridCol w="288212"/>
                <a:gridCol w="288212"/>
                <a:gridCol w="288212"/>
                <a:gridCol w="354722"/>
              </a:tblGrid>
              <a:tr h="4677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セルデータ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</a:t>
                      </a:r>
                      <a:endParaRPr kumimoji="1" lang="ja-JP" altLang="en-US" sz="6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…</a:t>
                      </a:r>
                      <a:endParaRPr kumimoji="1" lang="ja-JP" altLang="en-US" sz="600" b="1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 anchorCtr="1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Z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集計値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セルレコード１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セルレコード２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セルレコード３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セルレコード４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…</a:t>
                      </a:r>
                    </a:p>
                  </a:txBody>
                  <a:tcPr marL="0" marR="0" marT="0" marB="0" vert="eaVert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セルレコードｎ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8" name="Rectangle 6"/>
          <p:cNvSpPr>
            <a:spLocks noChangeArrowheads="1"/>
          </p:cNvSpPr>
          <p:nvPr/>
        </p:nvSpPr>
        <p:spPr bwMode="auto">
          <a:xfrm>
            <a:off x="6891541" y="5963796"/>
            <a:ext cx="268326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ja-JP" altLang="en-US" sz="9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調査</a:t>
            </a:r>
            <a:r>
              <a:rPr lang="ja-JP" altLang="en-US" sz="9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事項（集計事項</a:t>
            </a:r>
            <a:r>
              <a:rPr lang="ja-JP" altLang="en-US" sz="9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）から回答</a:t>
            </a:r>
            <a:r>
              <a:rPr lang="ja-JP" altLang="en-US" sz="9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パターンの組合せを集積した粒度の細かなミクロ集計データ</a:t>
            </a:r>
            <a:endParaRPr kumimoji="1" lang="ja-JP" altLang="en-US" sz="900" b="1" i="0" u="none" strike="noStrike" cap="none" normalizeH="0" baseline="0" dirty="0" smtClean="0">
              <a:ln>
                <a:noFill/>
              </a:ln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graphicFrame>
        <p:nvGraphicFramePr>
          <p:cNvPr id="139" name="表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01679"/>
              </p:ext>
            </p:extLst>
          </p:nvPr>
        </p:nvGraphicFramePr>
        <p:xfrm>
          <a:off x="3310109" y="4281153"/>
          <a:ext cx="1795963" cy="10200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6755"/>
                <a:gridCol w="248378"/>
                <a:gridCol w="248378"/>
                <a:gridCol w="248378"/>
                <a:gridCol w="248378"/>
                <a:gridCol w="305696"/>
              </a:tblGrid>
              <a:tr h="4677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セルデータ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dirty="0" smtClean="0">
                          <a:solidFill>
                            <a:srgbClr val="0033CC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solidFill>
                            <a:srgbClr val="0033CC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endParaRPr kumimoji="1" lang="ja-JP" altLang="en-US" sz="600" dirty="0">
                        <a:solidFill>
                          <a:srgbClr val="0033CC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dirty="0" smtClean="0">
                          <a:solidFill>
                            <a:srgbClr val="0033CC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solidFill>
                            <a:srgbClr val="0033CC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</a:t>
                      </a:r>
                      <a:endParaRPr kumimoji="1" lang="ja-JP" altLang="en-US" sz="600" dirty="0">
                        <a:solidFill>
                          <a:srgbClr val="0033CC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dirty="0" smtClean="0">
                          <a:solidFill>
                            <a:srgbClr val="0033CC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solidFill>
                            <a:srgbClr val="0033CC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</a:t>
                      </a:r>
                      <a:endParaRPr kumimoji="1" lang="ja-JP" altLang="en-US" sz="600" dirty="0" smtClean="0">
                        <a:solidFill>
                          <a:srgbClr val="0033CC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dirty="0" smtClean="0">
                          <a:solidFill>
                            <a:srgbClr val="0033CC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solidFill>
                            <a:srgbClr val="0033CC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P</a:t>
                      </a:r>
                      <a:endParaRPr kumimoji="1" lang="ja-JP" altLang="en-US" sz="600" dirty="0">
                        <a:solidFill>
                          <a:srgbClr val="0033CC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集計値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セルレコード１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セルレコード２</a:t>
                      </a: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…</a:t>
                      </a:r>
                    </a:p>
                  </a:txBody>
                  <a:tcPr marL="0" marR="0" marT="0" marB="0" vert="eaVert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0" name="表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421585"/>
              </p:ext>
            </p:extLst>
          </p:nvPr>
        </p:nvGraphicFramePr>
        <p:xfrm>
          <a:off x="3310110" y="5361273"/>
          <a:ext cx="1795960" cy="10200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0912"/>
                <a:gridCol w="209452"/>
                <a:gridCol w="209452"/>
                <a:gridCol w="209452"/>
                <a:gridCol w="209452"/>
                <a:gridCol w="209452"/>
                <a:gridCol w="257788"/>
              </a:tblGrid>
              <a:tr h="4677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セルデータ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</a:t>
                      </a:r>
                      <a:endParaRPr kumimoji="1" lang="ja-JP" altLang="en-US" sz="6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Q</a:t>
                      </a:r>
                      <a:endParaRPr kumimoji="1" lang="ja-JP" altLang="en-US" sz="6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</a:t>
                      </a:r>
                      <a:endParaRPr kumimoji="1" lang="ja-JP" altLang="en-US" sz="600" dirty="0" smtClean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</a:t>
                      </a:r>
                      <a:endParaRPr kumimoji="1" lang="ja-JP" altLang="en-US" sz="600" dirty="0" smtClean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調査事項</a:t>
                      </a:r>
                      <a:r>
                        <a:rPr kumimoji="1" lang="en-US" altLang="ja-JP" sz="6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</a:t>
                      </a:r>
                      <a:endParaRPr kumimoji="1" lang="ja-JP" altLang="en-US" sz="6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vert="wordArtVertRtl" anchor="ctr" anchorCtr="1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集計値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セルレコード１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セルレコード２</a:t>
                      </a: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…</a:t>
                      </a:r>
                    </a:p>
                  </a:txBody>
                  <a:tcPr marL="0" marR="0" marT="0" marB="0" vert="eaVert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</a:tr>
              <a:tr h="1380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セルレコード</a:t>
                      </a:r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4" name="左矢印 3"/>
          <p:cNvSpPr/>
          <p:nvPr/>
        </p:nvSpPr>
        <p:spPr bwMode="auto">
          <a:xfrm>
            <a:off x="5139404" y="5779222"/>
            <a:ext cx="1752138" cy="216024"/>
          </a:xfrm>
          <a:prstGeom prst="leftArrow">
            <a:avLst/>
          </a:prstGeom>
          <a:noFill/>
          <a:ln w="1905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43" name="左矢印 142"/>
          <p:cNvSpPr/>
          <p:nvPr/>
        </p:nvSpPr>
        <p:spPr bwMode="auto">
          <a:xfrm>
            <a:off x="5139404" y="4575016"/>
            <a:ext cx="1752137" cy="216024"/>
          </a:xfrm>
          <a:prstGeom prst="leftArrow">
            <a:avLst/>
          </a:prstGeom>
          <a:noFill/>
          <a:ln w="1905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5" name="月 4"/>
          <p:cNvSpPr/>
          <p:nvPr/>
        </p:nvSpPr>
        <p:spPr bwMode="auto">
          <a:xfrm>
            <a:off x="5241032" y="4437112"/>
            <a:ext cx="134167" cy="1814862"/>
          </a:xfrm>
          <a:prstGeom prst="moon">
            <a:avLst/>
          </a:prstGeom>
          <a:noFill/>
          <a:ln w="1905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45" name="Rectangle 6"/>
          <p:cNvSpPr>
            <a:spLocks noChangeArrowheads="1"/>
          </p:cNvSpPr>
          <p:nvPr/>
        </p:nvSpPr>
        <p:spPr bwMode="auto">
          <a:xfrm>
            <a:off x="5376935" y="4736448"/>
            <a:ext cx="146517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ja-JP" altLang="en-US" sz="10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調査事項を統計データの目的別に集約したデータを多次元データベースとして</a:t>
            </a:r>
            <a:r>
              <a:rPr lang="ja-JP" altLang="en-US" sz="10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抽出</a:t>
            </a:r>
            <a:r>
              <a:rPr lang="ja-JP" altLang="en-US" sz="10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集計する。</a:t>
            </a:r>
            <a:endParaRPr lang="en-US" altLang="ja-JP" sz="1000" b="1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lvl="0" algn="just"/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次元数は利用者への提供性能を考慮し４～６次元に集約する。</a:t>
            </a:r>
          </a:p>
        </p:txBody>
      </p:sp>
      <p:sp>
        <p:nvSpPr>
          <p:cNvPr id="146" name="左矢印 145"/>
          <p:cNvSpPr/>
          <p:nvPr/>
        </p:nvSpPr>
        <p:spPr bwMode="auto">
          <a:xfrm rot="21401142">
            <a:off x="2332431" y="4854282"/>
            <a:ext cx="906586" cy="231620"/>
          </a:xfrm>
          <a:prstGeom prst="leftArrow">
            <a:avLst/>
          </a:prstGeom>
          <a:noFill/>
          <a:ln w="1905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47" name="左矢印 146"/>
          <p:cNvSpPr/>
          <p:nvPr/>
        </p:nvSpPr>
        <p:spPr bwMode="auto">
          <a:xfrm>
            <a:off x="2339884" y="5805264"/>
            <a:ext cx="897706" cy="216024"/>
          </a:xfrm>
          <a:prstGeom prst="leftArrow">
            <a:avLst/>
          </a:prstGeom>
          <a:noFill/>
          <a:ln w="1905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48" name="Rectangle 6"/>
          <p:cNvSpPr>
            <a:spLocks noChangeArrowheads="1"/>
          </p:cNvSpPr>
          <p:nvPr/>
        </p:nvSpPr>
        <p:spPr bwMode="auto">
          <a:xfrm>
            <a:off x="3507165" y="2857804"/>
            <a:ext cx="334858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ja-JP" altLang="en-US" sz="105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製表業務により予め決められた表組みでの統計表データ</a:t>
            </a:r>
            <a:endParaRPr kumimoji="1" lang="ja-JP" altLang="en-US" sz="1050" b="1" i="0" u="none" strike="noStrike" cap="none" normalizeH="0" baseline="0" dirty="0" smtClean="0">
              <a:ln>
                <a:noFill/>
              </a:ln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49" name="AutoShape 19"/>
          <p:cNvSpPr>
            <a:spLocks noChangeArrowheads="1"/>
          </p:cNvSpPr>
          <p:nvPr/>
        </p:nvSpPr>
        <p:spPr bwMode="auto">
          <a:xfrm>
            <a:off x="1220356" y="5823175"/>
            <a:ext cx="458788" cy="374650"/>
          </a:xfrm>
          <a:prstGeom prst="can">
            <a:avLst>
              <a:gd name="adj" fmla="val 27422"/>
            </a:avLst>
          </a:prstGeom>
          <a:solidFill>
            <a:srgbClr val="CCFFFF"/>
          </a:solidFill>
          <a:ln w="22225">
            <a:solidFill>
              <a:srgbClr val="0033CC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80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ﾒﾀﾃﾞｰﾀ</a:t>
            </a:r>
            <a:endParaRPr lang="ja-JP" altLang="en-US" sz="800" dirty="0">
              <a:solidFill>
                <a:srgbClr val="0033CC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42" name="上下矢印 141"/>
          <p:cNvSpPr/>
          <p:nvPr/>
        </p:nvSpPr>
        <p:spPr bwMode="auto">
          <a:xfrm>
            <a:off x="329776" y="2852936"/>
            <a:ext cx="503486" cy="1368152"/>
          </a:xfrm>
          <a:prstGeom prst="upDownArrow">
            <a:avLst/>
          </a:prstGeom>
          <a:solidFill>
            <a:schemeClr val="accent3">
              <a:lumMod val="20000"/>
              <a:lumOff val="80000"/>
            </a:schemeClr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Rtl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公表データ</a:t>
            </a:r>
          </a:p>
        </p:txBody>
      </p:sp>
      <p:sp>
        <p:nvSpPr>
          <p:cNvPr id="151" name="上下矢印 150"/>
          <p:cNvSpPr/>
          <p:nvPr/>
        </p:nvSpPr>
        <p:spPr bwMode="auto">
          <a:xfrm>
            <a:off x="329206" y="4221088"/>
            <a:ext cx="503486" cy="2160240"/>
          </a:xfrm>
          <a:prstGeom prst="upDownArrow">
            <a:avLst/>
          </a:prstGeom>
          <a:solidFill>
            <a:schemeClr val="accent3">
              <a:lumMod val="20000"/>
              <a:lumOff val="80000"/>
            </a:schemeClr>
          </a:solidFill>
          <a:ln w="222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Rtl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pitchFamily="84" charset="-128"/>
              </a:rPr>
              <a:t>非公表データ（拡大提供）</a:t>
            </a:r>
          </a:p>
        </p:txBody>
      </p:sp>
      <p:sp>
        <p:nvSpPr>
          <p:cNvPr id="144" name="額縁 143"/>
          <p:cNvSpPr/>
          <p:nvPr/>
        </p:nvSpPr>
        <p:spPr bwMode="auto">
          <a:xfrm>
            <a:off x="273050" y="2420888"/>
            <a:ext cx="1597065" cy="288032"/>
          </a:xfrm>
          <a:prstGeom prst="bevel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イメージ図</a:t>
            </a:r>
          </a:p>
        </p:txBody>
      </p:sp>
      <p:sp>
        <p:nvSpPr>
          <p:cNvPr id="150" name="右中かっこ 149"/>
          <p:cNvSpPr/>
          <p:nvPr/>
        </p:nvSpPr>
        <p:spPr bwMode="auto">
          <a:xfrm rot="16200000">
            <a:off x="4231199" y="3643301"/>
            <a:ext cx="135691" cy="1019879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55" name="Rectangle 6"/>
          <p:cNvSpPr>
            <a:spLocks noChangeArrowheads="1"/>
          </p:cNvSpPr>
          <p:nvPr/>
        </p:nvSpPr>
        <p:spPr bwMode="auto">
          <a:xfrm>
            <a:off x="3403615" y="3861048"/>
            <a:ext cx="181940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5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目的別に絞り込まれた集計事項</a:t>
            </a:r>
            <a:endParaRPr kumimoji="1" lang="ja-JP" altLang="en-US" sz="105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</p:txBody>
      </p:sp>
      <p:sp>
        <p:nvSpPr>
          <p:cNvPr id="153" name="左カーブ矢印 152"/>
          <p:cNvSpPr/>
          <p:nvPr/>
        </p:nvSpPr>
        <p:spPr bwMode="auto">
          <a:xfrm>
            <a:off x="9142758" y="3555796"/>
            <a:ext cx="432048" cy="970891"/>
          </a:xfrm>
          <a:prstGeom prst="curvedLef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2429796"/>
      </p:ext>
    </p:extLst>
  </p:cSld>
  <p:clrMapOvr>
    <a:masterClrMapping/>
  </p:clrMapOvr>
  <p:transition advTm="67595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273050" y="1926713"/>
            <a:ext cx="9359900" cy="4752826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4874991" cy="36004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ja-JP" altLang="en-US" sz="2400" b="1" dirty="0" smtClean="0"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４．機能説明</a:t>
            </a:r>
            <a:endParaRPr lang="ja-JP" altLang="ja-JP" sz="2400" b="1" dirty="0">
              <a:solidFill>
                <a:srgbClr val="1F497D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8" name="Rectangle 2"/>
          <p:cNvSpPr txBox="1">
            <a:spLocks noChangeArrowheads="1"/>
          </p:cNvSpPr>
          <p:nvPr/>
        </p:nvSpPr>
        <p:spPr bwMode="auto">
          <a:xfrm>
            <a:off x="4953000" y="332656"/>
            <a:ext cx="4953000" cy="3600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ja-JP" altLang="en-US" sz="2400" b="1" kern="0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４．２　統計データ集計・分析</a:t>
            </a:r>
            <a:endParaRPr lang="en-US" altLang="ja-JP" sz="2400" b="1" dirty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94" y="2058461"/>
            <a:ext cx="4682246" cy="19738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738" y="4698110"/>
            <a:ext cx="5142582" cy="1930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グループ化 16"/>
          <p:cNvGrpSpPr/>
          <p:nvPr/>
        </p:nvGrpSpPr>
        <p:grpSpPr>
          <a:xfrm>
            <a:off x="4880992" y="2765856"/>
            <a:ext cx="4698336" cy="1860624"/>
            <a:chOff x="4448944" y="2163727"/>
            <a:chExt cx="5202392" cy="2189793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8944" y="2163727"/>
              <a:ext cx="5202392" cy="21897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4" name="直線矢印コネクタ 3"/>
            <p:cNvCxnSpPr/>
            <p:nvPr/>
          </p:nvCxnSpPr>
          <p:spPr bwMode="auto">
            <a:xfrm>
              <a:off x="5351640" y="2636912"/>
              <a:ext cx="681480" cy="504056"/>
            </a:xfrm>
            <a:prstGeom prst="straightConnector1">
              <a:avLst/>
            </a:prstGeom>
            <a:noFill/>
            <a:ln w="222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 flipH="1">
              <a:off x="7905328" y="2636912"/>
              <a:ext cx="360040" cy="621711"/>
            </a:xfrm>
            <a:prstGeom prst="straightConnector1">
              <a:avLst/>
            </a:prstGeom>
            <a:noFill/>
            <a:ln w="222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直線矢印コネクタ 17"/>
            <p:cNvCxnSpPr/>
            <p:nvPr/>
          </p:nvCxnSpPr>
          <p:spPr bwMode="auto">
            <a:xfrm flipH="1">
              <a:off x="5692380" y="2789312"/>
              <a:ext cx="2314970" cy="783704"/>
            </a:xfrm>
            <a:prstGeom prst="straightConnector1">
              <a:avLst/>
            </a:prstGeom>
            <a:noFill/>
            <a:ln w="222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" name="曲折矢印 11"/>
          <p:cNvSpPr/>
          <p:nvPr/>
        </p:nvSpPr>
        <p:spPr bwMode="auto">
          <a:xfrm rot="5400000">
            <a:off x="5668905" y="2015571"/>
            <a:ext cx="586121" cy="894967"/>
          </a:xfrm>
          <a:prstGeom prst="bentArrow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65168" y="2108599"/>
            <a:ext cx="3186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</a:rPr>
              <a:t>マウスのドラック＆ドロップで表組み（表頭・表側）をデザイン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23" name="曲折矢印 22"/>
          <p:cNvSpPr/>
          <p:nvPr/>
        </p:nvSpPr>
        <p:spPr bwMode="auto">
          <a:xfrm rot="5400000" flipV="1">
            <a:off x="4004122" y="3894775"/>
            <a:ext cx="611417" cy="928642"/>
          </a:xfrm>
          <a:prstGeom prst="bentArrow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86712" y="4232121"/>
            <a:ext cx="3186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b="1" dirty="0" smtClean="0">
                <a:solidFill>
                  <a:srgbClr val="FF0000"/>
                </a:solidFill>
              </a:rPr>
              <a:t>デザインした表組みで統計表を表示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73050" y="785813"/>
            <a:ext cx="9359900" cy="954107"/>
          </a:xfrm>
          <a:prstGeom prst="rect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lvl="0" algn="just"/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　“目的別データマート作成“で整備されたデータマート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DB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に定義されている調査事項（分類事項）を、</a:t>
            </a:r>
            <a:r>
              <a:rPr lang="ja-JP" altLang="en-US" sz="1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利用者が画面上のドラック＆ドロップで表組みを選択可能とし、利用者が確認したい表組みでの統計表表示を可能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とする。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lvl="0" algn="just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表示される統計表からは、</a:t>
            </a:r>
            <a:r>
              <a:rPr lang="ja-JP" altLang="en-US" sz="1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グラフ表示、データダウンロード、分類項目の絞込み、表組みの変更、閾値の設定による強調表示が可能な機能を提供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する。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8" name="額縁 27"/>
          <p:cNvSpPr/>
          <p:nvPr/>
        </p:nvSpPr>
        <p:spPr bwMode="auto">
          <a:xfrm>
            <a:off x="273050" y="1714456"/>
            <a:ext cx="1597065" cy="288032"/>
          </a:xfrm>
          <a:prstGeom prst="bevel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イメージ図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7642" y="4841864"/>
            <a:ext cx="23756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0033CC"/>
                </a:solidFill>
              </a:rPr>
              <a:t>利用者が確認したい表組みで統計表を参照。</a:t>
            </a:r>
            <a:endParaRPr kumimoji="1" lang="en-US" altLang="ja-JP" sz="1200" b="1" dirty="0" smtClean="0">
              <a:solidFill>
                <a:srgbClr val="0033CC"/>
              </a:solidFill>
            </a:endParaRPr>
          </a:p>
          <a:p>
            <a:r>
              <a:rPr kumimoji="1" lang="ja-JP" altLang="en-US" sz="1200" b="1" dirty="0" smtClean="0">
                <a:solidFill>
                  <a:srgbClr val="0033CC"/>
                </a:solidFill>
              </a:rPr>
              <a:t>統計表には、以下の機能を提供する。</a:t>
            </a:r>
            <a:endParaRPr kumimoji="1" lang="en-US" altLang="ja-JP" sz="1200" b="1" dirty="0" smtClean="0">
              <a:solidFill>
                <a:srgbClr val="0033CC"/>
              </a:solidFill>
            </a:endParaRPr>
          </a:p>
          <a:p>
            <a:r>
              <a:rPr lang="ja-JP" altLang="en-US" sz="1200" b="1" dirty="0">
                <a:solidFill>
                  <a:srgbClr val="0033CC"/>
                </a:solidFill>
              </a:rPr>
              <a:t>・</a:t>
            </a:r>
            <a:r>
              <a:rPr kumimoji="1" lang="ja-JP" altLang="en-US" sz="1200" b="1" dirty="0" smtClean="0">
                <a:solidFill>
                  <a:srgbClr val="0033CC"/>
                </a:solidFill>
              </a:rPr>
              <a:t>グラフ表示</a:t>
            </a:r>
            <a:endParaRPr kumimoji="1" lang="en-US" altLang="ja-JP" sz="1200" b="1" dirty="0" smtClean="0">
              <a:solidFill>
                <a:srgbClr val="0033CC"/>
              </a:solidFill>
            </a:endParaRPr>
          </a:p>
          <a:p>
            <a:r>
              <a:rPr lang="ja-JP" altLang="en-US" sz="1200" b="1" dirty="0" smtClean="0">
                <a:solidFill>
                  <a:srgbClr val="0033CC"/>
                </a:solidFill>
              </a:rPr>
              <a:t>・</a:t>
            </a:r>
            <a:r>
              <a:rPr kumimoji="1" lang="ja-JP" altLang="en-US" sz="1200" b="1" dirty="0" smtClean="0">
                <a:solidFill>
                  <a:srgbClr val="0033CC"/>
                </a:solidFill>
              </a:rPr>
              <a:t>データダウンロード</a:t>
            </a:r>
            <a:endParaRPr kumimoji="1" lang="en-US" altLang="ja-JP" sz="1200" b="1" dirty="0" smtClean="0">
              <a:solidFill>
                <a:srgbClr val="0033CC"/>
              </a:solidFill>
            </a:endParaRPr>
          </a:p>
          <a:p>
            <a:r>
              <a:rPr lang="ja-JP" altLang="en-US" sz="1200" b="1" dirty="0" smtClean="0">
                <a:solidFill>
                  <a:srgbClr val="0033CC"/>
                </a:solidFill>
              </a:rPr>
              <a:t>・</a:t>
            </a:r>
            <a:r>
              <a:rPr kumimoji="1" lang="ja-JP" altLang="en-US" sz="1200" b="1" dirty="0" smtClean="0">
                <a:solidFill>
                  <a:srgbClr val="0033CC"/>
                </a:solidFill>
              </a:rPr>
              <a:t>分類事項の絞込み</a:t>
            </a:r>
            <a:endParaRPr kumimoji="1" lang="en-US" altLang="ja-JP" sz="1200" b="1" dirty="0" smtClean="0">
              <a:solidFill>
                <a:srgbClr val="0033CC"/>
              </a:solidFill>
            </a:endParaRPr>
          </a:p>
          <a:p>
            <a:r>
              <a:rPr lang="ja-JP" altLang="en-US" sz="1200" b="1" dirty="0" smtClean="0">
                <a:solidFill>
                  <a:srgbClr val="0033CC"/>
                </a:solidFill>
              </a:rPr>
              <a:t>・表組みの変更</a:t>
            </a:r>
            <a:endParaRPr lang="en-US" altLang="ja-JP" sz="1200" b="1" dirty="0" smtClean="0">
              <a:solidFill>
                <a:srgbClr val="0033CC"/>
              </a:solidFill>
            </a:endParaRPr>
          </a:p>
          <a:p>
            <a:r>
              <a:rPr kumimoji="1" lang="ja-JP" altLang="en-US" sz="1200" b="1" dirty="0" smtClean="0">
                <a:solidFill>
                  <a:srgbClr val="0033CC"/>
                </a:solidFill>
              </a:rPr>
              <a:t>・閾値の設定等による強調表示</a:t>
            </a:r>
            <a:endParaRPr kumimoji="1" lang="ja-JP" altLang="en-US" sz="1200" b="1" dirty="0">
              <a:solidFill>
                <a:srgbClr val="0033CC"/>
              </a:solidFill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669394" y="2169994"/>
            <a:ext cx="4682246" cy="59586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20" name="角丸四角形吹き出し 19"/>
          <p:cNvSpPr/>
          <p:nvPr/>
        </p:nvSpPr>
        <p:spPr bwMode="auto">
          <a:xfrm>
            <a:off x="3512840" y="3167912"/>
            <a:ext cx="1080120" cy="339563"/>
          </a:xfrm>
          <a:prstGeom prst="wedgeRoundRectCallout">
            <a:avLst>
              <a:gd name="adj1" fmla="val -33469"/>
              <a:gd name="adj2" fmla="val -16957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9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pitchFamily="84" charset="-128"/>
              </a:rPr>
              <a:t>データマートの分類事項を配置</a:t>
            </a:r>
          </a:p>
        </p:txBody>
      </p:sp>
      <p:pic>
        <p:nvPicPr>
          <p:cNvPr id="32" name="Picture 3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315" y="5834532"/>
            <a:ext cx="1020832" cy="762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067" y="4920562"/>
            <a:ext cx="1009614" cy="75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07593670"/>
      </p:ext>
    </p:extLst>
  </p:cSld>
  <p:clrMapOvr>
    <a:masterClrMapping/>
  </p:clrMapOvr>
  <p:transition advTm="67595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4874991" cy="36004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ja-JP" altLang="en-US" sz="2400" b="1" dirty="0" smtClean="0"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４．機能詳細</a:t>
            </a:r>
            <a:endParaRPr lang="ja-JP" altLang="ja-JP" sz="2400" b="1" dirty="0">
              <a:solidFill>
                <a:srgbClr val="1F497D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8" name="Rectangle 2"/>
          <p:cNvSpPr txBox="1">
            <a:spLocks noChangeArrowheads="1"/>
          </p:cNvSpPr>
          <p:nvPr/>
        </p:nvSpPr>
        <p:spPr bwMode="auto">
          <a:xfrm>
            <a:off x="4953000" y="332656"/>
            <a:ext cx="4953000" cy="3600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ja-JP" altLang="en-US" sz="2400" b="1" kern="0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４．３　</a:t>
            </a:r>
            <a:r>
              <a:rPr lang="ja-JP" altLang="en-US" sz="2400" b="1" kern="0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サイト</a:t>
            </a:r>
            <a:r>
              <a:rPr lang="ja-JP" altLang="en-US" sz="2400" b="1" kern="0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提供機能</a:t>
            </a:r>
            <a:endParaRPr lang="en-US" altLang="ja-JP" sz="2400" b="1" dirty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273050" y="3084394"/>
            <a:ext cx="9359900" cy="3581496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3050" y="785813"/>
            <a:ext cx="9359900" cy="2031325"/>
          </a:xfrm>
          <a:prstGeom prst="rect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r>
              <a:rPr lang="ja-JP" altLang="en-US" sz="1400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r>
              <a:rPr lang="ja-JP" altLang="en-US" sz="1400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フリーワード検索及びカテゴリ別階層検索</a:t>
            </a:r>
            <a:r>
              <a:rPr lang="ja-JP" altLang="en-US" sz="1400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機能</a:t>
            </a:r>
            <a:endParaRPr lang="en-US" altLang="ja-JP" sz="1400" dirty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979613" indent="-1884363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・フリーワード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検索　　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利用者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が調べたい統計データのワードを入力することにより、検索結果をカテゴリ別に階層表示することで、利用者の入手目的に合致した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統計データへ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のエスコートを行なう。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979613" indent="-1884363"/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・カテゴリ別検索　　　 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統計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データを分野別等にカテゴライズした状態で、階層的にドリルダウンしていくことで目的の統計データにたどり着くことをエスコートする。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73050" indent="-176213"/>
            <a:r>
              <a:rPr lang="ja-JP" altLang="en-US" sz="1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※e-Stat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提供データ</a:t>
            </a:r>
            <a:r>
              <a:rPr lang="ja-JP" altLang="en-US" sz="1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及びデータマート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格納データ</a:t>
            </a:r>
            <a:r>
              <a:rPr lang="ja-JP" altLang="en-US" sz="1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を検索対象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とすることで</a:t>
            </a:r>
            <a:r>
              <a:rPr lang="ja-JP" altLang="en-US" sz="1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、検索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対象範囲を拡大するものとする。</a:t>
            </a:r>
            <a:endParaRPr lang="en-US" altLang="ja-JP" sz="14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②検索情報作成</a:t>
            </a:r>
            <a:endParaRPr lang="en-US" altLang="ja-JP" sz="1400" dirty="0" smtClean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73050"/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e-Stat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の「統計情報データベース」及びオンデマンド集計用の「データマート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DB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」に収録されている統計データに関する検索情報（分野、分類事項、表題等）を検索結果の見易さを観点に整備する。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額縁 15"/>
          <p:cNvSpPr/>
          <p:nvPr/>
        </p:nvSpPr>
        <p:spPr bwMode="auto">
          <a:xfrm>
            <a:off x="273050" y="2884000"/>
            <a:ext cx="1597065" cy="288032"/>
          </a:xfrm>
          <a:prstGeom prst="bevel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rPr>
              <a:t>イメージ図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995" y="3261815"/>
            <a:ext cx="1841721" cy="3358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 descr="おばちゃん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3554724"/>
            <a:ext cx="72747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2384200" y="3100024"/>
            <a:ext cx="673261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カテゴリ例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 rot="10800000" flipV="1">
            <a:off x="304800" y="4431231"/>
            <a:ext cx="1479848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カテゴリをドリルダウンしながら分野ごとの統計データの検索を行なう。</a:t>
            </a:r>
            <a:endParaRPr kumimoji="1" lang="en-US" altLang="ja-JP" sz="11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100" dirty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フリーワード検索においてもカテゴリ別表示を行い同様の操作手順とする。</a:t>
            </a:r>
          </a:p>
        </p:txBody>
      </p:sp>
      <p:sp>
        <p:nvSpPr>
          <p:cNvPr id="3" name="右矢印吹き出し 2"/>
          <p:cNvSpPr/>
          <p:nvPr/>
        </p:nvSpPr>
        <p:spPr bwMode="auto">
          <a:xfrm>
            <a:off x="3746280" y="3180815"/>
            <a:ext cx="198608" cy="3439611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749" y="3323065"/>
            <a:ext cx="2837595" cy="1662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4953000" y="3100024"/>
            <a:ext cx="673261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itchFamily="50" charset="-128"/>
              </a:rPr>
              <a:t>結果一覧例</a:t>
            </a:r>
            <a:endParaRPr kumimoji="1" lang="ja-JP" alt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 rot="10800000" flipV="1">
            <a:off x="3970288" y="5013176"/>
            <a:ext cx="2837595" cy="1510616"/>
          </a:xfrm>
          <a:prstGeom prst="bevel">
            <a:avLst>
              <a:gd name="adj" fmla="val 4873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カテゴリの階層数及び結果表示方法については、利用者の操作性を顧慮した設計とする。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e</a:t>
            </a: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-Stat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提供データとデータマート提供データ</a:t>
            </a:r>
            <a:r>
              <a:rPr lang="ja-JP" altLang="en-US" sz="12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を融合した検索結果表示の他、</a:t>
            </a:r>
            <a:r>
              <a:rPr lang="en-US" altLang="ja-JP" sz="12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e-Stat</a:t>
            </a:r>
            <a:r>
              <a:rPr lang="ja-JP" altLang="en-US" sz="12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とデータマートの個々の検索結果表示も対応する設計とする。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</p:txBody>
      </p:sp>
      <p:sp>
        <p:nvSpPr>
          <p:cNvPr id="26" name="AutoShape 19"/>
          <p:cNvSpPr>
            <a:spLocks noChangeArrowheads="1"/>
          </p:cNvSpPr>
          <p:nvPr/>
        </p:nvSpPr>
        <p:spPr bwMode="auto">
          <a:xfrm>
            <a:off x="7041232" y="3554724"/>
            <a:ext cx="2376264" cy="3065701"/>
          </a:xfrm>
          <a:prstGeom prst="can">
            <a:avLst>
              <a:gd name="adj" fmla="val 8785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36000" tIns="36000" rIns="36000" bIns="0" anchor="t"/>
          <a:lstStyle>
            <a:lvl1pPr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z="105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【</a:t>
            </a:r>
            <a:r>
              <a:rPr lang="ja-JP" altLang="en-US" sz="105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格納情報</a:t>
            </a:r>
            <a:r>
              <a:rPr lang="en-US" altLang="ja-JP" sz="105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】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1050" b="0" dirty="0" smtClean="0">
                <a:latin typeface="Arial" pitchFamily="34" charset="0"/>
                <a:ea typeface="ＭＳ Ｐゴシック" pitchFamily="50" charset="-128"/>
              </a:rPr>
              <a:t>・カテゴリ情報（分類１～ｎ）</a:t>
            </a:r>
            <a:endParaRPr lang="en-US" altLang="ja-JP" sz="1050" b="0" dirty="0" smtClean="0">
              <a:latin typeface="Arial" pitchFamily="34" charset="0"/>
              <a:ea typeface="ＭＳ Ｐゴシック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1050" b="0" dirty="0" smtClean="0">
                <a:latin typeface="Arial" pitchFamily="34" charset="0"/>
                <a:ea typeface="ＭＳ Ｐゴシック" pitchFamily="50" charset="-128"/>
              </a:rPr>
              <a:t>・データ分類（</a:t>
            </a:r>
            <a:r>
              <a:rPr lang="en-US" altLang="ja-JP" sz="1050" b="0" dirty="0" smtClean="0">
                <a:latin typeface="Arial" pitchFamily="34" charset="0"/>
                <a:ea typeface="ＭＳ Ｐゴシック" pitchFamily="50" charset="-128"/>
              </a:rPr>
              <a:t>e-Stat</a:t>
            </a:r>
            <a:r>
              <a:rPr lang="ja-JP" altLang="en-US" sz="1050" b="0" dirty="0" smtClean="0">
                <a:latin typeface="Arial" pitchFamily="34" charset="0"/>
                <a:ea typeface="ＭＳ Ｐゴシック" pitchFamily="50" charset="-128"/>
              </a:rPr>
              <a:t>／データマート）</a:t>
            </a:r>
            <a:endParaRPr lang="en-US" altLang="ja-JP" sz="1050" b="0" dirty="0" smtClean="0">
              <a:latin typeface="Arial" pitchFamily="34" charset="0"/>
              <a:ea typeface="ＭＳ Ｐゴシック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1050" b="0" dirty="0" smtClean="0">
                <a:latin typeface="Arial" pitchFamily="34" charset="0"/>
                <a:ea typeface="ＭＳ Ｐゴシック" pitchFamily="50" charset="-128"/>
              </a:rPr>
              <a:t>・表見出し</a:t>
            </a:r>
            <a:endParaRPr lang="en-US" altLang="ja-JP" sz="1050" b="0" dirty="0" smtClean="0">
              <a:latin typeface="Arial" pitchFamily="34" charset="0"/>
              <a:ea typeface="ＭＳ Ｐゴシック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1050" b="0" dirty="0" smtClean="0">
                <a:latin typeface="Arial" pitchFamily="34" charset="0"/>
                <a:ea typeface="ＭＳ Ｐゴシック" pitchFamily="50" charset="-128"/>
              </a:rPr>
              <a:t>・データ名（テーブル名）</a:t>
            </a:r>
            <a:endParaRPr lang="en-US" altLang="ja-JP" sz="1050" b="0" dirty="0" smtClean="0">
              <a:latin typeface="Arial" pitchFamily="34" charset="0"/>
              <a:ea typeface="ＭＳ Ｐゴシック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1050" b="0" dirty="0" smtClean="0">
                <a:latin typeface="Arial" pitchFamily="34" charset="0"/>
                <a:ea typeface="ＭＳ Ｐゴシック" pitchFamily="50" charset="-128"/>
              </a:rPr>
              <a:t>・公開日時、等</a:t>
            </a:r>
            <a:endParaRPr lang="en-US" altLang="ja-JP" sz="1050" b="0" dirty="0" smtClean="0">
              <a:latin typeface="Arial" pitchFamily="34" charset="0"/>
              <a:ea typeface="ＭＳ Ｐゴシック" pitchFamily="50" charset="-128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1050" b="0" dirty="0">
              <a:latin typeface="Arial" pitchFamily="34" charset="0"/>
              <a:ea typeface="ＭＳ Ｐゴシック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105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【e-Stat</a:t>
            </a:r>
            <a:r>
              <a:rPr lang="ja-JP" altLang="en-US" sz="105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データベースからの情報作成</a:t>
            </a:r>
            <a:r>
              <a:rPr lang="en-US" altLang="ja-JP" sz="105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】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1050" b="0" dirty="0" smtClean="0">
                <a:latin typeface="Arial" pitchFamily="34" charset="0"/>
                <a:ea typeface="ＭＳ Ｐゴシック" pitchFamily="50" charset="-128"/>
              </a:rPr>
              <a:t>　統計情報データベースを構成する各種テーブルを直接参照し、本システム用のインデックスを作成する。</a:t>
            </a:r>
            <a:endParaRPr lang="en-US" altLang="ja-JP" sz="1050" b="0" dirty="0" smtClean="0">
              <a:latin typeface="Arial" pitchFamily="34" charset="0"/>
              <a:ea typeface="ＭＳ Ｐゴシック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1050" b="0" dirty="0" smtClean="0">
                <a:latin typeface="Arial" pitchFamily="34" charset="0"/>
                <a:ea typeface="ＭＳ Ｐゴシック" pitchFamily="50" charset="-128"/>
              </a:rPr>
              <a:t>　カテゴリ分けは、専用のメンテナンス画面を用意し設定する。</a:t>
            </a:r>
            <a:endParaRPr lang="en-US" altLang="ja-JP" sz="1050" b="0" dirty="0">
              <a:latin typeface="Arial" pitchFamily="34" charset="0"/>
              <a:ea typeface="ＭＳ Ｐゴシック" pitchFamily="50" charset="-128"/>
            </a:endParaRPr>
          </a:p>
          <a:p>
            <a:pPr eaLnBrk="1" hangingPunct="1"/>
            <a:r>
              <a:rPr lang="en-US" altLang="ja-JP" sz="105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【</a:t>
            </a:r>
            <a:r>
              <a:rPr lang="ja-JP" altLang="en-US" sz="105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データマート</a:t>
            </a:r>
            <a:r>
              <a:rPr lang="ja-JP" altLang="en-US" sz="1050" dirty="0" smtClean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から</a:t>
            </a:r>
            <a:r>
              <a:rPr lang="ja-JP" altLang="en-US" sz="105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の情報作成</a:t>
            </a:r>
            <a:r>
              <a:rPr lang="en-US" altLang="ja-JP" sz="1050" dirty="0">
                <a:solidFill>
                  <a:srgbClr val="0033CC"/>
                </a:solidFill>
                <a:latin typeface="Arial" pitchFamily="34" charset="0"/>
                <a:ea typeface="ＭＳ Ｐゴシック" pitchFamily="50" charset="-128"/>
              </a:rPr>
              <a:t>】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1050" b="0" dirty="0" smtClean="0">
                <a:latin typeface="Arial" pitchFamily="34" charset="0"/>
                <a:ea typeface="ＭＳ Ｐゴシック" pitchFamily="50" charset="-128"/>
              </a:rPr>
              <a:t>　目的別データマート作成時にデータマート情報を登録する。</a:t>
            </a:r>
            <a:endParaRPr lang="ja-JP" altLang="en-US" sz="1050" b="0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7473280" y="3323065"/>
            <a:ext cx="143629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検索データベース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7348817"/>
      </p:ext>
    </p:extLst>
  </p:cSld>
  <p:clrMapOvr>
    <a:masterClrMapping/>
  </p:clrMapOvr>
  <p:transition advTm="67595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1|1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1|1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1|1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1|12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1|12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1|12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1|12.6"/>
</p:tagLst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>
          <a:solidFill>
            <a:srgbClr val="FF0000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GS創英角ｺﾞｼｯｸUB" pitchFamily="50" charset="-128"/>
            <a:ea typeface="HGS創英角ｺﾞｼｯｸUB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792</Words>
  <Application>Microsoft Office PowerPoint</Application>
  <PresentationFormat>A4 210 x 297 mm</PresentationFormat>
  <Paragraphs>239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HGS創英角ｺﾞｼｯｸUB</vt:lpstr>
      <vt:lpstr>HG丸ｺﾞｼｯｸM-PRO</vt:lpstr>
      <vt:lpstr>ＭＳ Ｐゴシック</vt:lpstr>
      <vt:lpstr>ＭＳ Ｐ明朝</vt:lpstr>
      <vt:lpstr>ＭＳ ゴシック</vt:lpstr>
      <vt:lpstr>ＭＳ 明朝</vt:lpstr>
      <vt:lpstr>Arial</vt:lpstr>
      <vt:lpstr>Century</vt:lpstr>
      <vt:lpstr>Times New Roman</vt:lpstr>
      <vt:lpstr>標準デザイン</vt:lpstr>
      <vt:lpstr>PowerPoint プレゼンテーション</vt:lpstr>
      <vt:lpstr>目次</vt:lpstr>
      <vt:lpstr>１．アイデアの目的・概要・狙い</vt:lpstr>
      <vt:lpstr>１．アイデアの目的・概要・狙い</vt:lpstr>
      <vt:lpstr>２．概要イメージ図</vt:lpstr>
      <vt:lpstr>３．機能概要</vt:lpstr>
      <vt:lpstr>４．機能説明</vt:lpstr>
      <vt:lpstr>４．機能説明</vt:lpstr>
      <vt:lpstr>４．機能詳細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2016-04-22T09:58:46Z</dcterms:created>
  <dcterms:modified xsi:type="dcterms:W3CDTF">2016-04-22T09:58:54Z</dcterms:modified>
</cp:coreProperties>
</file>