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75" r:id="rId3"/>
    <p:sldId id="257" r:id="rId4"/>
    <p:sldId id="258" r:id="rId5"/>
    <p:sldId id="263" r:id="rId6"/>
    <p:sldId id="271" r:id="rId7"/>
    <p:sldId id="272" r:id="rId8"/>
    <p:sldId id="273" r:id="rId9"/>
    <p:sldId id="274" r:id="rId10"/>
  </p:sldIdLst>
  <p:sldSz cx="9907588"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016" autoAdjust="0"/>
  </p:normalViewPr>
  <p:slideViewPr>
    <p:cSldViewPr snapToGrid="0">
      <p:cViewPr varScale="1">
        <p:scale>
          <a:sx n="53" d="100"/>
          <a:sy n="53" d="100"/>
        </p:scale>
        <p:origin x="894" y="36"/>
      </p:cViewPr>
      <p:guideLst>
        <p:guide orient="horz" pos="2160"/>
        <p:guide pos="3120"/>
      </p:guideLst>
    </p:cSldViewPr>
  </p:slideViewPr>
  <p:notesTextViewPr>
    <p:cViewPr>
      <p:scale>
        <a:sx n="150" d="100"/>
        <a:sy n="150" d="100"/>
      </p:scale>
      <p:origin x="0" y="0"/>
    </p:cViewPr>
  </p:notesTextViewPr>
  <p:notesViewPr>
    <p:cSldViewPr snapToGrid="0">
      <p:cViewPr varScale="1">
        <p:scale>
          <a:sx n="52" d="100"/>
          <a:sy n="52" d="100"/>
        </p:scale>
        <p:origin x="-2946" y="-102"/>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image" Target="../media/image5.jpg"/></Relationships>
</file>

<file path=ppt/diagrams/_rels/data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image" Target="../media/image15.jpg"/></Relationships>
</file>

<file path=ppt/diagrams/_rels/drawing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image" Target="../media/image5.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C13C72-454C-470F-9BB8-7410FA3AA1F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AFC57E3D-632E-41E2-8F34-AB171F619B6B}">
      <dgm:prSet phldrT="[テキスト]" custT="1"/>
      <dgm:spPr>
        <a:solidFill>
          <a:schemeClr val="bg2"/>
        </a:solidFill>
        <a:ln w="12700">
          <a:solidFill>
            <a:srgbClr val="7030A0"/>
          </a:solidFill>
        </a:ln>
      </dgm:spPr>
      <dgm:t>
        <a:bodyPr/>
        <a:lstStyle/>
        <a:p>
          <a:r>
            <a:rPr kumimoji="1" lang="ja-JP" altLang="en-US" sz="2200" dirty="0">
              <a:solidFill>
                <a:schemeClr val="tx1"/>
              </a:solidFill>
              <a:latin typeface="HGSｺﾞｼｯｸM" panose="020B0600000000000000" pitchFamily="50" charset="-128"/>
              <a:ea typeface="HGSｺﾞｼｯｸM" panose="020B0600000000000000" pitchFamily="50" charset="-128"/>
            </a:rPr>
            <a:t>簡易</a:t>
          </a:r>
          <a:r>
            <a:rPr kumimoji="1" lang="ja-JP" altLang="en-US" sz="2200" dirty="0" smtClean="0">
              <a:solidFill>
                <a:schemeClr val="tx1"/>
              </a:solidFill>
              <a:latin typeface="HGSｺﾞｼｯｸM" panose="020B0600000000000000" pitchFamily="50" charset="-128"/>
              <a:ea typeface="HGSｺﾞｼｯｸM" panose="020B0600000000000000" pitchFamily="50" charset="-128"/>
            </a:rPr>
            <a:t>なＣＭＳ操作</a:t>
          </a:r>
          <a:r>
            <a:rPr kumimoji="1" lang="ja-JP" altLang="en-US" sz="2200" dirty="0">
              <a:solidFill>
                <a:schemeClr val="tx1"/>
              </a:solidFill>
              <a:latin typeface="HGSｺﾞｼｯｸM" panose="020B0600000000000000" pitchFamily="50" charset="-128"/>
              <a:ea typeface="HGSｺﾞｼｯｸM" panose="020B0600000000000000" pitchFamily="50" charset="-128"/>
            </a:rPr>
            <a:t>画面により</a:t>
          </a:r>
          <a:r>
            <a:rPr lang="ja-JP" altLang="en-US" sz="2200" b="0" strike="noStrike" spc="-1" dirty="0">
              <a:solidFill>
                <a:schemeClr val="tx1"/>
              </a:solidFill>
              <a:uFill>
                <a:solidFill>
                  <a:srgbClr val="FFFFFF"/>
                </a:solidFill>
              </a:uFill>
              <a:latin typeface="HGSｺﾞｼｯｸM" panose="020B0600000000000000" pitchFamily="50" charset="-128"/>
              <a:ea typeface="HGSｺﾞｼｯｸM" panose="020B0600000000000000" pitchFamily="50" charset="-128"/>
            </a:rPr>
            <a:t>自治体等を単位とした表やグラフによる統計データの可視化、ｃｓｖ出力、検索機能等を提供</a:t>
          </a:r>
          <a:endParaRPr kumimoji="1" lang="ja-JP" altLang="en-US" sz="2200" dirty="0">
            <a:latin typeface="HGSｺﾞｼｯｸM" panose="020B0600000000000000" pitchFamily="50" charset="-128"/>
            <a:ea typeface="HGSｺﾞｼｯｸM" panose="020B0600000000000000" pitchFamily="50" charset="-128"/>
          </a:endParaRPr>
        </a:p>
      </dgm:t>
    </dgm:pt>
    <dgm:pt modelId="{B7C1F2A3-5CFE-4151-BA9D-2FCD67E93315}" type="parTrans" cxnId="{08E5261A-FF4B-4118-9D10-265DF6840940}">
      <dgm:prSet/>
      <dgm:spPr/>
      <dgm:t>
        <a:bodyPr/>
        <a:lstStyle/>
        <a:p>
          <a:endParaRPr kumimoji="1" lang="ja-JP" altLang="en-US"/>
        </a:p>
      </dgm:t>
    </dgm:pt>
    <dgm:pt modelId="{1941144E-13E2-4DC3-B75F-FDBAF51BD79B}" type="sibTrans" cxnId="{08E5261A-FF4B-4118-9D10-265DF6840940}">
      <dgm:prSet/>
      <dgm:spPr/>
      <dgm:t>
        <a:bodyPr/>
        <a:lstStyle/>
        <a:p>
          <a:endParaRPr kumimoji="1" lang="ja-JP" altLang="en-US"/>
        </a:p>
      </dgm:t>
    </dgm:pt>
    <dgm:pt modelId="{F12260AF-9388-4FE3-A189-0ECE40BBD9BC}">
      <dgm:prSet phldrT="[テキスト]" custT="1"/>
      <dgm:spPr>
        <a:solidFill>
          <a:schemeClr val="bg2"/>
        </a:solidFill>
        <a:ln w="12700">
          <a:solidFill>
            <a:srgbClr val="7030A0"/>
          </a:solidFill>
        </a:ln>
      </dgm:spPr>
      <dgm:t>
        <a:bodyPr/>
        <a:lstStyle/>
        <a:p>
          <a:r>
            <a:rPr lang="ja-JP" altLang="en-US" sz="2200" b="0" strike="noStrike" spc="-1" dirty="0">
              <a:solidFill>
                <a:srgbClr val="000000"/>
              </a:solidFill>
              <a:uFill>
                <a:solidFill>
                  <a:srgbClr val="FFFFFF"/>
                </a:solidFill>
              </a:uFill>
              <a:latin typeface="HGｺﾞｼｯｸM" panose="020B0609000000000000" pitchFamily="49" charset="-128"/>
              <a:ea typeface="HGｺﾞｼｯｸM" panose="020B0609000000000000" pitchFamily="49" charset="-128"/>
            </a:rPr>
            <a:t>クラウド上に連携サーバを構築し、</a:t>
          </a:r>
          <a:r>
            <a:rPr lang="en-US" altLang="ja-JP" sz="2200" b="0" strike="noStrike" spc="-1" dirty="0">
              <a:solidFill>
                <a:srgbClr val="000000"/>
              </a:solidFill>
              <a:uFill>
                <a:solidFill>
                  <a:srgbClr val="FFFFFF"/>
                </a:solidFill>
              </a:uFill>
              <a:latin typeface="HGｺﾞｼｯｸM" panose="020B0609000000000000" pitchFamily="49" charset="-128"/>
              <a:ea typeface="HGｺﾞｼｯｸM" panose="020B0609000000000000" pitchFamily="49" charset="-128"/>
            </a:rPr>
            <a:t>e-Stat-</a:t>
          </a:r>
          <a:r>
            <a:rPr lang="ja-JP" altLang="en-US" sz="2200" b="0" strike="noStrike" spc="-1" dirty="0">
              <a:solidFill>
                <a:srgbClr val="000000"/>
              </a:solidFill>
              <a:uFill>
                <a:solidFill>
                  <a:srgbClr val="FFFFFF"/>
                </a:solidFill>
              </a:uFill>
              <a:latin typeface="HGｺﾞｼｯｸM" panose="020B0609000000000000" pitchFamily="49" charset="-128"/>
              <a:ea typeface="HGｺﾞｼｯｸM" panose="020B0609000000000000" pitchFamily="49" charset="-128"/>
            </a:rPr>
            <a:t>ＡＰＩ機能（ＡＰＩ機能）を支援するデータベースや関数を公開し、利用者の利活用を支援</a:t>
          </a:r>
          <a:endParaRPr kumimoji="1" lang="ja-JP" altLang="en-US" sz="2200" dirty="0"/>
        </a:p>
      </dgm:t>
    </dgm:pt>
    <dgm:pt modelId="{0F7A9944-8C65-4BD1-8B39-4A1421BB415B}" type="parTrans" cxnId="{0279A427-E0F7-48CA-BA8D-B7BC94217688}">
      <dgm:prSet/>
      <dgm:spPr/>
      <dgm:t>
        <a:bodyPr/>
        <a:lstStyle/>
        <a:p>
          <a:endParaRPr kumimoji="1" lang="ja-JP" altLang="en-US"/>
        </a:p>
      </dgm:t>
    </dgm:pt>
    <dgm:pt modelId="{461B1FB5-9D36-4FD7-9543-41C8518B07AF}" type="sibTrans" cxnId="{0279A427-E0F7-48CA-BA8D-B7BC94217688}">
      <dgm:prSet/>
      <dgm:spPr/>
      <dgm:t>
        <a:bodyPr/>
        <a:lstStyle/>
        <a:p>
          <a:endParaRPr kumimoji="1" lang="ja-JP" altLang="en-US"/>
        </a:p>
      </dgm:t>
    </dgm:pt>
    <dgm:pt modelId="{F8347505-1472-4785-B6F9-12FED149AD73}">
      <dgm:prSet phldrT="[テキスト]" custT="1"/>
      <dgm:spPr>
        <a:solidFill>
          <a:schemeClr val="bg2"/>
        </a:solidFill>
        <a:ln w="12700">
          <a:solidFill>
            <a:srgbClr val="7030A0"/>
          </a:solidFill>
        </a:ln>
      </dgm:spPr>
      <dgm:t>
        <a:bodyPr/>
        <a:lstStyle/>
        <a:p>
          <a:r>
            <a:rPr lang="ja-JP" altLang="en-US" sz="2200" b="0" strike="noStrike"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rPr>
            <a:t>自治体の統計事務の共同利用を進めることで，統計情報の高度化と成果の共有、住民サービスの向上</a:t>
          </a:r>
          <a:endParaRPr kumimoji="1" lang="ja-JP" altLang="en-US" sz="2200" dirty="0">
            <a:latin typeface="HGSｺﾞｼｯｸM" panose="020B0600000000000000" pitchFamily="50" charset="-128"/>
            <a:ea typeface="HGSｺﾞｼｯｸM" panose="020B0600000000000000" pitchFamily="50" charset="-128"/>
          </a:endParaRPr>
        </a:p>
      </dgm:t>
    </dgm:pt>
    <dgm:pt modelId="{28AC5B0D-B28E-4394-B1B4-56A4BFC30541}" type="parTrans" cxnId="{A714B2A2-8CCB-45A5-9364-02475AA08187}">
      <dgm:prSet/>
      <dgm:spPr/>
      <dgm:t>
        <a:bodyPr/>
        <a:lstStyle/>
        <a:p>
          <a:endParaRPr kumimoji="1" lang="ja-JP" altLang="en-US"/>
        </a:p>
      </dgm:t>
    </dgm:pt>
    <dgm:pt modelId="{41485CF1-464A-4FA3-86AD-C01FE87D77FF}" type="sibTrans" cxnId="{A714B2A2-8CCB-45A5-9364-02475AA08187}">
      <dgm:prSet/>
      <dgm:spPr/>
      <dgm:t>
        <a:bodyPr/>
        <a:lstStyle/>
        <a:p>
          <a:endParaRPr kumimoji="1" lang="ja-JP" altLang="en-US"/>
        </a:p>
      </dgm:t>
    </dgm:pt>
    <dgm:pt modelId="{3DB10E30-79B0-4F3B-B048-153E7C7C4194}" type="pres">
      <dgm:prSet presAssocID="{2CC13C72-454C-470F-9BB8-7410FA3AA1F9}" presName="linear" presStyleCnt="0">
        <dgm:presLayoutVars>
          <dgm:animLvl val="lvl"/>
          <dgm:resizeHandles val="exact"/>
        </dgm:presLayoutVars>
      </dgm:prSet>
      <dgm:spPr/>
      <dgm:t>
        <a:bodyPr/>
        <a:lstStyle/>
        <a:p>
          <a:endParaRPr kumimoji="1" lang="ja-JP" altLang="en-US"/>
        </a:p>
      </dgm:t>
    </dgm:pt>
    <dgm:pt modelId="{6502875E-DB48-47F6-9696-0801A959C260}" type="pres">
      <dgm:prSet presAssocID="{AFC57E3D-632E-41E2-8F34-AB171F619B6B}" presName="parentText" presStyleLbl="node1" presStyleIdx="0" presStyleCnt="3" custScaleY="57070" custLinFactY="-34775" custLinFactNeighborY="-100000">
        <dgm:presLayoutVars>
          <dgm:chMax val="0"/>
          <dgm:bulletEnabled val="1"/>
        </dgm:presLayoutVars>
      </dgm:prSet>
      <dgm:spPr/>
      <dgm:t>
        <a:bodyPr/>
        <a:lstStyle/>
        <a:p>
          <a:endParaRPr kumimoji="1" lang="ja-JP" altLang="en-US"/>
        </a:p>
      </dgm:t>
    </dgm:pt>
    <dgm:pt modelId="{7290B5A9-DF90-44E2-8FE9-CC73071170CB}" type="pres">
      <dgm:prSet presAssocID="{1941144E-13E2-4DC3-B75F-FDBAF51BD79B}" presName="spacer" presStyleCnt="0"/>
      <dgm:spPr/>
    </dgm:pt>
    <dgm:pt modelId="{06C3513D-818F-47FF-BC8F-385B13A395A1}" type="pres">
      <dgm:prSet presAssocID="{F12260AF-9388-4FE3-A189-0ECE40BBD9BC}" presName="parentText" presStyleLbl="node1" presStyleIdx="1" presStyleCnt="3" custScaleY="55990" custLinFactY="-39020" custLinFactNeighborX="-475" custLinFactNeighborY="-100000">
        <dgm:presLayoutVars>
          <dgm:chMax val="0"/>
          <dgm:bulletEnabled val="1"/>
        </dgm:presLayoutVars>
      </dgm:prSet>
      <dgm:spPr/>
      <dgm:t>
        <a:bodyPr/>
        <a:lstStyle/>
        <a:p>
          <a:endParaRPr kumimoji="1" lang="ja-JP" altLang="en-US"/>
        </a:p>
      </dgm:t>
    </dgm:pt>
    <dgm:pt modelId="{C1E3225C-61ED-4AAA-B62B-3033ECE439A8}" type="pres">
      <dgm:prSet presAssocID="{461B1FB5-9D36-4FD7-9543-41C8518B07AF}" presName="spacer" presStyleCnt="0"/>
      <dgm:spPr/>
    </dgm:pt>
    <dgm:pt modelId="{66029AC2-145F-4FFC-B613-87EDD62548A9}" type="pres">
      <dgm:prSet presAssocID="{F8347505-1472-4785-B6F9-12FED149AD73}" presName="parentText" presStyleLbl="node1" presStyleIdx="2" presStyleCnt="3" custScaleY="56815" custLinFactY="-45631" custLinFactNeighborY="-100000">
        <dgm:presLayoutVars>
          <dgm:chMax val="0"/>
          <dgm:bulletEnabled val="1"/>
        </dgm:presLayoutVars>
      </dgm:prSet>
      <dgm:spPr/>
      <dgm:t>
        <a:bodyPr/>
        <a:lstStyle/>
        <a:p>
          <a:endParaRPr kumimoji="1" lang="ja-JP" altLang="en-US"/>
        </a:p>
      </dgm:t>
    </dgm:pt>
  </dgm:ptLst>
  <dgm:cxnLst>
    <dgm:cxn modelId="{6BCF6D4F-0BCA-48B7-91C6-E3FFFBE47955}" type="presOf" srcId="{F12260AF-9388-4FE3-A189-0ECE40BBD9BC}" destId="{06C3513D-818F-47FF-BC8F-385B13A395A1}" srcOrd="0" destOrd="0" presId="urn:microsoft.com/office/officeart/2005/8/layout/vList2"/>
    <dgm:cxn modelId="{0279A427-E0F7-48CA-BA8D-B7BC94217688}" srcId="{2CC13C72-454C-470F-9BB8-7410FA3AA1F9}" destId="{F12260AF-9388-4FE3-A189-0ECE40BBD9BC}" srcOrd="1" destOrd="0" parTransId="{0F7A9944-8C65-4BD1-8B39-4A1421BB415B}" sibTransId="{461B1FB5-9D36-4FD7-9543-41C8518B07AF}"/>
    <dgm:cxn modelId="{A4B92AEA-518D-4350-99A2-0F011340CCD4}" type="presOf" srcId="{F8347505-1472-4785-B6F9-12FED149AD73}" destId="{66029AC2-145F-4FFC-B613-87EDD62548A9}" srcOrd="0" destOrd="0" presId="urn:microsoft.com/office/officeart/2005/8/layout/vList2"/>
    <dgm:cxn modelId="{A714B2A2-8CCB-45A5-9364-02475AA08187}" srcId="{2CC13C72-454C-470F-9BB8-7410FA3AA1F9}" destId="{F8347505-1472-4785-B6F9-12FED149AD73}" srcOrd="2" destOrd="0" parTransId="{28AC5B0D-B28E-4394-B1B4-56A4BFC30541}" sibTransId="{41485CF1-464A-4FA3-86AD-C01FE87D77FF}"/>
    <dgm:cxn modelId="{D1B29517-D111-4700-A137-9BD5C08152BF}" type="presOf" srcId="{AFC57E3D-632E-41E2-8F34-AB171F619B6B}" destId="{6502875E-DB48-47F6-9696-0801A959C260}" srcOrd="0" destOrd="0" presId="urn:microsoft.com/office/officeart/2005/8/layout/vList2"/>
    <dgm:cxn modelId="{8B67CCBE-41A8-4566-A7CB-5413AA215244}" type="presOf" srcId="{2CC13C72-454C-470F-9BB8-7410FA3AA1F9}" destId="{3DB10E30-79B0-4F3B-B048-153E7C7C4194}" srcOrd="0" destOrd="0" presId="urn:microsoft.com/office/officeart/2005/8/layout/vList2"/>
    <dgm:cxn modelId="{08E5261A-FF4B-4118-9D10-265DF6840940}" srcId="{2CC13C72-454C-470F-9BB8-7410FA3AA1F9}" destId="{AFC57E3D-632E-41E2-8F34-AB171F619B6B}" srcOrd="0" destOrd="0" parTransId="{B7C1F2A3-5CFE-4151-BA9D-2FCD67E93315}" sibTransId="{1941144E-13E2-4DC3-B75F-FDBAF51BD79B}"/>
    <dgm:cxn modelId="{088ACED3-8BFC-4268-B567-1FBEBCED1AF7}" type="presParOf" srcId="{3DB10E30-79B0-4F3B-B048-153E7C7C4194}" destId="{6502875E-DB48-47F6-9696-0801A959C260}" srcOrd="0" destOrd="0" presId="urn:microsoft.com/office/officeart/2005/8/layout/vList2"/>
    <dgm:cxn modelId="{6D89D464-0703-4653-BA06-028BB27E881E}" type="presParOf" srcId="{3DB10E30-79B0-4F3B-B048-153E7C7C4194}" destId="{7290B5A9-DF90-44E2-8FE9-CC73071170CB}" srcOrd="1" destOrd="0" presId="urn:microsoft.com/office/officeart/2005/8/layout/vList2"/>
    <dgm:cxn modelId="{69248FD2-D4E6-48A6-88F1-26FAE0CE5C95}" type="presParOf" srcId="{3DB10E30-79B0-4F3B-B048-153E7C7C4194}" destId="{06C3513D-818F-47FF-BC8F-385B13A395A1}" srcOrd="2" destOrd="0" presId="urn:microsoft.com/office/officeart/2005/8/layout/vList2"/>
    <dgm:cxn modelId="{14CF8AB5-F511-493F-B1F3-AD7221CAFB47}" type="presParOf" srcId="{3DB10E30-79B0-4F3B-B048-153E7C7C4194}" destId="{C1E3225C-61ED-4AAA-B62B-3033ECE439A8}" srcOrd="3" destOrd="0" presId="urn:microsoft.com/office/officeart/2005/8/layout/vList2"/>
    <dgm:cxn modelId="{4CBF9B88-DDA3-4F99-B207-34C9E62AE16D}" type="presParOf" srcId="{3DB10E30-79B0-4F3B-B048-153E7C7C4194}" destId="{66029AC2-145F-4FFC-B613-87EDD62548A9}"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C47F77-6116-46BD-902F-C4615CA7DDF6}"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kumimoji="1" lang="ja-JP" altLang="en-US"/>
        </a:p>
      </dgm:t>
    </dgm:pt>
    <dgm:pt modelId="{730C80AA-06EC-4DFA-8EB5-2E041ED94DCA}">
      <dgm:prSet phldrT="[テキスト]"/>
      <dgm:spPr/>
      <dgm:t>
        <a:bodyPr/>
        <a:lstStyle/>
        <a:p>
          <a:r>
            <a:rPr kumimoji="1" lang="ja-JP" altLang="en-US" dirty="0"/>
            <a:t>調査事務</a:t>
          </a:r>
        </a:p>
      </dgm:t>
    </dgm:pt>
    <dgm:pt modelId="{6168E9D2-FAA3-405D-985C-2F2E9451DA55}" type="parTrans" cxnId="{A0B463E1-0F32-4B77-8B7D-A67E3F18A16D}">
      <dgm:prSet/>
      <dgm:spPr/>
      <dgm:t>
        <a:bodyPr/>
        <a:lstStyle/>
        <a:p>
          <a:endParaRPr kumimoji="1" lang="ja-JP" altLang="en-US"/>
        </a:p>
      </dgm:t>
    </dgm:pt>
    <dgm:pt modelId="{DC820032-7408-4BB0-82F9-A72FABE136C1}" type="sibTrans" cxnId="{A0B463E1-0F32-4B77-8B7D-A67E3F18A16D}">
      <dgm:prSet/>
      <dgm:spPr/>
      <dgm:t>
        <a:bodyPr/>
        <a:lstStyle/>
        <a:p>
          <a:endParaRPr kumimoji="1" lang="ja-JP" altLang="en-US"/>
        </a:p>
      </dgm:t>
    </dgm:pt>
    <dgm:pt modelId="{9B748D75-B1AC-443A-AAF8-F032C3CB7D0A}">
      <dgm:prSet phldrT="[テキスト]"/>
      <dgm:spPr/>
      <dgm:t>
        <a:bodyPr/>
        <a:lstStyle/>
        <a:p>
          <a:r>
            <a:rPr kumimoji="1" lang="ja-JP" altLang="en-US" dirty="0"/>
            <a:t>解析事務</a:t>
          </a:r>
        </a:p>
      </dgm:t>
    </dgm:pt>
    <dgm:pt modelId="{4FA7E124-7A0A-4075-B680-3C74187A1AFD}" type="parTrans" cxnId="{00472F70-A708-4CD1-8D01-B7CBC36666E5}">
      <dgm:prSet/>
      <dgm:spPr/>
      <dgm:t>
        <a:bodyPr/>
        <a:lstStyle/>
        <a:p>
          <a:endParaRPr kumimoji="1" lang="ja-JP" altLang="en-US"/>
        </a:p>
      </dgm:t>
    </dgm:pt>
    <dgm:pt modelId="{64693836-B5FD-487C-A4EE-CEA26B176D1E}" type="sibTrans" cxnId="{00472F70-A708-4CD1-8D01-B7CBC36666E5}">
      <dgm:prSet/>
      <dgm:spPr/>
      <dgm:t>
        <a:bodyPr/>
        <a:lstStyle/>
        <a:p>
          <a:endParaRPr kumimoji="1" lang="ja-JP" altLang="en-US"/>
        </a:p>
      </dgm:t>
    </dgm:pt>
    <dgm:pt modelId="{A67C2422-761D-4A3E-8553-C0392D51292B}" type="pres">
      <dgm:prSet presAssocID="{99C47F77-6116-46BD-902F-C4615CA7DDF6}" presName="Name0" presStyleCnt="0">
        <dgm:presLayoutVars>
          <dgm:dir/>
          <dgm:resizeHandles val="exact"/>
        </dgm:presLayoutVars>
      </dgm:prSet>
      <dgm:spPr/>
      <dgm:t>
        <a:bodyPr/>
        <a:lstStyle/>
        <a:p>
          <a:endParaRPr kumimoji="1" lang="ja-JP" altLang="en-US"/>
        </a:p>
      </dgm:t>
    </dgm:pt>
    <dgm:pt modelId="{2AA2A09E-7560-4D3F-993F-27A389319EA7}" type="pres">
      <dgm:prSet presAssocID="{730C80AA-06EC-4DFA-8EB5-2E041ED94DCA}" presName="composite" presStyleCnt="0"/>
      <dgm:spPr/>
    </dgm:pt>
    <dgm:pt modelId="{8F4D94D3-2B3A-471B-8A18-D336854A74BF}" type="pres">
      <dgm:prSet presAssocID="{730C80AA-06EC-4DFA-8EB5-2E041ED94DCA}" presName="rect1" presStyleLbl="trAlignAcc1" presStyleIdx="0" presStyleCnt="2" custScaleX="97641" custLinFactNeighborX="31212" custLinFactNeighborY="4121">
        <dgm:presLayoutVars>
          <dgm:bulletEnabled val="1"/>
        </dgm:presLayoutVars>
      </dgm:prSet>
      <dgm:spPr/>
      <dgm:t>
        <a:bodyPr/>
        <a:lstStyle/>
        <a:p>
          <a:endParaRPr kumimoji="1" lang="ja-JP" altLang="en-US"/>
        </a:p>
      </dgm:t>
    </dgm:pt>
    <dgm:pt modelId="{7417AC09-B512-462A-9E54-44E1DAF689C9}" type="pres">
      <dgm:prSet presAssocID="{730C80AA-06EC-4DFA-8EB5-2E041ED94DCA}" presName="rect2" presStyleLbl="fgImgPlace1" presStyleIdx="0" presStyleCnt="2" custScaleX="256524" custScaleY="175268" custLinFactNeighborX="-61028" custLinFactNeighborY="-3974"/>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12700">
          <a:solidFill>
            <a:srgbClr val="7030A0"/>
          </a:solidFill>
        </a:ln>
      </dgm:spPr>
      <dgm:t>
        <a:bodyPr/>
        <a:lstStyle/>
        <a:p>
          <a:endParaRPr kumimoji="1" lang="ja-JP" altLang="en-US"/>
        </a:p>
      </dgm:t>
    </dgm:pt>
    <dgm:pt modelId="{48EC629A-695A-4A5E-B925-98D0FAE3D24B}" type="pres">
      <dgm:prSet presAssocID="{DC820032-7408-4BB0-82F9-A72FABE136C1}" presName="sibTrans" presStyleCnt="0"/>
      <dgm:spPr/>
    </dgm:pt>
    <dgm:pt modelId="{08FBCEB7-4E5F-4894-9EC9-56AF722DD59E}" type="pres">
      <dgm:prSet presAssocID="{9B748D75-B1AC-443A-AAF8-F032C3CB7D0A}" presName="composite" presStyleCnt="0"/>
      <dgm:spPr/>
    </dgm:pt>
    <dgm:pt modelId="{762D81ED-045B-4823-9476-DE959913EE86}" type="pres">
      <dgm:prSet presAssocID="{9B748D75-B1AC-443A-AAF8-F032C3CB7D0A}" presName="rect1" presStyleLbl="trAlignAcc1" presStyleIdx="1" presStyleCnt="2" custScaleX="101064" custLinFactNeighborX="35005" custLinFactNeighborY="6050">
        <dgm:presLayoutVars>
          <dgm:bulletEnabled val="1"/>
        </dgm:presLayoutVars>
      </dgm:prSet>
      <dgm:spPr/>
      <dgm:t>
        <a:bodyPr/>
        <a:lstStyle/>
        <a:p>
          <a:endParaRPr kumimoji="1" lang="ja-JP" altLang="en-US"/>
        </a:p>
      </dgm:t>
    </dgm:pt>
    <dgm:pt modelId="{5A2B61AF-1685-4017-AA65-EBB765F2FAB8}" type="pres">
      <dgm:prSet presAssocID="{9B748D75-B1AC-443A-AAF8-F032C3CB7D0A}" presName="rect2" presStyleLbl="fgImgPlace1" presStyleIdx="1" presStyleCnt="2" custScaleX="256209" custScaleY="167012" custLinFactNeighborX="-53156" custLinFactNeighborY="2080"/>
      <dgm:spPr>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a:ln w="12700">
          <a:solidFill>
            <a:srgbClr val="7030A0"/>
          </a:solidFill>
        </a:ln>
      </dgm:spPr>
      <dgm:t>
        <a:bodyPr/>
        <a:lstStyle/>
        <a:p>
          <a:endParaRPr kumimoji="1" lang="ja-JP" altLang="en-US"/>
        </a:p>
      </dgm:t>
    </dgm:pt>
  </dgm:ptLst>
  <dgm:cxnLst>
    <dgm:cxn modelId="{A0B463E1-0F32-4B77-8B7D-A67E3F18A16D}" srcId="{99C47F77-6116-46BD-902F-C4615CA7DDF6}" destId="{730C80AA-06EC-4DFA-8EB5-2E041ED94DCA}" srcOrd="0" destOrd="0" parTransId="{6168E9D2-FAA3-405D-985C-2F2E9451DA55}" sibTransId="{DC820032-7408-4BB0-82F9-A72FABE136C1}"/>
    <dgm:cxn modelId="{0F48C719-E674-41BE-B7DE-B10F0DA2BDF1}" type="presOf" srcId="{99C47F77-6116-46BD-902F-C4615CA7DDF6}" destId="{A67C2422-761D-4A3E-8553-C0392D51292B}" srcOrd="0" destOrd="0" presId="urn:microsoft.com/office/officeart/2008/layout/PictureStrips"/>
    <dgm:cxn modelId="{00472F70-A708-4CD1-8D01-B7CBC36666E5}" srcId="{99C47F77-6116-46BD-902F-C4615CA7DDF6}" destId="{9B748D75-B1AC-443A-AAF8-F032C3CB7D0A}" srcOrd="1" destOrd="0" parTransId="{4FA7E124-7A0A-4075-B680-3C74187A1AFD}" sibTransId="{64693836-B5FD-487C-A4EE-CEA26B176D1E}"/>
    <dgm:cxn modelId="{A4524F88-9BB8-4EFB-9CFA-28900B88BE1F}" type="presOf" srcId="{730C80AA-06EC-4DFA-8EB5-2E041ED94DCA}" destId="{8F4D94D3-2B3A-471B-8A18-D336854A74BF}" srcOrd="0" destOrd="0" presId="urn:microsoft.com/office/officeart/2008/layout/PictureStrips"/>
    <dgm:cxn modelId="{15A5C474-DF4F-4F4D-A655-E4B8BD219ED4}" type="presOf" srcId="{9B748D75-B1AC-443A-AAF8-F032C3CB7D0A}" destId="{762D81ED-045B-4823-9476-DE959913EE86}" srcOrd="0" destOrd="0" presId="urn:microsoft.com/office/officeart/2008/layout/PictureStrips"/>
    <dgm:cxn modelId="{5F03074C-F32F-4FCB-94C0-0D92E18F5A75}" type="presParOf" srcId="{A67C2422-761D-4A3E-8553-C0392D51292B}" destId="{2AA2A09E-7560-4D3F-993F-27A389319EA7}" srcOrd="0" destOrd="0" presId="urn:microsoft.com/office/officeart/2008/layout/PictureStrips"/>
    <dgm:cxn modelId="{A9D9CEC4-C774-49C6-B858-2421AA1BED84}" type="presParOf" srcId="{2AA2A09E-7560-4D3F-993F-27A389319EA7}" destId="{8F4D94D3-2B3A-471B-8A18-D336854A74BF}" srcOrd="0" destOrd="0" presId="urn:microsoft.com/office/officeart/2008/layout/PictureStrips"/>
    <dgm:cxn modelId="{E06178D1-0A1D-403F-9726-C72527F7A1C4}" type="presParOf" srcId="{2AA2A09E-7560-4D3F-993F-27A389319EA7}" destId="{7417AC09-B512-462A-9E54-44E1DAF689C9}" srcOrd="1" destOrd="0" presId="urn:microsoft.com/office/officeart/2008/layout/PictureStrips"/>
    <dgm:cxn modelId="{3952269B-E996-4BC8-8008-EA66F0F068B7}" type="presParOf" srcId="{A67C2422-761D-4A3E-8553-C0392D51292B}" destId="{48EC629A-695A-4A5E-B925-98D0FAE3D24B}" srcOrd="1" destOrd="0" presId="urn:microsoft.com/office/officeart/2008/layout/PictureStrips"/>
    <dgm:cxn modelId="{74A8173B-C606-4C52-903D-70929882F54F}" type="presParOf" srcId="{A67C2422-761D-4A3E-8553-C0392D51292B}" destId="{08FBCEB7-4E5F-4894-9EC9-56AF722DD59E}" srcOrd="2" destOrd="0" presId="urn:microsoft.com/office/officeart/2008/layout/PictureStrips"/>
    <dgm:cxn modelId="{0C5D050D-B078-421C-A407-3CE51BBB4DE9}" type="presParOf" srcId="{08FBCEB7-4E5F-4894-9EC9-56AF722DD59E}" destId="{762D81ED-045B-4823-9476-DE959913EE86}" srcOrd="0" destOrd="0" presId="urn:microsoft.com/office/officeart/2008/layout/PictureStrips"/>
    <dgm:cxn modelId="{354C16C9-BFE1-4E3E-8856-0A663FD70F56}" type="presParOf" srcId="{08FBCEB7-4E5F-4894-9EC9-56AF722DD59E}" destId="{5A2B61AF-1685-4017-AA65-EBB765F2FAB8}"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320D52-762C-4B31-92FF-8C6228F1D73A}" type="doc">
      <dgm:prSet loTypeId="urn:microsoft.com/office/officeart/2005/8/layout/vList3" loCatId="list" qsTypeId="urn:microsoft.com/office/officeart/2005/8/quickstyle/simple1" qsCatId="simple" csTypeId="urn:microsoft.com/office/officeart/2005/8/colors/accent1_2" csCatId="accent1" phldr="1"/>
      <dgm:spPr/>
    </dgm:pt>
    <dgm:pt modelId="{304CEB74-1179-4BC1-A04B-91D5F64B2372}">
      <dgm:prSet phldrT="[テキスト]" custT="1"/>
      <dgm:spPr/>
      <dgm:t>
        <a:bodyPr/>
        <a:lstStyle/>
        <a:p>
          <a:r>
            <a:rPr lang="ja-JP" altLang="en-US" sz="3200" spc="-1" dirty="0">
              <a:solidFill>
                <a:schemeClr val="bg1"/>
              </a:solidFill>
              <a:uFill>
                <a:solidFill>
                  <a:srgbClr val="FFFFFF"/>
                </a:solidFill>
              </a:uFill>
              <a:latin typeface="+mj-ea"/>
              <a:ea typeface="+mj-ea"/>
            </a:rPr>
            <a:t>統計資料の加工・編集やホームページ作成等の事務省力化</a:t>
          </a:r>
          <a:endParaRPr kumimoji="1" lang="ja-JP" altLang="en-US" sz="3200" dirty="0">
            <a:solidFill>
              <a:schemeClr val="bg1"/>
            </a:solidFill>
            <a:latin typeface="+mj-ea"/>
            <a:ea typeface="+mj-ea"/>
          </a:endParaRPr>
        </a:p>
      </dgm:t>
    </dgm:pt>
    <dgm:pt modelId="{82DC767B-7EAE-444D-BA2D-ADE1644B5758}" type="parTrans" cxnId="{D09B9ACE-F538-4D83-9D6C-933270CF990C}">
      <dgm:prSet/>
      <dgm:spPr/>
      <dgm:t>
        <a:bodyPr/>
        <a:lstStyle/>
        <a:p>
          <a:endParaRPr kumimoji="1" lang="ja-JP" altLang="en-US"/>
        </a:p>
      </dgm:t>
    </dgm:pt>
    <dgm:pt modelId="{0DDB0BDD-ADB5-41B6-8CC7-CDB12D98EDFC}" type="sibTrans" cxnId="{D09B9ACE-F538-4D83-9D6C-933270CF990C}">
      <dgm:prSet/>
      <dgm:spPr/>
      <dgm:t>
        <a:bodyPr/>
        <a:lstStyle/>
        <a:p>
          <a:endParaRPr kumimoji="1" lang="ja-JP" altLang="en-US"/>
        </a:p>
      </dgm:t>
    </dgm:pt>
    <dgm:pt modelId="{4D22D23D-CFC8-4240-A52B-EEB0B9BD97CF}">
      <dgm:prSet phldrT="[テキスト]" custT="1"/>
      <dgm:spPr/>
      <dgm:t>
        <a:bodyPr/>
        <a:lstStyle/>
        <a:p>
          <a:r>
            <a:rPr kumimoji="1" lang="ja-JP" altLang="en-US" sz="3200" dirty="0"/>
            <a:t>地域の課題解決のための基礎資料としての活用</a:t>
          </a:r>
        </a:p>
      </dgm:t>
    </dgm:pt>
    <dgm:pt modelId="{F4906771-B3B5-4A76-B4A1-E289B1D4E7CC}" type="parTrans" cxnId="{A9B07099-FD88-405F-98ED-733A98D9BFE0}">
      <dgm:prSet/>
      <dgm:spPr/>
      <dgm:t>
        <a:bodyPr/>
        <a:lstStyle/>
        <a:p>
          <a:endParaRPr kumimoji="1" lang="ja-JP" altLang="en-US"/>
        </a:p>
      </dgm:t>
    </dgm:pt>
    <dgm:pt modelId="{AE8C24D5-5CE1-4920-815E-31A0A2A04810}" type="sibTrans" cxnId="{A9B07099-FD88-405F-98ED-733A98D9BFE0}">
      <dgm:prSet/>
      <dgm:spPr/>
      <dgm:t>
        <a:bodyPr/>
        <a:lstStyle/>
        <a:p>
          <a:endParaRPr kumimoji="1" lang="ja-JP" altLang="en-US"/>
        </a:p>
      </dgm:t>
    </dgm:pt>
    <dgm:pt modelId="{E08F2341-DA4D-49E0-9F8C-C73128D6CBBA}">
      <dgm:prSet phldrT="[テキスト]" custT="1"/>
      <dgm:spPr/>
      <dgm:t>
        <a:bodyPr/>
        <a:lstStyle/>
        <a:p>
          <a:r>
            <a:rPr kumimoji="1" lang="ja-JP" altLang="en-US" sz="3200" dirty="0"/>
            <a:t>自治体間の人的・ノウハウの共有と人材育成のシナジー</a:t>
          </a:r>
        </a:p>
      </dgm:t>
    </dgm:pt>
    <dgm:pt modelId="{9244F781-C6E9-4144-90A9-30BC3CB99E6E}" type="parTrans" cxnId="{BC0AD97B-FFA6-479A-B228-63A80A56BBBE}">
      <dgm:prSet/>
      <dgm:spPr/>
      <dgm:t>
        <a:bodyPr/>
        <a:lstStyle/>
        <a:p>
          <a:endParaRPr kumimoji="1" lang="ja-JP" altLang="en-US"/>
        </a:p>
      </dgm:t>
    </dgm:pt>
    <dgm:pt modelId="{BEC2B3ED-4950-4538-A9BB-EA0E97BA4916}" type="sibTrans" cxnId="{BC0AD97B-FFA6-479A-B228-63A80A56BBBE}">
      <dgm:prSet/>
      <dgm:spPr/>
      <dgm:t>
        <a:bodyPr/>
        <a:lstStyle/>
        <a:p>
          <a:endParaRPr kumimoji="1" lang="ja-JP" altLang="en-US"/>
        </a:p>
      </dgm:t>
    </dgm:pt>
    <dgm:pt modelId="{5E8E4C99-B78C-4442-AFDA-2886A5B4B42F}" type="pres">
      <dgm:prSet presAssocID="{BF320D52-762C-4B31-92FF-8C6228F1D73A}" presName="linearFlow" presStyleCnt="0">
        <dgm:presLayoutVars>
          <dgm:dir/>
          <dgm:resizeHandles val="exact"/>
        </dgm:presLayoutVars>
      </dgm:prSet>
      <dgm:spPr/>
    </dgm:pt>
    <dgm:pt modelId="{71552AD5-DD2B-4A22-99EB-0EF81286CF77}" type="pres">
      <dgm:prSet presAssocID="{304CEB74-1179-4BC1-A04B-91D5F64B2372}" presName="composite" presStyleCnt="0"/>
      <dgm:spPr/>
    </dgm:pt>
    <dgm:pt modelId="{DAFF5288-5890-4B5B-8E1E-E1CCD04B69B2}" type="pres">
      <dgm:prSet presAssocID="{304CEB74-1179-4BC1-A04B-91D5F64B2372}" presName="imgShp" presStyleLbl="fgImgPlace1" presStyleIdx="0" presStyleCnt="3" custScaleX="234269" custScaleY="198233" custLinFactNeighborX="-42962" custLinFactNeighborY="18601"/>
      <dgm:spPr>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dgm:spPr>
    </dgm:pt>
    <dgm:pt modelId="{92F1E7A0-65FC-49FE-8319-BB4CAFD4BEE3}" type="pres">
      <dgm:prSet presAssocID="{304CEB74-1179-4BC1-A04B-91D5F64B2372}" presName="txShp" presStyleLbl="node1" presStyleIdx="0" presStyleCnt="3" custScaleX="103680" custScaleY="185500" custLinFactNeighborX="11182" custLinFactNeighborY="24965">
        <dgm:presLayoutVars>
          <dgm:bulletEnabled val="1"/>
        </dgm:presLayoutVars>
      </dgm:prSet>
      <dgm:spPr/>
      <dgm:t>
        <a:bodyPr/>
        <a:lstStyle/>
        <a:p>
          <a:endParaRPr kumimoji="1" lang="ja-JP" altLang="en-US"/>
        </a:p>
      </dgm:t>
    </dgm:pt>
    <dgm:pt modelId="{EE8C5274-263A-437D-8354-8AC50BE5F4A2}" type="pres">
      <dgm:prSet presAssocID="{0DDB0BDD-ADB5-41B6-8CC7-CDB12D98EDFC}" presName="spacing" presStyleCnt="0"/>
      <dgm:spPr/>
    </dgm:pt>
    <dgm:pt modelId="{9638FF47-A1A5-421C-BDDD-1AE51494F97C}" type="pres">
      <dgm:prSet presAssocID="{4D22D23D-CFC8-4240-A52B-EEB0B9BD97CF}" presName="composite" presStyleCnt="0"/>
      <dgm:spPr/>
    </dgm:pt>
    <dgm:pt modelId="{1A851CE3-A37F-4C15-B35A-7FC2319B3135}" type="pres">
      <dgm:prSet presAssocID="{4D22D23D-CFC8-4240-A52B-EEB0B9BD97CF}" presName="imgShp" presStyleLbl="fgImgPlace1" presStyleIdx="1" presStyleCnt="3" custScaleX="226658" custScaleY="205917" custLinFactNeighborX="-48100" custLinFactNeighborY="16875"/>
      <dgm:spPr>
        <a:blipFill>
          <a:blip xmlns:r="http://schemas.openxmlformats.org/officeDocument/2006/relationships" r:embed="rId2">
            <a:extLst>
              <a:ext uri="{28A0092B-C50C-407E-A947-70E740481C1C}">
                <a14:useLocalDpi xmlns:a14="http://schemas.microsoft.com/office/drawing/2010/main" val="0"/>
              </a:ext>
            </a:extLst>
          </a:blip>
          <a:srcRect/>
          <a:stretch>
            <a:fillRect l="-32000" r="-32000"/>
          </a:stretch>
        </a:blipFill>
      </dgm:spPr>
    </dgm:pt>
    <dgm:pt modelId="{9E9DB091-2DAB-4045-BA81-876B83907AD0}" type="pres">
      <dgm:prSet presAssocID="{4D22D23D-CFC8-4240-A52B-EEB0B9BD97CF}" presName="txShp" presStyleLbl="node1" presStyleIdx="1" presStyleCnt="3" custScaleX="103680" custScaleY="152357" custLinFactNeighborX="11439" custLinFactNeighborY="15324">
        <dgm:presLayoutVars>
          <dgm:bulletEnabled val="1"/>
        </dgm:presLayoutVars>
      </dgm:prSet>
      <dgm:spPr/>
      <dgm:t>
        <a:bodyPr/>
        <a:lstStyle/>
        <a:p>
          <a:endParaRPr kumimoji="1" lang="ja-JP" altLang="en-US"/>
        </a:p>
      </dgm:t>
    </dgm:pt>
    <dgm:pt modelId="{88EA7C32-15B9-487C-AC03-472E553D6EBD}" type="pres">
      <dgm:prSet presAssocID="{AE8C24D5-5CE1-4920-815E-31A0A2A04810}" presName="spacing" presStyleCnt="0"/>
      <dgm:spPr/>
    </dgm:pt>
    <dgm:pt modelId="{55CCBB1C-F02E-48D5-AE88-DC9D8B338194}" type="pres">
      <dgm:prSet presAssocID="{E08F2341-DA4D-49E0-9F8C-C73128D6CBBA}" presName="composite" presStyleCnt="0"/>
      <dgm:spPr/>
    </dgm:pt>
    <dgm:pt modelId="{B6000E47-6009-4791-ADCF-7869503ACDFD}" type="pres">
      <dgm:prSet presAssocID="{E08F2341-DA4D-49E0-9F8C-C73128D6CBBA}" presName="imgShp" presStyleLbl="fgImgPlace1" presStyleIdx="2" presStyleCnt="3" custScaleX="224282" custScaleY="209698" custLinFactNeighborX="-44666" custLinFactNeighborY="-135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1000" r="-11000"/>
          </a:stretch>
        </a:blipFill>
      </dgm:spPr>
    </dgm:pt>
    <dgm:pt modelId="{60248B15-B6B9-423D-BB1E-7643AEE620A3}" type="pres">
      <dgm:prSet presAssocID="{E08F2341-DA4D-49E0-9F8C-C73128D6CBBA}" presName="txShp" presStyleLbl="node1" presStyleIdx="2" presStyleCnt="3" custScaleX="103680" custScaleY="142527" custLinFactNeighborX="11519" custLinFactNeighborY="-2080">
        <dgm:presLayoutVars>
          <dgm:bulletEnabled val="1"/>
        </dgm:presLayoutVars>
      </dgm:prSet>
      <dgm:spPr/>
      <dgm:t>
        <a:bodyPr/>
        <a:lstStyle/>
        <a:p>
          <a:endParaRPr kumimoji="1" lang="ja-JP" altLang="en-US"/>
        </a:p>
      </dgm:t>
    </dgm:pt>
  </dgm:ptLst>
  <dgm:cxnLst>
    <dgm:cxn modelId="{6036E59B-E3EA-40C0-8452-CD0DFE32F0C6}" type="presOf" srcId="{4D22D23D-CFC8-4240-A52B-EEB0B9BD97CF}" destId="{9E9DB091-2DAB-4045-BA81-876B83907AD0}" srcOrd="0" destOrd="0" presId="urn:microsoft.com/office/officeart/2005/8/layout/vList3"/>
    <dgm:cxn modelId="{A9B07099-FD88-405F-98ED-733A98D9BFE0}" srcId="{BF320D52-762C-4B31-92FF-8C6228F1D73A}" destId="{4D22D23D-CFC8-4240-A52B-EEB0B9BD97CF}" srcOrd="1" destOrd="0" parTransId="{F4906771-B3B5-4A76-B4A1-E289B1D4E7CC}" sibTransId="{AE8C24D5-5CE1-4920-815E-31A0A2A04810}"/>
    <dgm:cxn modelId="{D09B9ACE-F538-4D83-9D6C-933270CF990C}" srcId="{BF320D52-762C-4B31-92FF-8C6228F1D73A}" destId="{304CEB74-1179-4BC1-A04B-91D5F64B2372}" srcOrd="0" destOrd="0" parTransId="{82DC767B-7EAE-444D-BA2D-ADE1644B5758}" sibTransId="{0DDB0BDD-ADB5-41B6-8CC7-CDB12D98EDFC}"/>
    <dgm:cxn modelId="{8EC26CFA-5A3B-4E29-AC5F-A4648AC88611}" type="presOf" srcId="{E08F2341-DA4D-49E0-9F8C-C73128D6CBBA}" destId="{60248B15-B6B9-423D-BB1E-7643AEE620A3}" srcOrd="0" destOrd="0" presId="urn:microsoft.com/office/officeart/2005/8/layout/vList3"/>
    <dgm:cxn modelId="{BC0AD97B-FFA6-479A-B228-63A80A56BBBE}" srcId="{BF320D52-762C-4B31-92FF-8C6228F1D73A}" destId="{E08F2341-DA4D-49E0-9F8C-C73128D6CBBA}" srcOrd="2" destOrd="0" parTransId="{9244F781-C6E9-4144-90A9-30BC3CB99E6E}" sibTransId="{BEC2B3ED-4950-4538-A9BB-EA0E97BA4916}"/>
    <dgm:cxn modelId="{7A28CDB9-39BA-467B-B711-053B83EF950E}" type="presOf" srcId="{BF320D52-762C-4B31-92FF-8C6228F1D73A}" destId="{5E8E4C99-B78C-4442-AFDA-2886A5B4B42F}" srcOrd="0" destOrd="0" presId="urn:microsoft.com/office/officeart/2005/8/layout/vList3"/>
    <dgm:cxn modelId="{F40693EC-CF33-48E8-B030-6718B095492E}" type="presOf" srcId="{304CEB74-1179-4BC1-A04B-91D5F64B2372}" destId="{92F1E7A0-65FC-49FE-8319-BB4CAFD4BEE3}" srcOrd="0" destOrd="0" presId="urn:microsoft.com/office/officeart/2005/8/layout/vList3"/>
    <dgm:cxn modelId="{1CBA9C47-0C98-49E6-A3A9-E54579BD2BD9}" type="presParOf" srcId="{5E8E4C99-B78C-4442-AFDA-2886A5B4B42F}" destId="{71552AD5-DD2B-4A22-99EB-0EF81286CF77}" srcOrd="0" destOrd="0" presId="urn:microsoft.com/office/officeart/2005/8/layout/vList3"/>
    <dgm:cxn modelId="{6BF536C2-FA4B-443B-8260-44079E6E2ECB}" type="presParOf" srcId="{71552AD5-DD2B-4A22-99EB-0EF81286CF77}" destId="{DAFF5288-5890-4B5B-8E1E-E1CCD04B69B2}" srcOrd="0" destOrd="0" presId="urn:microsoft.com/office/officeart/2005/8/layout/vList3"/>
    <dgm:cxn modelId="{B855A2B6-D77A-4CBA-8DC9-75077095368A}" type="presParOf" srcId="{71552AD5-DD2B-4A22-99EB-0EF81286CF77}" destId="{92F1E7A0-65FC-49FE-8319-BB4CAFD4BEE3}" srcOrd="1" destOrd="0" presId="urn:microsoft.com/office/officeart/2005/8/layout/vList3"/>
    <dgm:cxn modelId="{6B9BE942-14C7-4BC6-9D2F-165B27D14751}" type="presParOf" srcId="{5E8E4C99-B78C-4442-AFDA-2886A5B4B42F}" destId="{EE8C5274-263A-437D-8354-8AC50BE5F4A2}" srcOrd="1" destOrd="0" presId="urn:microsoft.com/office/officeart/2005/8/layout/vList3"/>
    <dgm:cxn modelId="{13CF98E1-8834-4643-9283-FD573E129940}" type="presParOf" srcId="{5E8E4C99-B78C-4442-AFDA-2886A5B4B42F}" destId="{9638FF47-A1A5-421C-BDDD-1AE51494F97C}" srcOrd="2" destOrd="0" presId="urn:microsoft.com/office/officeart/2005/8/layout/vList3"/>
    <dgm:cxn modelId="{FD87D849-AC65-469E-801A-B8BA0139FA3F}" type="presParOf" srcId="{9638FF47-A1A5-421C-BDDD-1AE51494F97C}" destId="{1A851CE3-A37F-4C15-B35A-7FC2319B3135}" srcOrd="0" destOrd="0" presId="urn:microsoft.com/office/officeart/2005/8/layout/vList3"/>
    <dgm:cxn modelId="{86EA8D42-6151-4624-AD77-98B5F16A3A54}" type="presParOf" srcId="{9638FF47-A1A5-421C-BDDD-1AE51494F97C}" destId="{9E9DB091-2DAB-4045-BA81-876B83907AD0}" srcOrd="1" destOrd="0" presId="urn:microsoft.com/office/officeart/2005/8/layout/vList3"/>
    <dgm:cxn modelId="{6DDE9FCD-A531-41F3-9609-18F83FEC4C21}" type="presParOf" srcId="{5E8E4C99-B78C-4442-AFDA-2886A5B4B42F}" destId="{88EA7C32-15B9-487C-AC03-472E553D6EBD}" srcOrd="3" destOrd="0" presId="urn:microsoft.com/office/officeart/2005/8/layout/vList3"/>
    <dgm:cxn modelId="{01A20731-382B-491A-8C3F-024D3D61F223}" type="presParOf" srcId="{5E8E4C99-B78C-4442-AFDA-2886A5B4B42F}" destId="{55CCBB1C-F02E-48D5-AE88-DC9D8B338194}" srcOrd="4" destOrd="0" presId="urn:microsoft.com/office/officeart/2005/8/layout/vList3"/>
    <dgm:cxn modelId="{EED99C1C-B651-4301-84DD-543AA4C674FE}" type="presParOf" srcId="{55CCBB1C-F02E-48D5-AE88-DC9D8B338194}" destId="{B6000E47-6009-4791-ADCF-7869503ACDFD}" srcOrd="0" destOrd="0" presId="urn:microsoft.com/office/officeart/2005/8/layout/vList3"/>
    <dgm:cxn modelId="{120E9202-895B-4E43-AFF4-9EE1829D69AA}" type="presParOf" srcId="{55CCBB1C-F02E-48D5-AE88-DC9D8B338194}" destId="{60248B15-B6B9-423D-BB1E-7643AEE620A3}"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2875E-DB48-47F6-9696-0801A959C260}">
      <dsp:nvSpPr>
        <dsp:cNvPr id="0" name=""/>
        <dsp:cNvSpPr/>
      </dsp:nvSpPr>
      <dsp:spPr>
        <a:xfrm>
          <a:off x="0" y="8319"/>
          <a:ext cx="9016048" cy="683744"/>
        </a:xfrm>
        <a:prstGeom prst="roundRect">
          <a:avLst/>
        </a:prstGeom>
        <a:solidFill>
          <a:schemeClr val="bg2"/>
        </a:solidFill>
        <a:ln w="127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kumimoji="1" lang="ja-JP" altLang="en-US" sz="2200" kern="1200" dirty="0">
              <a:solidFill>
                <a:schemeClr val="tx1"/>
              </a:solidFill>
              <a:latin typeface="HGSｺﾞｼｯｸM" panose="020B0600000000000000" pitchFamily="50" charset="-128"/>
              <a:ea typeface="HGSｺﾞｼｯｸM" panose="020B0600000000000000" pitchFamily="50" charset="-128"/>
            </a:rPr>
            <a:t>簡易</a:t>
          </a:r>
          <a:r>
            <a:rPr kumimoji="1" lang="ja-JP" altLang="en-US" sz="2200" kern="1200" dirty="0" smtClean="0">
              <a:solidFill>
                <a:schemeClr val="tx1"/>
              </a:solidFill>
              <a:latin typeface="HGSｺﾞｼｯｸM" panose="020B0600000000000000" pitchFamily="50" charset="-128"/>
              <a:ea typeface="HGSｺﾞｼｯｸM" panose="020B0600000000000000" pitchFamily="50" charset="-128"/>
            </a:rPr>
            <a:t>なＣＭＳ操作</a:t>
          </a:r>
          <a:r>
            <a:rPr kumimoji="1" lang="ja-JP" altLang="en-US" sz="2200" kern="1200" dirty="0">
              <a:solidFill>
                <a:schemeClr val="tx1"/>
              </a:solidFill>
              <a:latin typeface="HGSｺﾞｼｯｸM" panose="020B0600000000000000" pitchFamily="50" charset="-128"/>
              <a:ea typeface="HGSｺﾞｼｯｸM" panose="020B0600000000000000" pitchFamily="50" charset="-128"/>
            </a:rPr>
            <a:t>画面により</a:t>
          </a:r>
          <a:r>
            <a:rPr lang="ja-JP" altLang="en-US" sz="2200" b="0" strike="noStrike" kern="1200" spc="-1" dirty="0">
              <a:solidFill>
                <a:schemeClr val="tx1"/>
              </a:solidFill>
              <a:uFill>
                <a:solidFill>
                  <a:srgbClr val="FFFFFF"/>
                </a:solidFill>
              </a:uFill>
              <a:latin typeface="HGSｺﾞｼｯｸM" panose="020B0600000000000000" pitchFamily="50" charset="-128"/>
              <a:ea typeface="HGSｺﾞｼｯｸM" panose="020B0600000000000000" pitchFamily="50" charset="-128"/>
            </a:rPr>
            <a:t>自治体等を単位とした表やグラフによる統計データの可視化、ｃｓｖ出力、検索機能等を提供</a:t>
          </a:r>
          <a:endParaRPr kumimoji="1" lang="ja-JP" altLang="en-US" sz="2200" kern="1200" dirty="0">
            <a:latin typeface="HGSｺﾞｼｯｸM" panose="020B0600000000000000" pitchFamily="50" charset="-128"/>
            <a:ea typeface="HGSｺﾞｼｯｸM" panose="020B0600000000000000" pitchFamily="50" charset="-128"/>
          </a:endParaRPr>
        </a:p>
      </dsp:txBody>
      <dsp:txXfrm>
        <a:off x="33378" y="41697"/>
        <a:ext cx="8949292" cy="616988"/>
      </dsp:txXfrm>
    </dsp:sp>
    <dsp:sp modelId="{06C3513D-818F-47FF-BC8F-385B13A395A1}">
      <dsp:nvSpPr>
        <dsp:cNvPr id="0" name=""/>
        <dsp:cNvSpPr/>
      </dsp:nvSpPr>
      <dsp:spPr>
        <a:xfrm>
          <a:off x="0" y="825525"/>
          <a:ext cx="9016048" cy="670804"/>
        </a:xfrm>
        <a:prstGeom prst="roundRect">
          <a:avLst/>
        </a:prstGeom>
        <a:solidFill>
          <a:schemeClr val="bg2"/>
        </a:solidFill>
        <a:ln w="127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ja-JP" altLang="en-US" sz="2200" b="0" strike="noStrike" kern="1200" spc="-1" dirty="0">
              <a:solidFill>
                <a:srgbClr val="000000"/>
              </a:solidFill>
              <a:uFill>
                <a:solidFill>
                  <a:srgbClr val="FFFFFF"/>
                </a:solidFill>
              </a:uFill>
              <a:latin typeface="HGｺﾞｼｯｸM" panose="020B0609000000000000" pitchFamily="49" charset="-128"/>
              <a:ea typeface="HGｺﾞｼｯｸM" panose="020B0609000000000000" pitchFamily="49" charset="-128"/>
            </a:rPr>
            <a:t>クラウド上に連携サーバを構築し、</a:t>
          </a:r>
          <a:r>
            <a:rPr lang="en-US" altLang="ja-JP" sz="2200" b="0" strike="noStrike" kern="1200" spc="-1" dirty="0">
              <a:solidFill>
                <a:srgbClr val="000000"/>
              </a:solidFill>
              <a:uFill>
                <a:solidFill>
                  <a:srgbClr val="FFFFFF"/>
                </a:solidFill>
              </a:uFill>
              <a:latin typeface="HGｺﾞｼｯｸM" panose="020B0609000000000000" pitchFamily="49" charset="-128"/>
              <a:ea typeface="HGｺﾞｼｯｸM" panose="020B0609000000000000" pitchFamily="49" charset="-128"/>
            </a:rPr>
            <a:t>e-Stat-</a:t>
          </a:r>
          <a:r>
            <a:rPr lang="ja-JP" altLang="en-US" sz="2200" b="0" strike="noStrike" kern="1200" spc="-1" dirty="0">
              <a:solidFill>
                <a:srgbClr val="000000"/>
              </a:solidFill>
              <a:uFill>
                <a:solidFill>
                  <a:srgbClr val="FFFFFF"/>
                </a:solidFill>
              </a:uFill>
              <a:latin typeface="HGｺﾞｼｯｸM" panose="020B0609000000000000" pitchFamily="49" charset="-128"/>
              <a:ea typeface="HGｺﾞｼｯｸM" panose="020B0609000000000000" pitchFamily="49" charset="-128"/>
            </a:rPr>
            <a:t>ＡＰＩ機能（ＡＰＩ機能）を支援するデータベースや関数を公開し、利用者の利活用を支援</a:t>
          </a:r>
          <a:endParaRPr kumimoji="1" lang="ja-JP" altLang="en-US" sz="2200" kern="1200" dirty="0"/>
        </a:p>
      </dsp:txBody>
      <dsp:txXfrm>
        <a:off x="32746" y="858271"/>
        <a:ext cx="8950556" cy="605312"/>
      </dsp:txXfrm>
    </dsp:sp>
    <dsp:sp modelId="{66029AC2-145F-4FFC-B613-87EDD62548A9}">
      <dsp:nvSpPr>
        <dsp:cNvPr id="0" name=""/>
        <dsp:cNvSpPr/>
      </dsp:nvSpPr>
      <dsp:spPr>
        <a:xfrm>
          <a:off x="0" y="1601445"/>
          <a:ext cx="9016048" cy="680689"/>
        </a:xfrm>
        <a:prstGeom prst="roundRect">
          <a:avLst/>
        </a:prstGeom>
        <a:solidFill>
          <a:schemeClr val="bg2"/>
        </a:solidFill>
        <a:ln w="127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ja-JP" altLang="en-US" sz="2200" b="0" strike="noStrike" kern="1200"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rPr>
            <a:t>自治体の統計事務の共同利用を進めることで，統計情報の高度化と成果の共有、住民サービスの向上</a:t>
          </a:r>
          <a:endParaRPr kumimoji="1" lang="ja-JP" altLang="en-US" sz="2200" kern="1200" dirty="0">
            <a:latin typeface="HGSｺﾞｼｯｸM" panose="020B0600000000000000" pitchFamily="50" charset="-128"/>
            <a:ea typeface="HGSｺﾞｼｯｸM" panose="020B0600000000000000" pitchFamily="50" charset="-128"/>
          </a:endParaRPr>
        </a:p>
      </dsp:txBody>
      <dsp:txXfrm>
        <a:off x="33228" y="1634673"/>
        <a:ext cx="8949592" cy="6142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4D94D3-2B3A-471B-8A18-D336854A74BF}">
      <dsp:nvSpPr>
        <dsp:cNvPr id="0" name=""/>
        <dsp:cNvSpPr/>
      </dsp:nvSpPr>
      <dsp:spPr>
        <a:xfrm>
          <a:off x="2696103" y="539687"/>
          <a:ext cx="2714377" cy="86873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8424" tIns="144780" rIns="144780" bIns="144780" numCol="1" spcCol="1270" anchor="ctr" anchorCtr="0">
          <a:noAutofit/>
        </a:bodyPr>
        <a:lstStyle/>
        <a:p>
          <a:pPr lvl="0" algn="l" defTabSz="1689100">
            <a:lnSpc>
              <a:spcPct val="90000"/>
            </a:lnSpc>
            <a:spcBef>
              <a:spcPct val="0"/>
            </a:spcBef>
            <a:spcAft>
              <a:spcPct val="35000"/>
            </a:spcAft>
          </a:pPr>
          <a:r>
            <a:rPr kumimoji="1" lang="ja-JP" altLang="en-US" sz="3800" kern="1200" dirty="0"/>
            <a:t>調査事務</a:t>
          </a:r>
        </a:p>
      </dsp:txBody>
      <dsp:txXfrm>
        <a:off x="2696103" y="539687"/>
        <a:ext cx="2714377" cy="868736"/>
      </dsp:txXfrm>
    </dsp:sp>
    <dsp:sp modelId="{7417AC09-B512-462A-9E54-44E1DAF689C9}">
      <dsp:nvSpPr>
        <dsp:cNvPr id="0" name=""/>
        <dsp:cNvSpPr/>
      </dsp:nvSpPr>
      <dsp:spPr>
        <a:xfrm>
          <a:off x="832758" y="0"/>
          <a:ext cx="1559962" cy="159874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12700" cap="flat" cmpd="sng" algn="ctr">
          <a:solidFill>
            <a:srgbClr val="7030A0"/>
          </a:solidFill>
          <a:prstDash val="solid"/>
        </a:ln>
        <a:effectLst/>
      </dsp:spPr>
      <dsp:style>
        <a:lnRef idx="2">
          <a:scrgbClr r="0" g="0" b="0"/>
        </a:lnRef>
        <a:fillRef idx="1">
          <a:scrgbClr r="0" g="0" b="0"/>
        </a:fillRef>
        <a:effectRef idx="0">
          <a:scrgbClr r="0" g="0" b="0"/>
        </a:effectRef>
        <a:fontRef idx="minor"/>
      </dsp:style>
    </dsp:sp>
    <dsp:sp modelId="{762D81ED-045B-4823-9476-DE959913EE86}">
      <dsp:nvSpPr>
        <dsp:cNvPr id="0" name=""/>
        <dsp:cNvSpPr/>
      </dsp:nvSpPr>
      <dsp:spPr>
        <a:xfrm>
          <a:off x="2729700" y="2216960"/>
          <a:ext cx="2809535" cy="86873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8424" tIns="144780" rIns="144780" bIns="144780" numCol="1" spcCol="1270" anchor="ctr" anchorCtr="0">
          <a:noAutofit/>
        </a:bodyPr>
        <a:lstStyle/>
        <a:p>
          <a:pPr lvl="0" algn="l" defTabSz="1689100">
            <a:lnSpc>
              <a:spcPct val="90000"/>
            </a:lnSpc>
            <a:spcBef>
              <a:spcPct val="0"/>
            </a:spcBef>
            <a:spcAft>
              <a:spcPct val="35000"/>
            </a:spcAft>
          </a:pPr>
          <a:r>
            <a:rPr kumimoji="1" lang="ja-JP" altLang="en-US" sz="3800" kern="1200" dirty="0"/>
            <a:t>解析事務</a:t>
          </a:r>
        </a:p>
      </dsp:txBody>
      <dsp:txXfrm>
        <a:off x="2729700" y="2216960"/>
        <a:ext cx="2809535" cy="868736"/>
      </dsp:txXfrm>
    </dsp:sp>
    <dsp:sp modelId="{5A2B61AF-1685-4017-AA65-EBB765F2FAB8}">
      <dsp:nvSpPr>
        <dsp:cNvPr id="0" name=""/>
        <dsp:cNvSpPr/>
      </dsp:nvSpPr>
      <dsp:spPr>
        <a:xfrm>
          <a:off x="857318" y="1752258"/>
          <a:ext cx="1558046" cy="152343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a:ln w="12700" cap="flat" cmpd="sng" algn="ctr">
          <a:solidFill>
            <a:srgbClr val="7030A0"/>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1E7A0-65FC-49FE-8319-BB4CAFD4BEE3}">
      <dsp:nvSpPr>
        <dsp:cNvPr id="0" name=""/>
        <dsp:cNvSpPr/>
      </dsp:nvSpPr>
      <dsp:spPr>
        <a:xfrm rot="10800000">
          <a:off x="2514923" y="253159"/>
          <a:ext cx="6315258" cy="148135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2150" tIns="121920" rIns="227584" bIns="121920" numCol="1" spcCol="1270" anchor="ctr" anchorCtr="0">
          <a:noAutofit/>
        </a:bodyPr>
        <a:lstStyle/>
        <a:p>
          <a:pPr lvl="0" algn="ctr" defTabSz="1422400">
            <a:lnSpc>
              <a:spcPct val="90000"/>
            </a:lnSpc>
            <a:spcBef>
              <a:spcPct val="0"/>
            </a:spcBef>
            <a:spcAft>
              <a:spcPct val="35000"/>
            </a:spcAft>
          </a:pPr>
          <a:r>
            <a:rPr lang="ja-JP" altLang="en-US" sz="3200" kern="1200" spc="-1" dirty="0">
              <a:solidFill>
                <a:schemeClr val="bg1"/>
              </a:solidFill>
              <a:uFill>
                <a:solidFill>
                  <a:srgbClr val="FFFFFF"/>
                </a:solidFill>
              </a:uFill>
              <a:latin typeface="+mj-ea"/>
              <a:ea typeface="+mj-ea"/>
            </a:rPr>
            <a:t>統計資料の加工・編集やホームページ作成等の事務省力化</a:t>
          </a:r>
          <a:endParaRPr kumimoji="1" lang="ja-JP" altLang="en-US" sz="3200" kern="1200" dirty="0">
            <a:solidFill>
              <a:schemeClr val="bg1"/>
            </a:solidFill>
            <a:latin typeface="+mj-ea"/>
            <a:ea typeface="+mj-ea"/>
          </a:endParaRPr>
        </a:p>
      </dsp:txBody>
      <dsp:txXfrm rot="10800000">
        <a:off x="2885263" y="253159"/>
        <a:ext cx="5944918" cy="1481359"/>
      </dsp:txXfrm>
    </dsp:sp>
    <dsp:sp modelId="{DAFF5288-5890-4B5B-8E1E-E1CCD04B69B2}">
      <dsp:nvSpPr>
        <dsp:cNvPr id="0" name=""/>
        <dsp:cNvSpPr/>
      </dsp:nvSpPr>
      <dsp:spPr>
        <a:xfrm>
          <a:off x="667398" y="151496"/>
          <a:ext cx="1870817" cy="158304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9DB091-2DAB-4045-BA81-876B83907AD0}">
      <dsp:nvSpPr>
        <dsp:cNvPr id="0" name=""/>
        <dsp:cNvSpPr/>
      </dsp:nvSpPr>
      <dsp:spPr>
        <a:xfrm rot="10800000">
          <a:off x="2515382" y="2160609"/>
          <a:ext cx="6315258" cy="121668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2150" tIns="121920" rIns="227584" bIns="121920" numCol="1" spcCol="1270" anchor="ctr" anchorCtr="0">
          <a:noAutofit/>
        </a:bodyPr>
        <a:lstStyle/>
        <a:p>
          <a:pPr lvl="0" algn="ctr" defTabSz="1422400">
            <a:lnSpc>
              <a:spcPct val="90000"/>
            </a:lnSpc>
            <a:spcBef>
              <a:spcPct val="0"/>
            </a:spcBef>
            <a:spcAft>
              <a:spcPct val="35000"/>
            </a:spcAft>
          </a:pPr>
          <a:r>
            <a:rPr kumimoji="1" lang="ja-JP" altLang="en-US" sz="3200" kern="1200" dirty="0"/>
            <a:t>地域の課題解決のための基礎資料としての活用</a:t>
          </a:r>
        </a:p>
      </dsp:txBody>
      <dsp:txXfrm rot="10800000">
        <a:off x="2819554" y="2160609"/>
        <a:ext cx="6011086" cy="1216687"/>
      </dsp:txXfrm>
    </dsp:sp>
    <dsp:sp modelId="{1A851CE3-A37F-4C15-B35A-7FC2319B3135}">
      <dsp:nvSpPr>
        <dsp:cNvPr id="0" name=""/>
        <dsp:cNvSpPr/>
      </dsp:nvSpPr>
      <dsp:spPr>
        <a:xfrm>
          <a:off x="641563" y="1959136"/>
          <a:ext cx="1810037" cy="164440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2000" r="-3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248B15-B6B9-423D-BB1E-7643AEE620A3}">
      <dsp:nvSpPr>
        <dsp:cNvPr id="0" name=""/>
        <dsp:cNvSpPr/>
      </dsp:nvSpPr>
      <dsp:spPr>
        <a:xfrm rot="10800000">
          <a:off x="2515511" y="3958758"/>
          <a:ext cx="6315258" cy="113818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2150" tIns="121920" rIns="227584" bIns="121920" numCol="1" spcCol="1270" anchor="ctr" anchorCtr="0">
          <a:noAutofit/>
        </a:bodyPr>
        <a:lstStyle/>
        <a:p>
          <a:pPr lvl="0" algn="ctr" defTabSz="1422400">
            <a:lnSpc>
              <a:spcPct val="90000"/>
            </a:lnSpc>
            <a:spcBef>
              <a:spcPct val="0"/>
            </a:spcBef>
            <a:spcAft>
              <a:spcPct val="35000"/>
            </a:spcAft>
          </a:pPr>
          <a:r>
            <a:rPr kumimoji="1" lang="ja-JP" altLang="en-US" sz="3200" kern="1200" dirty="0"/>
            <a:t>自治体間の人的・ノウハウの共有と人材育成のシナジー</a:t>
          </a:r>
        </a:p>
      </dsp:txBody>
      <dsp:txXfrm rot="10800000">
        <a:off x="2800058" y="3958758"/>
        <a:ext cx="6030711" cy="1138187"/>
      </dsp:txXfrm>
    </dsp:sp>
    <dsp:sp modelId="{B6000E47-6009-4791-ADCF-7869503ACDFD}">
      <dsp:nvSpPr>
        <dsp:cNvPr id="0" name=""/>
        <dsp:cNvSpPr/>
      </dsp:nvSpPr>
      <dsp:spPr>
        <a:xfrm>
          <a:off x="673729" y="3696357"/>
          <a:ext cx="1791063" cy="167459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57EEDB61-5D74-47CC-99DC-BF8EED794BB9}" type="datetimeFigureOut">
              <a:rPr kumimoji="1" lang="ja-JP" altLang="en-US" smtClean="0"/>
              <a:t>2016/4/20</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05DBE2F8-3AE2-44B3-B120-FE998FF56193}" type="slidenum">
              <a:rPr kumimoji="1" lang="ja-JP" altLang="en-US" smtClean="0"/>
              <a:t>‹#›</a:t>
            </a:fld>
            <a:endParaRPr kumimoji="1" lang="ja-JP" altLang="en-US"/>
          </a:p>
        </p:txBody>
      </p:sp>
    </p:spTree>
    <p:extLst>
      <p:ext uri="{BB962C8B-B14F-4D97-AF65-F5344CB8AC3E}">
        <p14:creationId xmlns:p14="http://schemas.microsoft.com/office/powerpoint/2010/main" val="2217323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a:latin typeface="HGPｺﾞｼｯｸM" panose="020B0600000000000000" pitchFamily="50" charset="-128"/>
                <a:ea typeface="HGPｺﾞｼｯｸM" panose="020B0600000000000000" pitchFamily="50" charset="-128"/>
              </a:rPr>
              <a:t>世界メッシュコード研究会の井上と申します。</a:t>
            </a:r>
            <a:endParaRPr kumimoji="1" lang="en-US" altLang="ja-JP" sz="1600" dirty="0">
              <a:latin typeface="HGPｺﾞｼｯｸM" panose="020B0600000000000000" pitchFamily="50" charset="-128"/>
              <a:ea typeface="HGPｺﾞｼｯｸM" panose="020B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HGPｺﾞｼｯｸM" panose="020B0600000000000000" pitchFamily="50" charset="-128"/>
                <a:ea typeface="HGPｺﾞｼｯｸM" panose="020B0600000000000000" pitchFamily="50" charset="-128"/>
              </a:rPr>
              <a:t>世界メッシュコード研究会が提案する地方自治体を単位として統計情報を表示・検索・取得等を可能とする新たな行政サービス，</a:t>
            </a:r>
            <a:r>
              <a:rPr lang="ja-JP" altLang="ja-JP" sz="1600" b="0" strike="noStrike" spc="-1" dirty="0">
                <a:solidFill>
                  <a:srgbClr val="000000"/>
                </a:solidFill>
                <a:uFill>
                  <a:solidFill>
                    <a:srgbClr val="FFFFFF"/>
                  </a:solidFill>
                </a:uFill>
                <a:latin typeface="HGPｺﾞｼｯｸM" panose="020B0600000000000000" pitchFamily="50" charset="-128"/>
                <a:ea typeface="HGPｺﾞｼｯｸM" panose="020B0600000000000000" pitchFamily="50" charset="-128"/>
              </a:rPr>
              <a:t>eL-Stat(地方自治体の統計業務支援窓口)の構築</a:t>
            </a:r>
            <a:r>
              <a:rPr kumimoji="1" lang="ja-JP" altLang="en-US" sz="1600" dirty="0">
                <a:latin typeface="HGPｺﾞｼｯｸM" panose="020B0600000000000000" pitchFamily="50" charset="-128"/>
                <a:ea typeface="HGPｺﾞｼｯｸM" panose="020B0600000000000000" pitchFamily="50" charset="-128"/>
              </a:rPr>
              <a:t>についてご説明いたします。</a:t>
            </a:r>
          </a:p>
        </p:txBody>
      </p:sp>
      <p:sp>
        <p:nvSpPr>
          <p:cNvPr id="4" name="スライド番号プレースホルダー 3"/>
          <p:cNvSpPr>
            <a:spLocks noGrp="1"/>
          </p:cNvSpPr>
          <p:nvPr>
            <p:ph type="sldNum" sz="quarter" idx="10"/>
          </p:nvPr>
        </p:nvSpPr>
        <p:spPr/>
        <p:txBody>
          <a:bodyPr/>
          <a:lstStyle/>
          <a:p>
            <a:fld id="{05DBE2F8-3AE2-44B3-B120-FE998FF56193}" type="slidenum">
              <a:rPr kumimoji="1" lang="ja-JP" altLang="en-US" smtClean="0"/>
              <a:t>1</a:t>
            </a:fld>
            <a:endParaRPr kumimoji="1" lang="ja-JP" altLang="en-US"/>
          </a:p>
        </p:txBody>
      </p:sp>
    </p:spTree>
    <p:extLst>
      <p:ext uri="{BB962C8B-B14F-4D97-AF65-F5344CB8AC3E}">
        <p14:creationId xmlns:p14="http://schemas.microsoft.com/office/powerpoint/2010/main" val="3110065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256032" y="4748163"/>
            <a:ext cx="6144768" cy="4834749"/>
          </a:xfrm>
        </p:spPr>
        <p:txBody>
          <a:bodyPr/>
          <a:lstStyle/>
          <a:p>
            <a:pPr>
              <a:lnSpc>
                <a:spcPct val="100000"/>
              </a:lnSpc>
            </a:pPr>
            <a:r>
              <a:rPr lang="ja-JP" altLang="en-US" sz="1400" b="0" strike="noStrike" spc="-1" dirty="0" smtClean="0">
                <a:solidFill>
                  <a:srgbClr val="000000"/>
                </a:solidFill>
                <a:uFill>
                  <a:solidFill>
                    <a:srgbClr val="FFFFFF"/>
                  </a:solidFill>
                </a:uFill>
                <a:latin typeface="ＭＳ 明朝"/>
                <a:ea typeface="ＭＳ 明朝"/>
              </a:rPr>
              <a:t>　</a:t>
            </a:r>
            <a:r>
              <a:rPr lang="ja-JP" altLang="en-US" sz="1600" b="0" strike="noStrike" spc="-1" dirty="0" smtClean="0">
                <a:solidFill>
                  <a:srgbClr val="000000"/>
                </a:solidFill>
                <a:uFill>
                  <a:solidFill>
                    <a:srgbClr val="FFFFFF"/>
                  </a:solidFill>
                </a:uFill>
                <a:latin typeface="HGｺﾞｼｯｸM" panose="020B0609000000000000" pitchFamily="49" charset="-128"/>
                <a:ea typeface="HGｺﾞｼｯｸM" panose="020B0609000000000000" pitchFamily="49" charset="-128"/>
              </a:rPr>
              <a:t>本発表</a:t>
            </a:r>
            <a:r>
              <a:rPr lang="ja-JP" altLang="en-US" sz="1600" b="0" strike="noStrike" spc="-1" dirty="0">
                <a:solidFill>
                  <a:srgbClr val="000000"/>
                </a:solidFill>
                <a:uFill>
                  <a:solidFill>
                    <a:srgbClr val="FFFFFF"/>
                  </a:solidFill>
                </a:uFill>
                <a:latin typeface="HGｺﾞｼｯｸM" panose="020B0609000000000000" pitchFamily="49" charset="-128"/>
                <a:ea typeface="HGｺﾞｼｯｸM" panose="020B0609000000000000" pitchFamily="49" charset="-128"/>
              </a:rPr>
              <a:t>では、利用者の方の利便性向上はもとより、自治体における統計業務のさらなる高度化・効率化を目指し、自治体が共同で利用できるクラウドベースのＣＭＳシステムの構築を提案します。</a:t>
            </a:r>
            <a:endParaRPr lang="en-US" altLang="ja-JP" sz="1600" b="0" strike="noStrike" spc="-1" dirty="0">
              <a:solidFill>
                <a:srgbClr val="000000"/>
              </a:solidFill>
              <a:uFill>
                <a:solidFill>
                  <a:srgbClr val="FFFFFF"/>
                </a:solidFill>
              </a:uFill>
              <a:latin typeface="HGｺﾞｼｯｸM" panose="020B0609000000000000" pitchFamily="49" charset="-128"/>
              <a:ea typeface="HGｺﾞｼｯｸM" panose="020B0609000000000000" pitchFamily="49" charset="-128"/>
            </a:endParaRPr>
          </a:p>
          <a:p>
            <a:pPr>
              <a:lnSpc>
                <a:spcPct val="100000"/>
              </a:lnSpc>
            </a:pPr>
            <a:r>
              <a:rPr lang="ja-JP" altLang="en-US" sz="1600" b="0" strike="noStrike" spc="-1" dirty="0" smtClean="0">
                <a:solidFill>
                  <a:srgbClr val="000000"/>
                </a:solidFill>
                <a:uFill>
                  <a:solidFill>
                    <a:srgbClr val="FFFFFF"/>
                  </a:solidFill>
                </a:uFill>
                <a:latin typeface="HGｺﾞｼｯｸM" panose="020B0609000000000000" pitchFamily="49" charset="-128"/>
                <a:ea typeface="HGｺﾞｼｯｸM" panose="020B0609000000000000" pitchFamily="49" charset="-128"/>
              </a:rPr>
              <a:t>　提案</a:t>
            </a:r>
            <a:r>
              <a:rPr lang="ja-JP" altLang="en-US" sz="1600" b="0" strike="noStrike" spc="-1" dirty="0">
                <a:solidFill>
                  <a:srgbClr val="000000"/>
                </a:solidFill>
                <a:uFill>
                  <a:solidFill>
                    <a:srgbClr val="FFFFFF"/>
                  </a:solidFill>
                </a:uFill>
                <a:latin typeface="HGｺﾞｼｯｸM" panose="020B0609000000000000" pitchFamily="49" charset="-128"/>
                <a:ea typeface="HGｺﾞｼｯｸM" panose="020B0609000000000000" pitchFamily="49" charset="-128"/>
              </a:rPr>
              <a:t>する</a:t>
            </a:r>
            <a:r>
              <a:rPr lang="ja-JP" altLang="en-US" sz="1600" b="0" strike="noStrike" spc="-1" dirty="0" smtClean="0">
                <a:solidFill>
                  <a:srgbClr val="000000"/>
                </a:solidFill>
                <a:uFill>
                  <a:solidFill>
                    <a:srgbClr val="FFFFFF"/>
                  </a:solidFill>
                </a:uFill>
                <a:latin typeface="HGｺﾞｼｯｸM" panose="020B0609000000000000" pitchFamily="49" charset="-128"/>
                <a:ea typeface="HGｺﾞｼｯｸM" panose="020B0609000000000000" pitchFamily="49" charset="-128"/>
              </a:rPr>
              <a:t>システムでは、次</a:t>
            </a:r>
            <a:r>
              <a:rPr lang="ja-JP" altLang="en-US" sz="1600" b="0" strike="noStrike" spc="-1" dirty="0">
                <a:solidFill>
                  <a:srgbClr val="000000"/>
                </a:solidFill>
                <a:uFill>
                  <a:solidFill>
                    <a:srgbClr val="FFFFFF"/>
                  </a:solidFill>
                </a:uFill>
                <a:latin typeface="HGｺﾞｼｯｸM" panose="020B0609000000000000" pitchFamily="49" charset="-128"/>
                <a:ea typeface="HGｺﾞｼｯｸM" panose="020B0609000000000000" pitchFamily="49" charset="-128"/>
              </a:rPr>
              <a:t>に掲げる３点で利用者の方や</a:t>
            </a:r>
            <a:r>
              <a:rPr lang="ja-JP" altLang="en-US" sz="1600" b="0" strike="noStrike" spc="-1" dirty="0" smtClean="0">
                <a:solidFill>
                  <a:srgbClr val="000000"/>
                </a:solidFill>
                <a:uFill>
                  <a:solidFill>
                    <a:srgbClr val="FFFFFF"/>
                  </a:solidFill>
                </a:uFill>
                <a:latin typeface="HGｺﾞｼｯｸM" panose="020B0609000000000000" pitchFamily="49" charset="-128"/>
                <a:ea typeface="HGｺﾞｼｯｸM" panose="020B0609000000000000" pitchFamily="49" charset="-128"/>
              </a:rPr>
              <a:t>自治体を</a:t>
            </a:r>
            <a:r>
              <a:rPr lang="ja-JP" altLang="en-US" sz="1600" b="0" strike="noStrike" spc="-1" dirty="0">
                <a:solidFill>
                  <a:srgbClr val="000000"/>
                </a:solidFill>
                <a:uFill>
                  <a:solidFill>
                    <a:srgbClr val="FFFFFF"/>
                  </a:solidFill>
                </a:uFill>
                <a:latin typeface="HGｺﾞｼｯｸM" panose="020B0609000000000000" pitchFamily="49" charset="-128"/>
                <a:ea typeface="HGｺﾞｼｯｸM" panose="020B0609000000000000" pitchFamily="49" charset="-128"/>
              </a:rPr>
              <a:t>サポートします。</a:t>
            </a:r>
            <a:endParaRPr lang="en-US" altLang="ja-JP" sz="1600" b="0" strike="noStrike" spc="-1" dirty="0">
              <a:solidFill>
                <a:srgbClr val="000000"/>
              </a:solidFill>
              <a:uFill>
                <a:solidFill>
                  <a:srgbClr val="FFFFFF"/>
                </a:solidFill>
              </a:uFill>
              <a:latin typeface="HGｺﾞｼｯｸM" panose="020B0609000000000000" pitchFamily="49" charset="-128"/>
              <a:ea typeface="HGｺﾞｼｯｸM" panose="020B0609000000000000" pitchFamily="49" charset="-128"/>
            </a:endParaRPr>
          </a:p>
          <a:p>
            <a:pPr>
              <a:lnSpc>
                <a:spcPct val="100000"/>
              </a:lnSpc>
            </a:pPr>
            <a:r>
              <a:rPr lang="ja-JP" altLang="en-US" sz="1600" b="0" strike="noStrike" spc="-1" dirty="0" smtClean="0">
                <a:solidFill>
                  <a:srgbClr val="000000"/>
                </a:solidFill>
                <a:uFill>
                  <a:solidFill>
                    <a:srgbClr val="FFFFFF"/>
                  </a:solidFill>
                </a:uFill>
                <a:latin typeface="HGｺﾞｼｯｸM" panose="020B0609000000000000" pitchFamily="49" charset="-128"/>
                <a:ea typeface="HGｺﾞｼｯｸM" panose="020B0609000000000000" pitchFamily="49" charset="-128"/>
              </a:rPr>
              <a:t>　まず</a:t>
            </a:r>
            <a:r>
              <a:rPr lang="ja-JP" altLang="en-US" sz="1600" b="0" strike="noStrike" spc="-1" dirty="0">
                <a:solidFill>
                  <a:srgbClr val="000000"/>
                </a:solidFill>
                <a:uFill>
                  <a:solidFill>
                    <a:srgbClr val="FFFFFF"/>
                  </a:solidFill>
                </a:uFill>
                <a:latin typeface="HGｺﾞｼｯｸM" panose="020B0609000000000000" pitchFamily="49" charset="-128"/>
                <a:ea typeface="HGｺﾞｼｯｸM" panose="020B0609000000000000" pitchFamily="49" charset="-128"/>
              </a:rPr>
              <a:t>１点目として、利用者の地域単位で情報を取得したいニーズに対応するため、</a:t>
            </a:r>
            <a:r>
              <a:rPr lang="ja-JP" altLang="en-US" sz="1600" b="0" strike="noStrike" spc="-1" dirty="0" smtClean="0">
                <a:solidFill>
                  <a:srgbClr val="000000"/>
                </a:solidFill>
                <a:uFill>
                  <a:solidFill>
                    <a:srgbClr val="FFFFFF"/>
                  </a:solidFill>
                </a:uFill>
                <a:latin typeface="HGｺﾞｼｯｸM" panose="020B0609000000000000" pitchFamily="49" charset="-128"/>
                <a:ea typeface="HGｺﾞｼｯｸM" panose="020B0609000000000000" pitchFamily="49" charset="-128"/>
              </a:rPr>
              <a:t>自治体等を</a:t>
            </a:r>
            <a:r>
              <a:rPr lang="ja-JP" altLang="en-US" sz="1600" b="0" strike="noStrike" spc="-1" dirty="0">
                <a:solidFill>
                  <a:srgbClr val="000000"/>
                </a:solidFill>
                <a:uFill>
                  <a:solidFill>
                    <a:srgbClr val="FFFFFF"/>
                  </a:solidFill>
                </a:uFill>
                <a:latin typeface="HGｺﾞｼｯｸM" panose="020B0609000000000000" pitchFamily="49" charset="-128"/>
                <a:ea typeface="HGｺﾞｼｯｸM" panose="020B0609000000000000" pitchFamily="49" charset="-128"/>
              </a:rPr>
              <a:t>単位として</a:t>
            </a:r>
            <a:r>
              <a:rPr lang="ja-JP" altLang="ja-JP" sz="1600" b="0" strike="noStrike" spc="-1" dirty="0">
                <a:solidFill>
                  <a:srgbClr val="000000"/>
                </a:solidFill>
                <a:uFill>
                  <a:solidFill>
                    <a:srgbClr val="FFFFFF"/>
                  </a:solidFill>
                </a:uFill>
                <a:latin typeface="HGｺﾞｼｯｸM" panose="020B0609000000000000" pitchFamily="49" charset="-128"/>
                <a:ea typeface="HGｺﾞｼｯｸM" panose="020B0609000000000000" pitchFamily="49" charset="-128"/>
              </a:rPr>
              <a:t>表やグラフによる統計データの可視化</a:t>
            </a:r>
            <a:r>
              <a:rPr lang="ja-JP" altLang="en-US" sz="1600" b="0" strike="noStrike" spc="-1" dirty="0">
                <a:solidFill>
                  <a:srgbClr val="000000"/>
                </a:solidFill>
                <a:uFill>
                  <a:solidFill>
                    <a:srgbClr val="FFFFFF"/>
                  </a:solidFill>
                </a:uFill>
                <a:latin typeface="HGｺﾞｼｯｸM" panose="020B0609000000000000" pitchFamily="49" charset="-128"/>
                <a:ea typeface="HGｺﾞｼｯｸM" panose="020B0609000000000000" pitchFamily="49" charset="-128"/>
              </a:rPr>
              <a:t>や</a:t>
            </a:r>
            <a:r>
              <a:rPr lang="ja-JP" altLang="ja-JP" sz="1600" b="0" strike="noStrike" spc="-1" dirty="0" smtClean="0">
                <a:solidFill>
                  <a:srgbClr val="000000"/>
                </a:solidFill>
                <a:uFill>
                  <a:solidFill>
                    <a:srgbClr val="FFFFFF"/>
                  </a:solidFill>
                </a:uFill>
                <a:latin typeface="HGｺﾞｼｯｸM" panose="020B0609000000000000" pitchFamily="49" charset="-128"/>
                <a:ea typeface="HGｺﾞｼｯｸM" panose="020B0609000000000000" pitchFamily="49" charset="-128"/>
              </a:rPr>
              <a:t>ＣＳ</a:t>
            </a:r>
            <a:r>
              <a:rPr lang="ja-JP" altLang="en-US" sz="1600" b="0" strike="noStrike" spc="-1" dirty="0" smtClean="0">
                <a:solidFill>
                  <a:srgbClr val="000000"/>
                </a:solidFill>
                <a:uFill>
                  <a:solidFill>
                    <a:srgbClr val="FFFFFF"/>
                  </a:solidFill>
                </a:uFill>
                <a:latin typeface="HGｺﾞｼｯｸM" panose="020B0609000000000000" pitchFamily="49" charset="-128"/>
                <a:ea typeface="HGｺﾞｼｯｸM" panose="020B0609000000000000" pitchFamily="49" charset="-128"/>
              </a:rPr>
              <a:t>Ｖ</a:t>
            </a:r>
            <a:r>
              <a:rPr lang="ja-JP" altLang="ja-JP" sz="1600" b="0" strike="noStrike" spc="-1" dirty="0" smtClean="0">
                <a:solidFill>
                  <a:srgbClr val="000000"/>
                </a:solidFill>
                <a:uFill>
                  <a:solidFill>
                    <a:srgbClr val="FFFFFF"/>
                  </a:solidFill>
                </a:uFill>
                <a:latin typeface="HGｺﾞｼｯｸM" panose="020B0609000000000000" pitchFamily="49" charset="-128"/>
                <a:ea typeface="HGｺﾞｼｯｸM" panose="020B0609000000000000" pitchFamily="49" charset="-128"/>
              </a:rPr>
              <a:t>出力</a:t>
            </a:r>
            <a:r>
              <a:rPr lang="ja-JP" altLang="en-US" sz="1600" b="0" strike="noStrike" spc="-1" dirty="0">
                <a:solidFill>
                  <a:srgbClr val="000000"/>
                </a:solidFill>
                <a:uFill>
                  <a:solidFill>
                    <a:srgbClr val="FFFFFF"/>
                  </a:solidFill>
                </a:uFill>
                <a:latin typeface="HGｺﾞｼｯｸM" panose="020B0609000000000000" pitchFamily="49" charset="-128"/>
                <a:ea typeface="HGｺﾞｼｯｸM" panose="020B0609000000000000" pitchFamily="49" charset="-128"/>
              </a:rPr>
              <a:t>、グラフ作成等を行います。</a:t>
            </a:r>
            <a:r>
              <a:rPr lang="ja-JP" altLang="ja-JP" sz="1600" b="0" strike="noStrike" spc="-1" dirty="0">
                <a:solidFill>
                  <a:srgbClr val="000000"/>
                </a:solidFill>
                <a:uFill>
                  <a:solidFill>
                    <a:srgbClr val="FFFFFF"/>
                  </a:solidFill>
                </a:uFill>
                <a:latin typeface="HGｺﾞｼｯｸM" panose="020B0609000000000000" pitchFamily="49" charset="-128"/>
                <a:ea typeface="HGｺﾞｼｯｸM" panose="020B0609000000000000" pitchFamily="49" charset="-128"/>
              </a:rPr>
              <a:t>作成結果はＵＲＬで取得することにより、利用者</a:t>
            </a:r>
            <a:r>
              <a:rPr lang="ja-JP" altLang="ja-JP" sz="1600" b="0" strike="noStrike" spc="-1" dirty="0" smtClean="0">
                <a:solidFill>
                  <a:srgbClr val="000000"/>
                </a:solidFill>
                <a:uFill>
                  <a:solidFill>
                    <a:srgbClr val="FFFFFF"/>
                  </a:solidFill>
                </a:uFill>
                <a:latin typeface="HGｺﾞｼｯｸM" panose="020B0609000000000000" pitchFamily="49" charset="-128"/>
                <a:ea typeface="HGｺﾞｼｯｸM" panose="020B0609000000000000" pitchFamily="49" charset="-128"/>
              </a:rPr>
              <a:t>のホームページ</a:t>
            </a:r>
            <a:r>
              <a:rPr lang="ja-JP" altLang="ja-JP" sz="1600" b="0" strike="noStrike" spc="-1" dirty="0">
                <a:solidFill>
                  <a:srgbClr val="000000"/>
                </a:solidFill>
                <a:uFill>
                  <a:solidFill>
                    <a:srgbClr val="FFFFFF"/>
                  </a:solidFill>
                </a:uFill>
                <a:latin typeface="HGｺﾞｼｯｸM" panose="020B0609000000000000" pitchFamily="49" charset="-128"/>
                <a:ea typeface="HGｺﾞｼｯｸM" panose="020B0609000000000000" pitchFamily="49" charset="-128"/>
              </a:rPr>
              <a:t>等で利用可能と</a:t>
            </a:r>
            <a:r>
              <a:rPr lang="ja-JP" altLang="en-US" sz="1600" b="0" strike="noStrike" spc="-1" dirty="0">
                <a:solidFill>
                  <a:srgbClr val="000000"/>
                </a:solidFill>
                <a:uFill>
                  <a:solidFill>
                    <a:srgbClr val="FFFFFF"/>
                  </a:solidFill>
                </a:uFill>
                <a:latin typeface="HGｺﾞｼｯｸM" panose="020B0609000000000000" pitchFamily="49" charset="-128"/>
                <a:ea typeface="HGｺﾞｼｯｸM" panose="020B0609000000000000" pitchFamily="49" charset="-128"/>
              </a:rPr>
              <a:t>します</a:t>
            </a:r>
            <a:r>
              <a:rPr lang="ja-JP" altLang="ja-JP" sz="1600" b="0" strike="noStrike" spc="-1" dirty="0">
                <a:solidFill>
                  <a:srgbClr val="000000"/>
                </a:solidFill>
                <a:uFill>
                  <a:solidFill>
                    <a:srgbClr val="FFFFFF"/>
                  </a:solidFill>
                </a:uFill>
                <a:latin typeface="HGｺﾞｼｯｸM" panose="020B0609000000000000" pitchFamily="49" charset="-128"/>
                <a:ea typeface="HGｺﾞｼｯｸM" panose="020B0609000000000000" pitchFamily="49" charset="-128"/>
              </a:rPr>
              <a:t>。</a:t>
            </a:r>
            <a:endParaRPr lang="en-US" altLang="ja-JP" sz="1600" b="0" strike="noStrike" spc="-1" dirty="0">
              <a:solidFill>
                <a:srgbClr val="000000"/>
              </a:solidFill>
              <a:uFill>
                <a:solidFill>
                  <a:srgbClr val="FFFFFF"/>
                </a:solidFill>
              </a:uFill>
              <a:latin typeface="HGｺﾞｼｯｸM" panose="020B0609000000000000" pitchFamily="49" charset="-128"/>
              <a:ea typeface="HGｺﾞｼｯｸM" panose="020B0609000000000000" pitchFamily="49" charset="-128"/>
            </a:endParaRPr>
          </a:p>
          <a:p>
            <a:pPr>
              <a:lnSpc>
                <a:spcPct val="100000"/>
              </a:lnSpc>
            </a:pPr>
            <a:r>
              <a:rPr lang="ja-JP" altLang="en-US" sz="1600" b="0" strike="noStrike" spc="-1" dirty="0" smtClean="0">
                <a:solidFill>
                  <a:srgbClr val="000000"/>
                </a:solidFill>
                <a:uFill>
                  <a:solidFill>
                    <a:srgbClr val="FFFFFF"/>
                  </a:solidFill>
                </a:uFill>
                <a:latin typeface="HGｺﾞｼｯｸM" panose="020B0609000000000000" pitchFamily="49" charset="-128"/>
                <a:ea typeface="HGｺﾞｼｯｸM" panose="020B0609000000000000" pitchFamily="49" charset="-128"/>
              </a:rPr>
              <a:t>　次</a:t>
            </a:r>
            <a:r>
              <a:rPr lang="ja-JP" altLang="en-US" sz="1600" b="0" strike="noStrike" spc="-1" dirty="0">
                <a:solidFill>
                  <a:srgbClr val="000000"/>
                </a:solidFill>
                <a:uFill>
                  <a:solidFill>
                    <a:srgbClr val="FFFFFF"/>
                  </a:solidFill>
                </a:uFill>
                <a:latin typeface="HGｺﾞｼｯｸM" panose="020B0609000000000000" pitchFamily="49" charset="-128"/>
                <a:ea typeface="HGｺﾞｼｯｸM" panose="020B0609000000000000" pitchFamily="49" charset="-128"/>
              </a:rPr>
              <a:t>に２点目ですが、連携サーバを構築し、</a:t>
            </a:r>
            <a:r>
              <a:rPr lang="en-US" altLang="ja-JP" sz="1600" b="0" strike="noStrike" spc="-1" dirty="0">
                <a:solidFill>
                  <a:srgbClr val="000000"/>
                </a:solidFill>
                <a:uFill>
                  <a:solidFill>
                    <a:srgbClr val="FFFFFF"/>
                  </a:solidFill>
                </a:uFill>
                <a:latin typeface="HGｺﾞｼｯｸM" panose="020B0609000000000000" pitchFamily="49" charset="-128"/>
                <a:ea typeface="HGｺﾞｼｯｸM" panose="020B0609000000000000" pitchFamily="49" charset="-128"/>
              </a:rPr>
              <a:t>e-Stat-</a:t>
            </a:r>
            <a:r>
              <a:rPr lang="ja-JP" altLang="en-US" sz="1600" b="0" strike="noStrike" spc="-1" dirty="0">
                <a:solidFill>
                  <a:srgbClr val="000000"/>
                </a:solidFill>
                <a:uFill>
                  <a:solidFill>
                    <a:srgbClr val="FFFFFF"/>
                  </a:solidFill>
                </a:uFill>
                <a:latin typeface="HGｺﾞｼｯｸM" panose="020B0609000000000000" pitchFamily="49" charset="-128"/>
                <a:ea typeface="HGｺﾞｼｯｸM" panose="020B0609000000000000" pitchFamily="49" charset="-128"/>
              </a:rPr>
              <a:t>ＡＰＩ機能</a:t>
            </a:r>
            <a:r>
              <a:rPr lang="ja-JP" altLang="en-US" sz="1600" b="0" strike="noStrike" spc="-1" dirty="0" smtClean="0">
                <a:solidFill>
                  <a:srgbClr val="000000"/>
                </a:solidFill>
                <a:uFill>
                  <a:solidFill>
                    <a:srgbClr val="FFFFFF"/>
                  </a:solidFill>
                </a:uFill>
                <a:latin typeface="HGｺﾞｼｯｸM" panose="020B0609000000000000" pitchFamily="49" charset="-128"/>
                <a:ea typeface="HGｺﾞｼｯｸM" panose="020B0609000000000000" pitchFamily="49" charset="-128"/>
              </a:rPr>
              <a:t>から必要な情報を取得できるように</a:t>
            </a:r>
            <a:r>
              <a:rPr lang="ja-JP" altLang="en-US" sz="1600" b="0" strike="noStrike" spc="-1" dirty="0">
                <a:solidFill>
                  <a:srgbClr val="000000"/>
                </a:solidFill>
                <a:uFill>
                  <a:solidFill>
                    <a:srgbClr val="FFFFFF"/>
                  </a:solidFill>
                </a:uFill>
                <a:latin typeface="HGｺﾞｼｯｸM" panose="020B0609000000000000" pitchFamily="49" charset="-128"/>
                <a:ea typeface="HGｺﾞｼｯｸM" panose="020B0609000000000000" pitchFamily="49" charset="-128"/>
              </a:rPr>
              <a:t>するほか、小地域コードや自治体コード等を変換する関数等を公開し、利用者の</a:t>
            </a:r>
            <a:r>
              <a:rPr lang="en-US" altLang="ja-JP" sz="1600" b="0" strike="noStrike" spc="-1" dirty="0">
                <a:solidFill>
                  <a:srgbClr val="000000"/>
                </a:solidFill>
                <a:uFill>
                  <a:solidFill>
                    <a:srgbClr val="FFFFFF"/>
                  </a:solidFill>
                </a:uFill>
                <a:latin typeface="HGｺﾞｼｯｸM" panose="020B0609000000000000" pitchFamily="49" charset="-128"/>
                <a:ea typeface="HGｺﾞｼｯｸM" panose="020B0609000000000000" pitchFamily="49" charset="-128"/>
              </a:rPr>
              <a:t>API</a:t>
            </a:r>
            <a:r>
              <a:rPr lang="ja-JP" altLang="en-US" sz="1600" b="0" strike="noStrike" spc="-1" dirty="0">
                <a:solidFill>
                  <a:srgbClr val="000000"/>
                </a:solidFill>
                <a:uFill>
                  <a:solidFill>
                    <a:srgbClr val="FFFFFF"/>
                  </a:solidFill>
                </a:uFill>
                <a:latin typeface="HGｺﾞｼｯｸM" panose="020B0609000000000000" pitchFamily="49" charset="-128"/>
                <a:ea typeface="HGｺﾞｼｯｸM" panose="020B0609000000000000" pitchFamily="49" charset="-128"/>
              </a:rPr>
              <a:t>機能活用を積極的に支援します。</a:t>
            </a:r>
            <a:endParaRPr lang="en-US" altLang="ja-JP" sz="1600" b="0" strike="noStrike" spc="-1" dirty="0">
              <a:solidFill>
                <a:srgbClr val="000000"/>
              </a:solidFill>
              <a:uFill>
                <a:solidFill>
                  <a:srgbClr val="FFFFFF"/>
                </a:solidFill>
              </a:uFill>
              <a:latin typeface="HGｺﾞｼｯｸM" panose="020B0609000000000000" pitchFamily="49" charset="-128"/>
              <a:ea typeface="HGｺﾞｼｯｸM" panose="020B0609000000000000" pitchFamily="49" charset="-128"/>
            </a:endParaRPr>
          </a:p>
          <a:p>
            <a:pPr>
              <a:lnSpc>
                <a:spcPct val="100000"/>
              </a:lnSpc>
            </a:pPr>
            <a:r>
              <a:rPr lang="ja-JP" altLang="ja-JP" sz="1600" b="0" strike="noStrike" spc="-1" dirty="0">
                <a:solidFill>
                  <a:srgbClr val="000000"/>
                </a:solidFill>
                <a:uFill>
                  <a:solidFill>
                    <a:srgbClr val="FFFFFF"/>
                  </a:solidFill>
                </a:uFill>
                <a:latin typeface="HGｺﾞｼｯｸM" panose="020B0609000000000000" pitchFamily="49" charset="-128"/>
                <a:ea typeface="HGｺﾞｼｯｸM" panose="020B0609000000000000" pitchFamily="49" charset="-128"/>
              </a:rPr>
              <a:t> </a:t>
            </a:r>
            <a:r>
              <a:rPr lang="ja-JP" altLang="en-US" sz="1600" b="0" strike="noStrike" spc="-1" dirty="0" smtClean="0">
                <a:solidFill>
                  <a:srgbClr val="000000"/>
                </a:solidFill>
                <a:uFill>
                  <a:solidFill>
                    <a:srgbClr val="FFFFFF"/>
                  </a:solidFill>
                </a:uFill>
                <a:latin typeface="HGｺﾞｼｯｸM" panose="020B0609000000000000" pitchFamily="49" charset="-128"/>
                <a:ea typeface="HGｺﾞｼｯｸM" panose="020B0609000000000000" pitchFamily="49" charset="-128"/>
              </a:rPr>
              <a:t>　最後</a:t>
            </a:r>
            <a:r>
              <a:rPr lang="ja-JP" altLang="en-US" sz="1600" b="0" strike="noStrike" spc="-1" dirty="0">
                <a:solidFill>
                  <a:srgbClr val="000000"/>
                </a:solidFill>
                <a:uFill>
                  <a:solidFill>
                    <a:srgbClr val="FFFFFF"/>
                  </a:solidFill>
                </a:uFill>
                <a:latin typeface="HGｺﾞｼｯｸM" panose="020B0609000000000000" pitchFamily="49" charset="-128"/>
                <a:ea typeface="HGｺﾞｼｯｸM" panose="020B0609000000000000" pitchFamily="49" charset="-128"/>
              </a:rPr>
              <a:t>に３点目として、</a:t>
            </a:r>
            <a:r>
              <a:rPr lang="ja-JP" altLang="ja-JP" sz="1600" b="0" strike="noStrike" spc="-1" dirty="0">
                <a:solidFill>
                  <a:srgbClr val="000000"/>
                </a:solidFill>
                <a:uFill>
                  <a:solidFill>
                    <a:srgbClr val="FFFFFF"/>
                  </a:solidFill>
                </a:uFill>
                <a:latin typeface="HGｺﾞｼｯｸM" panose="020B0609000000000000" pitchFamily="49" charset="-128"/>
                <a:ea typeface="HGｺﾞｼｯｸM" panose="020B0609000000000000" pitchFamily="49" charset="-128"/>
              </a:rPr>
              <a:t> </a:t>
            </a:r>
            <a:r>
              <a:rPr lang="ja-JP" altLang="en-US" sz="1600" b="0" strike="noStrike" spc="-1" dirty="0">
                <a:solidFill>
                  <a:srgbClr val="000000"/>
                </a:solidFill>
                <a:uFill>
                  <a:solidFill>
                    <a:srgbClr val="FFFFFF"/>
                  </a:solidFill>
                </a:uFill>
                <a:latin typeface="HGｺﾞｼｯｸM" panose="020B0609000000000000" pitchFamily="49" charset="-128"/>
                <a:ea typeface="HGｺﾞｼｯｸM" panose="020B0609000000000000" pitchFamily="49" charset="-128"/>
              </a:rPr>
              <a:t>各自治体のデータを連携サーバに保有できるようにするこ</a:t>
            </a:r>
            <a:r>
              <a:rPr lang="ja-JP" altLang="ja-JP" sz="1600" b="0" strike="noStrike" spc="-1" dirty="0">
                <a:solidFill>
                  <a:srgbClr val="000000"/>
                </a:solidFill>
                <a:uFill>
                  <a:solidFill>
                    <a:srgbClr val="FFFFFF"/>
                  </a:solidFill>
                </a:uFill>
                <a:latin typeface="HGｺﾞｼｯｸM" panose="020B0609000000000000" pitchFamily="49" charset="-128"/>
                <a:ea typeface="HGｺﾞｼｯｸM" panose="020B0609000000000000" pitchFamily="49" charset="-128"/>
              </a:rPr>
              <a:t>とで，地方</a:t>
            </a:r>
            <a:r>
              <a:rPr lang="ja-JP" altLang="en-US" sz="1600" b="0" strike="noStrike" spc="-1" dirty="0">
                <a:solidFill>
                  <a:srgbClr val="000000"/>
                </a:solidFill>
                <a:uFill>
                  <a:solidFill>
                    <a:srgbClr val="FFFFFF"/>
                  </a:solidFill>
                </a:uFill>
                <a:latin typeface="HGｺﾞｼｯｸM" panose="020B0609000000000000" pitchFamily="49" charset="-128"/>
                <a:ea typeface="HGｺﾞｼｯｸM" panose="020B0609000000000000" pitchFamily="49" charset="-128"/>
              </a:rPr>
              <a:t>自治体の</a:t>
            </a:r>
            <a:r>
              <a:rPr lang="ja-JP" altLang="ja-JP" sz="1600" b="0" strike="noStrike" spc="-1" dirty="0">
                <a:solidFill>
                  <a:srgbClr val="000000"/>
                </a:solidFill>
                <a:uFill>
                  <a:solidFill>
                    <a:srgbClr val="FFFFFF"/>
                  </a:solidFill>
                </a:uFill>
                <a:latin typeface="HGｺﾞｼｯｸM" panose="020B0609000000000000" pitchFamily="49" charset="-128"/>
                <a:ea typeface="HGｺﾞｼｯｸM" panose="020B0609000000000000" pitchFamily="49" charset="-128"/>
              </a:rPr>
              <a:t>統計事務の共同利用を進め，統計情報の高度化と</a:t>
            </a:r>
            <a:r>
              <a:rPr lang="ja-JP" altLang="en-US" sz="1600" b="0" strike="noStrike" spc="-1" dirty="0">
                <a:solidFill>
                  <a:srgbClr val="000000"/>
                </a:solidFill>
                <a:uFill>
                  <a:solidFill>
                    <a:srgbClr val="FFFFFF"/>
                  </a:solidFill>
                </a:uFill>
                <a:latin typeface="HGｺﾞｼｯｸM" panose="020B0609000000000000" pitchFamily="49" charset="-128"/>
                <a:ea typeface="HGｺﾞｼｯｸM" panose="020B0609000000000000" pitchFamily="49" charset="-128"/>
              </a:rPr>
              <a:t>成果の共有、また、</a:t>
            </a:r>
            <a:r>
              <a:rPr lang="ja-JP" altLang="ja-JP" sz="1600" b="0" strike="noStrike" spc="-1" dirty="0">
                <a:solidFill>
                  <a:srgbClr val="000000"/>
                </a:solidFill>
                <a:uFill>
                  <a:solidFill>
                    <a:srgbClr val="FFFFFF"/>
                  </a:solidFill>
                </a:uFill>
                <a:latin typeface="HGｺﾞｼｯｸM" panose="020B0609000000000000" pitchFamily="49" charset="-128"/>
                <a:ea typeface="HGｺﾞｼｯｸM" panose="020B0609000000000000" pitchFamily="49" charset="-128"/>
              </a:rPr>
              <a:t>それに伴う経費の削減、住民サービスの向上等を図</a:t>
            </a:r>
            <a:r>
              <a:rPr lang="ja-JP" altLang="en-US" sz="1600" b="0" strike="noStrike" spc="-1" dirty="0">
                <a:solidFill>
                  <a:srgbClr val="000000"/>
                </a:solidFill>
                <a:uFill>
                  <a:solidFill>
                    <a:srgbClr val="FFFFFF"/>
                  </a:solidFill>
                </a:uFill>
                <a:latin typeface="HGｺﾞｼｯｸM" panose="020B0609000000000000" pitchFamily="49" charset="-128"/>
                <a:ea typeface="HGｺﾞｼｯｸM" panose="020B0609000000000000" pitchFamily="49" charset="-128"/>
              </a:rPr>
              <a:t>ります</a:t>
            </a:r>
            <a:r>
              <a:rPr lang="ja-JP" altLang="ja-JP" sz="1600" b="0" strike="noStrike" spc="-1" dirty="0">
                <a:solidFill>
                  <a:srgbClr val="000000"/>
                </a:solidFill>
                <a:uFill>
                  <a:solidFill>
                    <a:srgbClr val="FFFFFF"/>
                  </a:solidFill>
                </a:uFill>
                <a:latin typeface="HGｺﾞｼｯｸM" panose="020B0609000000000000" pitchFamily="49" charset="-128"/>
                <a:ea typeface="HGｺﾞｼｯｸM" panose="020B0609000000000000" pitchFamily="49" charset="-128"/>
              </a:rPr>
              <a:t>。</a:t>
            </a:r>
            <a:endParaRPr lang="en-US" altLang="ja-JP" sz="1600" b="0" strike="noStrike" spc="-1" dirty="0">
              <a:solidFill>
                <a:srgbClr val="000000"/>
              </a:solidFill>
              <a:uFill>
                <a:solidFill>
                  <a:srgbClr val="FFFFFF"/>
                </a:solidFill>
              </a:uFill>
              <a:latin typeface="HGｺﾞｼｯｸM" panose="020B0609000000000000" pitchFamily="49" charset="-128"/>
              <a:ea typeface="HGｺﾞｼｯｸM" panose="020B0609000000000000" pitchFamily="49" charset="-128"/>
            </a:endParaRPr>
          </a:p>
          <a:p>
            <a:endParaRPr kumimoji="1" lang="ja-JP" altLang="en-US" sz="1600" dirty="0">
              <a:latin typeface="HGｺﾞｼｯｸM" panose="020B0609000000000000" pitchFamily="49" charset="-128"/>
              <a:ea typeface="HGｺﾞｼｯｸM" panose="020B0609000000000000" pitchFamily="49" charset="-128"/>
            </a:endParaRPr>
          </a:p>
        </p:txBody>
      </p:sp>
      <p:sp>
        <p:nvSpPr>
          <p:cNvPr id="4" name="スライド番号プレースホルダー 3"/>
          <p:cNvSpPr>
            <a:spLocks noGrp="1"/>
          </p:cNvSpPr>
          <p:nvPr>
            <p:ph type="sldNum" sz="quarter" idx="10"/>
          </p:nvPr>
        </p:nvSpPr>
        <p:spPr/>
        <p:txBody>
          <a:bodyPr/>
          <a:lstStyle/>
          <a:p>
            <a:fld id="{05DBE2F8-3AE2-44B3-B120-FE998FF56193}" type="slidenum">
              <a:rPr kumimoji="1" lang="ja-JP" altLang="en-US" smtClean="0"/>
              <a:t>2</a:t>
            </a:fld>
            <a:endParaRPr kumimoji="1" lang="ja-JP" altLang="en-US"/>
          </a:p>
        </p:txBody>
      </p:sp>
    </p:spTree>
    <p:extLst>
      <p:ext uri="{BB962C8B-B14F-4D97-AF65-F5344CB8AC3E}">
        <p14:creationId xmlns:p14="http://schemas.microsoft.com/office/powerpoint/2010/main" val="546532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28016" y="4748163"/>
            <a:ext cx="6190203" cy="3884861"/>
          </a:xfrm>
        </p:spPr>
        <p:txBody>
          <a:bodyPr/>
          <a:lstStyle/>
          <a:p>
            <a:pPr marL="45720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2600" b="0" strike="noStrike" spc="-1" dirty="0" smtClean="0">
                <a:solidFill>
                  <a:srgbClr val="000000"/>
                </a:solidFill>
                <a:uFill>
                  <a:solidFill>
                    <a:srgbClr val="FFFFFF"/>
                  </a:solidFill>
                </a:uFill>
                <a:latin typeface="Calibri"/>
                <a:ea typeface="ＭＳ 明朝"/>
              </a:rPr>
              <a:t>　</a:t>
            </a:r>
            <a:r>
              <a:rPr lang="ja-JP" altLang="en-US" sz="1600" b="0" strike="noStrike" spc="-1" dirty="0" smtClean="0">
                <a:solidFill>
                  <a:srgbClr val="000000"/>
                </a:solidFill>
                <a:uFill>
                  <a:solidFill>
                    <a:srgbClr val="FFFFFF"/>
                  </a:solidFill>
                </a:uFill>
                <a:latin typeface="HGSｺﾞｼｯｸM" panose="020B0600000000000000" pitchFamily="50" charset="-128"/>
                <a:ea typeface="HGSｺﾞｼｯｸM" panose="020B0600000000000000" pitchFamily="50" charset="-128"/>
              </a:rPr>
              <a:t>本提案</a:t>
            </a:r>
            <a:r>
              <a:rPr lang="ja-JP" altLang="en-US" sz="1600" b="0" strike="noStrike"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rPr>
              <a:t>システムでは、現状の自治体における統計事務における次に</a:t>
            </a:r>
            <a:r>
              <a:rPr lang="ja-JP" altLang="en-US" sz="1600" b="0" strike="noStrike" spc="-1" dirty="0" smtClean="0">
                <a:solidFill>
                  <a:srgbClr val="000000"/>
                </a:solidFill>
                <a:uFill>
                  <a:solidFill>
                    <a:srgbClr val="FFFFFF"/>
                  </a:solidFill>
                </a:uFill>
                <a:latin typeface="HGSｺﾞｼｯｸM" panose="020B0600000000000000" pitchFamily="50" charset="-128"/>
                <a:ea typeface="HGSｺﾞｼｯｸM" panose="020B0600000000000000" pitchFamily="50" charset="-128"/>
              </a:rPr>
              <a:t>掲げる課題</a:t>
            </a:r>
            <a:r>
              <a:rPr lang="ja-JP" altLang="en-US" sz="1600" b="0" strike="noStrike"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rPr>
              <a:t>に対して、課題解決のためのツールとして業務を支援します。</a:t>
            </a:r>
            <a:endParaRPr lang="en-US" altLang="ja-JP" sz="1600" b="0" strike="noStrike"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endParaRPr>
          </a:p>
          <a:p>
            <a:pPr marL="45720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600" b="0" strike="noStrike" spc="-1" dirty="0" smtClean="0">
                <a:solidFill>
                  <a:srgbClr val="000000"/>
                </a:solidFill>
                <a:uFill>
                  <a:solidFill>
                    <a:srgbClr val="FFFFFF"/>
                  </a:solidFill>
                </a:uFill>
                <a:latin typeface="HGSｺﾞｼｯｸM" panose="020B0600000000000000" pitchFamily="50" charset="-128"/>
                <a:ea typeface="HGSｺﾞｼｯｸM" panose="020B0600000000000000" pitchFamily="50" charset="-128"/>
              </a:rPr>
              <a:t>　まず</a:t>
            </a:r>
            <a:r>
              <a:rPr lang="ja-JP" altLang="en-US" sz="1600" b="0" strike="noStrike"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rPr>
              <a:t>、自治体における統計事務について簡単に説明しますと、調査事務とよばれる実際に調査票を配って調査を行うための事務と、解析事務と呼ばれる集めた調査票の集計や分析、集計結果の公表にかかる事務があります。</a:t>
            </a:r>
            <a:endParaRPr lang="en-US" altLang="ja-JP" sz="1600" b="0" strike="noStrike"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endParaRPr>
          </a:p>
          <a:p>
            <a:pPr marL="45720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600" b="0" strike="noStrike" spc="-1" dirty="0" smtClean="0">
                <a:solidFill>
                  <a:srgbClr val="000000"/>
                </a:solidFill>
                <a:uFill>
                  <a:solidFill>
                    <a:srgbClr val="FFFFFF"/>
                  </a:solidFill>
                </a:uFill>
                <a:latin typeface="HGSｺﾞｼｯｸM" panose="020B0600000000000000" pitchFamily="50" charset="-128"/>
                <a:ea typeface="HGSｺﾞｼｯｸM" panose="020B0600000000000000" pitchFamily="50" charset="-128"/>
              </a:rPr>
              <a:t>　自治体では</a:t>
            </a:r>
            <a:r>
              <a:rPr lang="ja-JP" altLang="en-US" sz="1600" b="0" strike="noStrike"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rPr>
              <a:t>、</a:t>
            </a:r>
            <a:r>
              <a:rPr lang="ja-JP" altLang="ja-JP" sz="1600" b="0" strike="noStrike"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rPr>
              <a:t>喫緊の課題である人口問題への対応</a:t>
            </a:r>
            <a:r>
              <a:rPr lang="ja-JP" altLang="en-US" sz="1600" b="0" strike="noStrike"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rPr>
              <a:t>をはじめ</a:t>
            </a:r>
            <a:r>
              <a:rPr lang="ja-JP" altLang="ja-JP" sz="1600" b="0" strike="noStrike"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rPr>
              <a:t>、</a:t>
            </a:r>
            <a:r>
              <a:rPr lang="ja-JP" altLang="en-US" sz="1600" b="0" strike="noStrike"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rPr>
              <a:t>地域課題の解決、行政の効率化、経済の活性化を促進する手段として統計データの分析、</a:t>
            </a:r>
            <a:r>
              <a:rPr lang="ja-JP" altLang="en-US" sz="1600" b="0" strike="noStrike" spc="-1" dirty="0" smtClean="0">
                <a:solidFill>
                  <a:srgbClr val="000000"/>
                </a:solidFill>
                <a:uFill>
                  <a:solidFill>
                    <a:srgbClr val="FFFFFF"/>
                  </a:solidFill>
                </a:uFill>
                <a:latin typeface="HGSｺﾞｼｯｸM" panose="020B0600000000000000" pitchFamily="50" charset="-128"/>
                <a:ea typeface="HGSｺﾞｼｯｸM" panose="020B0600000000000000" pitchFamily="50" charset="-128"/>
              </a:rPr>
              <a:t>可視化が重要となっています</a:t>
            </a:r>
            <a:r>
              <a:rPr lang="ja-JP" altLang="en-US" sz="1600" b="0" strike="noStrike"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rPr>
              <a:t>。</a:t>
            </a:r>
            <a:endParaRPr lang="en-US" altLang="ja-JP" sz="1600" b="0" strike="noStrike"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endParaRPr>
          </a:p>
          <a:p>
            <a:pPr marL="457200" lvl="1" indent="0">
              <a:lnSpc>
                <a:spcPct val="100000"/>
              </a:lnSpc>
              <a:buClr>
                <a:srgbClr val="000000"/>
              </a:buClr>
              <a:buFont typeface="Arial"/>
              <a:buNone/>
            </a:pPr>
            <a:r>
              <a:rPr lang="ja-JP" altLang="en-US" sz="1600" b="0" strike="noStrike" spc="-1" dirty="0" smtClean="0">
                <a:solidFill>
                  <a:srgbClr val="000000"/>
                </a:solidFill>
                <a:uFill>
                  <a:solidFill>
                    <a:srgbClr val="FFFFFF"/>
                  </a:solidFill>
                </a:uFill>
                <a:latin typeface="HGSｺﾞｼｯｸM" panose="020B0600000000000000" pitchFamily="50" charset="-128"/>
                <a:ea typeface="HGSｺﾞｼｯｸM" panose="020B0600000000000000" pitchFamily="50" charset="-128"/>
              </a:rPr>
              <a:t>　</a:t>
            </a:r>
            <a:r>
              <a:rPr lang="ja-JP" altLang="ja-JP" sz="1600" b="0" strike="noStrike" spc="-1" dirty="0" smtClean="0">
                <a:solidFill>
                  <a:srgbClr val="000000"/>
                </a:solidFill>
                <a:uFill>
                  <a:solidFill>
                    <a:srgbClr val="FFFFFF"/>
                  </a:solidFill>
                </a:uFill>
                <a:latin typeface="HGSｺﾞｼｯｸM" panose="020B0600000000000000" pitchFamily="50" charset="-128"/>
                <a:ea typeface="HGSｺﾞｼｯｸM" panose="020B0600000000000000" pitchFamily="50" charset="-128"/>
              </a:rPr>
              <a:t>他方</a:t>
            </a:r>
            <a:r>
              <a:rPr lang="ja-JP" altLang="ja-JP" sz="1600" b="0" strike="noStrike"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rPr>
              <a:t>、</a:t>
            </a:r>
            <a:r>
              <a:rPr lang="ja-JP" altLang="en-US" sz="1600" b="0" strike="noStrike"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rPr>
              <a:t>自治体の予算や人員には限りがあり、人材の育成や事務の標準化も課題となることから</a:t>
            </a:r>
            <a:r>
              <a:rPr lang="ja-JP" altLang="ja-JP" sz="1600" b="0" strike="noStrike"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rPr>
              <a:t>統計情報の高度化</a:t>
            </a:r>
            <a:r>
              <a:rPr lang="ja-JP" altLang="en-US" sz="1600" b="0" strike="noStrike"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rPr>
              <a:t>には自治体間の連携や成果の共有が求められています。</a:t>
            </a:r>
            <a:endParaRPr lang="en-US" altLang="ja-JP" sz="1600" b="0" strike="noStrike"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05DBE2F8-3AE2-44B3-B120-FE998FF56193}" type="slidenum">
              <a:rPr kumimoji="1" lang="ja-JP" altLang="en-US" smtClean="0"/>
              <a:t>3</a:t>
            </a:fld>
            <a:endParaRPr kumimoji="1" lang="ja-JP" altLang="en-US"/>
          </a:p>
        </p:txBody>
      </p:sp>
    </p:spTree>
    <p:extLst>
      <p:ext uri="{BB962C8B-B14F-4D97-AF65-F5344CB8AC3E}">
        <p14:creationId xmlns:p14="http://schemas.microsoft.com/office/powerpoint/2010/main" val="1752790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237744" y="4748163"/>
            <a:ext cx="6492240" cy="4322685"/>
          </a:xfrm>
        </p:spPr>
        <p:txBody>
          <a:bodyPr/>
          <a:lstStyle/>
          <a:p>
            <a:pPr marL="457200" lvl="1" indent="0">
              <a:lnSpc>
                <a:spcPct val="100000"/>
              </a:lnSpc>
              <a:buClr>
                <a:srgbClr val="000000"/>
              </a:buClr>
              <a:buFont typeface="Arial"/>
              <a:buNone/>
            </a:pPr>
            <a:r>
              <a:rPr lang="ja-JP" altLang="en-US" sz="2400" b="0" strike="noStrike" spc="-1" dirty="0" smtClean="0">
                <a:solidFill>
                  <a:srgbClr val="000000"/>
                </a:solidFill>
                <a:uFill>
                  <a:solidFill>
                    <a:srgbClr val="FFFFFF"/>
                  </a:solidFill>
                </a:uFill>
                <a:latin typeface="ＭＳ 明朝" panose="02020609040205080304" pitchFamily="17" charset="-128"/>
                <a:ea typeface="ＭＳ 明朝" panose="02020609040205080304" pitchFamily="17" charset="-128"/>
              </a:rPr>
              <a:t>　</a:t>
            </a:r>
            <a:r>
              <a:rPr lang="ja-JP" altLang="en-US" sz="1600" b="0" strike="noStrike" spc="-1" dirty="0" smtClean="0">
                <a:solidFill>
                  <a:srgbClr val="000000"/>
                </a:solidFill>
                <a:uFill>
                  <a:solidFill>
                    <a:srgbClr val="FFFFFF"/>
                  </a:solidFill>
                </a:uFill>
                <a:latin typeface="HGPｺﾞｼｯｸM" panose="020B0600000000000000" pitchFamily="50" charset="-128"/>
                <a:ea typeface="HGPｺﾞｼｯｸM" panose="020B0600000000000000" pitchFamily="50" charset="-128"/>
              </a:rPr>
              <a:t>また</a:t>
            </a:r>
            <a:r>
              <a:rPr lang="ja-JP" altLang="en-US" sz="1600" b="0" strike="noStrike" spc="-1" dirty="0">
                <a:solidFill>
                  <a:srgbClr val="000000"/>
                </a:solidFill>
                <a:uFill>
                  <a:solidFill>
                    <a:srgbClr val="FFFFFF"/>
                  </a:solidFill>
                </a:uFill>
                <a:latin typeface="HGPｺﾞｼｯｸM" panose="020B0600000000000000" pitchFamily="50" charset="-128"/>
                <a:ea typeface="HGPｺﾞｼｯｸM" panose="020B0600000000000000" pitchFamily="50" charset="-128"/>
              </a:rPr>
              <a:t>、利用者においては、国や地方自治体の統計情報を利用するにあたって、次のような不便さを感じており、本システムは利用者の統計情報の活用を支援するツールとして期待できます。</a:t>
            </a:r>
            <a:endParaRPr lang="en-US" altLang="ja-JP" sz="1600" b="0" strike="noStrike" spc="-1" dirty="0">
              <a:solidFill>
                <a:srgbClr val="000000"/>
              </a:solidFill>
              <a:uFill>
                <a:solidFill>
                  <a:srgbClr val="FFFFFF"/>
                </a:solidFill>
              </a:uFill>
              <a:latin typeface="HGPｺﾞｼｯｸM" panose="020B0600000000000000" pitchFamily="50" charset="-128"/>
              <a:ea typeface="HGPｺﾞｼｯｸM" panose="020B0600000000000000" pitchFamily="50" charset="-128"/>
            </a:endParaRPr>
          </a:p>
          <a:p>
            <a:pPr marL="457200" lvl="1" indent="0">
              <a:lnSpc>
                <a:spcPct val="100000"/>
              </a:lnSpc>
              <a:buClr>
                <a:srgbClr val="000000"/>
              </a:buClr>
              <a:buFont typeface="Arial"/>
              <a:buNone/>
            </a:pPr>
            <a:r>
              <a:rPr lang="ja-JP" altLang="en-US" sz="1600" b="0" strike="noStrike" spc="-1" dirty="0" smtClean="0">
                <a:solidFill>
                  <a:srgbClr val="000000"/>
                </a:solidFill>
                <a:uFill>
                  <a:solidFill>
                    <a:srgbClr val="FFFFFF"/>
                  </a:solidFill>
                </a:uFill>
                <a:latin typeface="HGPｺﾞｼｯｸM" panose="020B0600000000000000" pitchFamily="50" charset="-128"/>
                <a:ea typeface="HGPｺﾞｼｯｸM" panose="020B0600000000000000" pitchFamily="50" charset="-128"/>
              </a:rPr>
              <a:t>　まず</a:t>
            </a:r>
            <a:r>
              <a:rPr lang="ja-JP" altLang="en-US" sz="1600" b="0" strike="noStrike" spc="-1" dirty="0">
                <a:solidFill>
                  <a:srgbClr val="000000"/>
                </a:solidFill>
                <a:uFill>
                  <a:solidFill>
                    <a:srgbClr val="FFFFFF"/>
                  </a:solidFill>
                </a:uFill>
                <a:latin typeface="HGPｺﾞｼｯｸM" panose="020B0600000000000000" pitchFamily="50" charset="-128"/>
                <a:ea typeface="HGPｺﾞｼｯｸM" panose="020B0600000000000000" pitchFamily="50" charset="-128"/>
              </a:rPr>
              <a:t>、国の統計情報に関し、</a:t>
            </a:r>
            <a:r>
              <a:rPr lang="en-US" altLang="ja-JP" sz="1600" b="0" strike="noStrike" spc="-1" dirty="0">
                <a:solidFill>
                  <a:srgbClr val="000000"/>
                </a:solidFill>
                <a:uFill>
                  <a:solidFill>
                    <a:srgbClr val="FFFFFF"/>
                  </a:solidFill>
                </a:uFill>
                <a:latin typeface="HGPｺﾞｼｯｸM" panose="020B0600000000000000" pitchFamily="50" charset="-128"/>
                <a:ea typeface="HGPｺﾞｼｯｸM" panose="020B0600000000000000" pitchFamily="50" charset="-128"/>
              </a:rPr>
              <a:t>e-Stat</a:t>
            </a:r>
            <a:r>
              <a:rPr lang="ja-JP" altLang="en-US" sz="1600" b="0" strike="noStrike" spc="-1" dirty="0" err="1">
                <a:solidFill>
                  <a:srgbClr val="000000"/>
                </a:solidFill>
                <a:uFill>
                  <a:solidFill>
                    <a:srgbClr val="FFFFFF"/>
                  </a:solidFill>
                </a:uFill>
                <a:latin typeface="HGPｺﾞｼｯｸM" panose="020B0600000000000000" pitchFamily="50" charset="-128"/>
                <a:ea typeface="HGPｺﾞｼｯｸM" panose="020B0600000000000000" pitchFamily="50" charset="-128"/>
              </a:rPr>
              <a:t>で提</a:t>
            </a:r>
            <a:r>
              <a:rPr lang="ja-JP" altLang="en-US" sz="1600" b="0" strike="noStrike" spc="-1" dirty="0">
                <a:solidFill>
                  <a:srgbClr val="000000"/>
                </a:solidFill>
                <a:uFill>
                  <a:solidFill>
                    <a:srgbClr val="FFFFFF"/>
                  </a:solidFill>
                </a:uFill>
                <a:latin typeface="HGPｺﾞｼｯｸM" panose="020B0600000000000000" pitchFamily="50" charset="-128"/>
                <a:ea typeface="HGPｺﾞｼｯｸM" panose="020B0600000000000000" pitchFamily="50" charset="-128"/>
              </a:rPr>
              <a:t>供されている国勢調査結果や経済センサス結果等を利用されるにあたって、実際には自治体など地域を単位とした情報だけを抜き出して使われるケースが多いです。しかしながら、</a:t>
            </a:r>
            <a:r>
              <a:rPr lang="en-US" altLang="ja-JP" sz="1600" b="0" strike="noStrike" spc="-1" dirty="0">
                <a:solidFill>
                  <a:srgbClr val="000000"/>
                </a:solidFill>
                <a:uFill>
                  <a:solidFill>
                    <a:srgbClr val="FFFFFF"/>
                  </a:solidFill>
                </a:uFill>
                <a:latin typeface="HGPｺﾞｼｯｸM" panose="020B0600000000000000" pitchFamily="50" charset="-128"/>
                <a:ea typeface="HGPｺﾞｼｯｸM" panose="020B0600000000000000" pitchFamily="50" charset="-128"/>
              </a:rPr>
              <a:t>1,800</a:t>
            </a:r>
            <a:r>
              <a:rPr lang="ja-JP" altLang="en-US" sz="1600" b="0" strike="noStrike" spc="-1" dirty="0">
                <a:solidFill>
                  <a:srgbClr val="000000"/>
                </a:solidFill>
                <a:uFill>
                  <a:solidFill>
                    <a:srgbClr val="FFFFFF"/>
                  </a:solidFill>
                </a:uFill>
                <a:latin typeface="HGPｺﾞｼｯｸM" panose="020B0600000000000000" pitchFamily="50" charset="-128"/>
                <a:ea typeface="HGPｺﾞｼｯｸM" panose="020B0600000000000000" pitchFamily="50" charset="-128"/>
              </a:rPr>
              <a:t>自治体の膨大なデータから必要な情報を取得することは難しく、せっかくの統計情報を活用しきれていません。</a:t>
            </a:r>
            <a:endParaRPr lang="en-US" altLang="ja-JP" sz="1600" b="0" strike="noStrike" spc="-1" dirty="0">
              <a:solidFill>
                <a:srgbClr val="000000"/>
              </a:solidFill>
              <a:uFill>
                <a:solidFill>
                  <a:srgbClr val="FFFFFF"/>
                </a:solidFill>
              </a:uFill>
              <a:latin typeface="HGPｺﾞｼｯｸM" panose="020B0600000000000000" pitchFamily="50" charset="-128"/>
              <a:ea typeface="HGPｺﾞｼｯｸM" panose="020B0600000000000000" pitchFamily="50" charset="-128"/>
            </a:endParaRPr>
          </a:p>
          <a:p>
            <a:pPr marL="457200" lvl="1" indent="0">
              <a:buClr>
                <a:srgbClr val="000000"/>
              </a:buClr>
              <a:buFont typeface="Arial"/>
              <a:buNone/>
            </a:pPr>
            <a:r>
              <a:rPr lang="ja-JP" altLang="en-US" sz="1600" spc="-1" dirty="0" smtClean="0">
                <a:solidFill>
                  <a:srgbClr val="000000"/>
                </a:solidFill>
                <a:uFill>
                  <a:solidFill>
                    <a:srgbClr val="FFFFFF"/>
                  </a:solidFill>
                </a:uFill>
                <a:latin typeface="HGPｺﾞｼｯｸM" panose="020B0600000000000000" pitchFamily="50" charset="-128"/>
                <a:ea typeface="HGPｺﾞｼｯｸM" panose="020B0600000000000000" pitchFamily="50" charset="-128"/>
              </a:rPr>
              <a:t>　また</a:t>
            </a:r>
            <a:r>
              <a:rPr lang="ja-JP" altLang="en-US" sz="1600" spc="-1" dirty="0">
                <a:solidFill>
                  <a:srgbClr val="000000"/>
                </a:solidFill>
                <a:uFill>
                  <a:solidFill>
                    <a:srgbClr val="FFFFFF"/>
                  </a:solidFill>
                </a:uFill>
                <a:latin typeface="HGPｺﾞｼｯｸM" panose="020B0600000000000000" pitchFamily="50" charset="-128"/>
                <a:ea typeface="HGPｺﾞｼｯｸM" panose="020B0600000000000000" pitchFamily="50" charset="-128"/>
              </a:rPr>
              <a:t>、自治体の情報に関しては、各</a:t>
            </a:r>
            <a:r>
              <a:rPr lang="ja-JP" altLang="ja-JP" sz="1600" spc="-1" dirty="0">
                <a:solidFill>
                  <a:srgbClr val="000000"/>
                </a:solidFill>
                <a:uFill>
                  <a:solidFill>
                    <a:srgbClr val="FFFFFF"/>
                  </a:solidFill>
                </a:uFill>
                <a:latin typeface="HGPｺﾞｼｯｸM" panose="020B0600000000000000" pitchFamily="50" charset="-128"/>
                <a:ea typeface="HGPｺﾞｼｯｸM" panose="020B0600000000000000" pitchFamily="50" charset="-128"/>
              </a:rPr>
              <a:t>自治体の住民基本台帳人口</a:t>
            </a:r>
            <a:r>
              <a:rPr lang="ja-JP" altLang="en-US" sz="1600" spc="-1" dirty="0">
                <a:solidFill>
                  <a:srgbClr val="000000"/>
                </a:solidFill>
                <a:uFill>
                  <a:solidFill>
                    <a:srgbClr val="FFFFFF"/>
                  </a:solidFill>
                </a:uFill>
                <a:latin typeface="HGPｺﾞｼｯｸM" panose="020B0600000000000000" pitchFamily="50" charset="-128"/>
                <a:ea typeface="HGPｺﾞｼｯｸM" panose="020B0600000000000000" pitchFamily="50" charset="-128"/>
              </a:rPr>
              <a:t>や</a:t>
            </a:r>
            <a:r>
              <a:rPr lang="ja-JP" altLang="ja-JP" sz="1600" spc="-1" dirty="0">
                <a:solidFill>
                  <a:srgbClr val="000000"/>
                </a:solidFill>
                <a:uFill>
                  <a:solidFill>
                    <a:srgbClr val="FFFFFF"/>
                  </a:solidFill>
                </a:uFill>
                <a:latin typeface="HGPｺﾞｼｯｸM" panose="020B0600000000000000" pitchFamily="50" charset="-128"/>
                <a:ea typeface="HGPｺﾞｼｯｸM" panose="020B0600000000000000" pitchFamily="50" charset="-128"/>
              </a:rPr>
              <a:t>推計人口</a:t>
            </a:r>
            <a:r>
              <a:rPr lang="ja-JP" altLang="en-US" sz="1600" spc="-1" dirty="0">
                <a:solidFill>
                  <a:srgbClr val="000000"/>
                </a:solidFill>
                <a:uFill>
                  <a:solidFill>
                    <a:srgbClr val="FFFFFF"/>
                  </a:solidFill>
                </a:uFill>
                <a:latin typeface="HGPｺﾞｼｯｸM" panose="020B0600000000000000" pitchFamily="50" charset="-128"/>
                <a:ea typeface="HGPｺﾞｼｯｸM" panose="020B0600000000000000" pitchFamily="50" charset="-128"/>
              </a:rPr>
              <a:t>、総合統計書など、地域に根差した統計データ</a:t>
            </a:r>
            <a:r>
              <a:rPr lang="ja-JP" altLang="en-US" sz="1600" spc="-1" dirty="0" smtClean="0">
                <a:solidFill>
                  <a:srgbClr val="000000"/>
                </a:solidFill>
                <a:uFill>
                  <a:solidFill>
                    <a:srgbClr val="FFFFFF"/>
                  </a:solidFill>
                </a:uFill>
                <a:latin typeface="HGPｺﾞｼｯｸM" panose="020B0600000000000000" pitchFamily="50" charset="-128"/>
                <a:ea typeface="HGPｺﾞｼｯｸM" panose="020B0600000000000000" pitchFamily="50" charset="-128"/>
              </a:rPr>
              <a:t>を利用したいというニーズが多いです</a:t>
            </a:r>
            <a:r>
              <a:rPr lang="ja-JP" altLang="en-US" sz="1600" b="0" strike="noStrike" spc="-1" dirty="0" smtClean="0">
                <a:solidFill>
                  <a:srgbClr val="000000"/>
                </a:solidFill>
                <a:uFill>
                  <a:solidFill>
                    <a:srgbClr val="FFFFFF"/>
                  </a:solidFill>
                </a:uFill>
                <a:latin typeface="HGPｺﾞｼｯｸM" panose="020B0600000000000000" pitchFamily="50" charset="-128"/>
                <a:ea typeface="HGPｺﾞｼｯｸM" panose="020B0600000000000000" pitchFamily="50" charset="-128"/>
              </a:rPr>
              <a:t>が</a:t>
            </a:r>
            <a:r>
              <a:rPr lang="ja-JP" altLang="ja-JP" sz="1600" b="0" strike="noStrike" spc="-1" dirty="0">
                <a:solidFill>
                  <a:srgbClr val="000000"/>
                </a:solidFill>
                <a:uFill>
                  <a:solidFill>
                    <a:srgbClr val="FFFFFF"/>
                  </a:solidFill>
                </a:uFill>
                <a:latin typeface="HGPｺﾞｼｯｸM" panose="020B0600000000000000" pitchFamily="50" charset="-128"/>
                <a:ea typeface="HGPｺﾞｼｯｸM" panose="020B0600000000000000" pitchFamily="50" charset="-128"/>
              </a:rPr>
              <a:t>、</a:t>
            </a:r>
            <a:r>
              <a:rPr lang="ja-JP" altLang="en-US" sz="1600" b="0" strike="noStrike" spc="-1" dirty="0">
                <a:solidFill>
                  <a:srgbClr val="000000"/>
                </a:solidFill>
                <a:uFill>
                  <a:solidFill>
                    <a:srgbClr val="FFFFFF"/>
                  </a:solidFill>
                </a:uFill>
                <a:latin typeface="HGPｺﾞｼｯｸM" panose="020B0600000000000000" pitchFamily="50" charset="-128"/>
                <a:ea typeface="HGPｺﾞｼｯｸM" panose="020B0600000000000000" pitchFamily="50" charset="-128"/>
              </a:rPr>
              <a:t>利用者は各自治体の膨大なページから検索しなければならず、</a:t>
            </a:r>
            <a:r>
              <a:rPr lang="ja-JP" altLang="ja-JP" sz="1600" b="0" strike="noStrike" spc="-1" dirty="0">
                <a:solidFill>
                  <a:srgbClr val="000000"/>
                </a:solidFill>
                <a:uFill>
                  <a:solidFill>
                    <a:srgbClr val="FFFFFF"/>
                  </a:solidFill>
                </a:uFill>
                <a:latin typeface="HGPｺﾞｼｯｸM" panose="020B0600000000000000" pitchFamily="50" charset="-128"/>
                <a:ea typeface="HGPｺﾞｼｯｸM" panose="020B0600000000000000" pitchFamily="50" charset="-128"/>
              </a:rPr>
              <a:t>情報</a:t>
            </a:r>
            <a:r>
              <a:rPr lang="ja-JP" altLang="en-US" sz="1600" b="0" strike="noStrike" spc="-1" dirty="0">
                <a:solidFill>
                  <a:srgbClr val="000000"/>
                </a:solidFill>
                <a:uFill>
                  <a:solidFill>
                    <a:srgbClr val="FFFFFF"/>
                  </a:solidFill>
                </a:uFill>
                <a:latin typeface="HGPｺﾞｼｯｸM" panose="020B0600000000000000" pitchFamily="50" charset="-128"/>
                <a:ea typeface="HGPｺﾞｼｯｸM" panose="020B0600000000000000" pitchFamily="50" charset="-128"/>
              </a:rPr>
              <a:t>の有無の把握さえ、難しいのが現状です。</a:t>
            </a:r>
            <a:endParaRPr lang="en-US" altLang="ja-JP" sz="1600" b="0" strike="noStrike" spc="-1" dirty="0">
              <a:solidFill>
                <a:srgbClr val="000000"/>
              </a:solidFill>
              <a:uFill>
                <a:solidFill>
                  <a:srgbClr val="FFFFFF"/>
                </a:solidFill>
              </a:uFill>
              <a:latin typeface="HGPｺﾞｼｯｸM" panose="020B0600000000000000" pitchFamily="50" charset="-128"/>
              <a:ea typeface="HGPｺﾞｼｯｸM" panose="020B0600000000000000" pitchFamily="50" charset="-128"/>
            </a:endParaRPr>
          </a:p>
          <a:p>
            <a:pPr marL="457200" lvl="1" indent="0">
              <a:buClr>
                <a:srgbClr val="000000"/>
              </a:buClr>
              <a:buFont typeface="Arial"/>
              <a:buNone/>
            </a:pPr>
            <a:r>
              <a:rPr kumimoji="1" lang="ja-JP" altLang="en-US" sz="1600" b="0" strike="noStrike" spc="-1" dirty="0" smtClean="0">
                <a:solidFill>
                  <a:srgbClr val="000000"/>
                </a:solidFill>
                <a:uFill>
                  <a:solidFill>
                    <a:srgbClr val="FFFFFF"/>
                  </a:solidFill>
                </a:uFill>
                <a:latin typeface="HGPｺﾞｼｯｸM" panose="020B0600000000000000" pitchFamily="50" charset="-128"/>
                <a:ea typeface="HGPｺﾞｼｯｸM" panose="020B0600000000000000" pitchFamily="50" charset="-128"/>
              </a:rPr>
              <a:t>　こう</a:t>
            </a:r>
            <a:r>
              <a:rPr kumimoji="1" lang="ja-JP" altLang="en-US" sz="1600" b="0" strike="noStrike" spc="-1" dirty="0">
                <a:solidFill>
                  <a:srgbClr val="000000"/>
                </a:solidFill>
                <a:uFill>
                  <a:solidFill>
                    <a:srgbClr val="FFFFFF"/>
                  </a:solidFill>
                </a:uFill>
                <a:latin typeface="HGPｺﾞｼｯｸM" panose="020B0600000000000000" pitchFamily="50" charset="-128"/>
                <a:ea typeface="HGPｺﾞｼｯｸM" panose="020B0600000000000000" pitchFamily="50" charset="-128"/>
              </a:rPr>
              <a:t>した利用者における統計データの活用における課題をＡＰＩ機能を利用してどのように解決すればいいでしょうか。</a:t>
            </a:r>
            <a:endParaRPr kumimoji="1" lang="ja-JP" altLang="en-US" sz="1600" dirty="0">
              <a:latin typeface="HGPｺﾞｼｯｸM" panose="020B0600000000000000" pitchFamily="50" charset="-128"/>
              <a:ea typeface="HGPｺﾞｼｯｸM" panose="020B0600000000000000" pitchFamily="50" charset="-128"/>
            </a:endParaRPr>
          </a:p>
        </p:txBody>
      </p:sp>
      <p:sp>
        <p:nvSpPr>
          <p:cNvPr id="4" name="スライド番号プレースホルダー 3"/>
          <p:cNvSpPr>
            <a:spLocks noGrp="1"/>
          </p:cNvSpPr>
          <p:nvPr>
            <p:ph type="sldNum" sz="quarter" idx="10"/>
          </p:nvPr>
        </p:nvSpPr>
        <p:spPr/>
        <p:txBody>
          <a:bodyPr/>
          <a:lstStyle/>
          <a:p>
            <a:fld id="{05DBE2F8-3AE2-44B3-B120-FE998FF56193}" type="slidenum">
              <a:rPr kumimoji="1" lang="ja-JP" altLang="en-US" smtClean="0"/>
              <a:t>4</a:t>
            </a:fld>
            <a:endParaRPr kumimoji="1" lang="ja-JP" altLang="en-US"/>
          </a:p>
        </p:txBody>
      </p:sp>
    </p:spTree>
    <p:extLst>
      <p:ext uri="{BB962C8B-B14F-4D97-AF65-F5344CB8AC3E}">
        <p14:creationId xmlns:p14="http://schemas.microsoft.com/office/powerpoint/2010/main" val="2105759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0624" y="4748163"/>
            <a:ext cx="5641563" cy="3884861"/>
          </a:xfrm>
        </p:spPr>
        <p:txBody>
          <a:bodyPr/>
          <a:lstStyle/>
          <a:p>
            <a:r>
              <a:rPr kumimoji="1" lang="ja-JP" altLang="en-US" dirty="0" smtClean="0"/>
              <a:t>　</a:t>
            </a:r>
            <a:r>
              <a:rPr kumimoji="1" lang="ja-JP" altLang="en-US" sz="1600" dirty="0" smtClean="0">
                <a:latin typeface="HGPｺﾞｼｯｸM" panose="020B0600000000000000" pitchFamily="50" charset="-128"/>
                <a:ea typeface="HGPｺﾞｼｯｸM" panose="020B0600000000000000" pitchFamily="50" charset="-128"/>
              </a:rPr>
              <a:t>オープンデータ</a:t>
            </a:r>
            <a:r>
              <a:rPr kumimoji="1" lang="ja-JP" altLang="en-US" sz="1600" dirty="0">
                <a:latin typeface="HGPｺﾞｼｯｸM" panose="020B0600000000000000" pitchFamily="50" charset="-128"/>
                <a:ea typeface="HGPｺﾞｼｯｸM" panose="020B0600000000000000" pitchFamily="50" charset="-128"/>
              </a:rPr>
              <a:t>はより多くのデータを連携することで、相乗効果を発揮します。</a:t>
            </a:r>
            <a:endParaRPr kumimoji="1" lang="en-US" altLang="ja-JP" sz="1600" dirty="0">
              <a:latin typeface="HGPｺﾞｼｯｸM" panose="020B0600000000000000" pitchFamily="50" charset="-128"/>
              <a:ea typeface="HGPｺﾞｼｯｸM" panose="020B0600000000000000" pitchFamily="50" charset="-128"/>
            </a:endParaRPr>
          </a:p>
          <a:p>
            <a:r>
              <a:rPr kumimoji="1" lang="ja-JP" altLang="en-US" sz="1600" dirty="0" smtClean="0">
                <a:latin typeface="HGPｺﾞｼｯｸM" panose="020B0600000000000000" pitchFamily="50" charset="-128"/>
                <a:ea typeface="HGPｺﾞｼｯｸM" panose="020B0600000000000000" pitchFamily="50" charset="-128"/>
              </a:rPr>
              <a:t>　市域</a:t>
            </a:r>
            <a:r>
              <a:rPr kumimoji="1" lang="ja-JP" altLang="en-US" sz="1600" dirty="0">
                <a:latin typeface="HGPｺﾞｼｯｸM" panose="020B0600000000000000" pitchFamily="50" charset="-128"/>
                <a:ea typeface="HGPｺﾞｼｯｸM" panose="020B0600000000000000" pitchFamily="50" charset="-128"/>
              </a:rPr>
              <a:t>を跨いだプラットフォームとなる連携サーバを構築し、住民基本台帳人口等の自治体保有データをエクセルやテキスト形式でクラウドサーバに送信することで、統一的</a:t>
            </a:r>
            <a:r>
              <a:rPr kumimoji="1" lang="ja-JP" altLang="en-US" sz="1600" dirty="0" smtClean="0">
                <a:latin typeface="HGPｺﾞｼｯｸM" panose="020B0600000000000000" pitchFamily="50" charset="-128"/>
                <a:ea typeface="HGPｺﾞｼｯｸM" panose="020B0600000000000000" pitchFamily="50" charset="-128"/>
              </a:rPr>
              <a:t>な規格に</a:t>
            </a:r>
            <a:r>
              <a:rPr kumimoji="1" lang="ja-JP" altLang="en-US" sz="1600" dirty="0">
                <a:latin typeface="HGPｺﾞｼｯｸM" panose="020B0600000000000000" pitchFamily="50" charset="-128"/>
                <a:ea typeface="HGPｺﾞｼｯｸM" panose="020B0600000000000000" pitchFamily="50" charset="-128"/>
              </a:rPr>
              <a:t>よる</a:t>
            </a:r>
            <a:r>
              <a:rPr kumimoji="1" lang="ja-JP" altLang="en-US" sz="1600" dirty="0" smtClean="0">
                <a:latin typeface="HGPｺﾞｼｯｸM" panose="020B0600000000000000" pitchFamily="50" charset="-128"/>
                <a:ea typeface="HGPｺﾞｼｯｸM" panose="020B0600000000000000" pitchFamily="50" charset="-128"/>
              </a:rPr>
              <a:t>データベースを</a:t>
            </a:r>
            <a:r>
              <a:rPr kumimoji="1" lang="ja-JP" altLang="en-US" sz="1600" dirty="0">
                <a:latin typeface="HGPｺﾞｼｯｸM" panose="020B0600000000000000" pitchFamily="50" charset="-128"/>
                <a:ea typeface="HGPｺﾞｼｯｸM" panose="020B0600000000000000" pitchFamily="50" charset="-128"/>
              </a:rPr>
              <a:t>提供します。</a:t>
            </a:r>
            <a:endParaRPr kumimoji="1" lang="en-US" altLang="ja-JP" sz="1600" dirty="0">
              <a:latin typeface="HGPｺﾞｼｯｸM" panose="020B0600000000000000" pitchFamily="50" charset="-128"/>
              <a:ea typeface="HGPｺﾞｼｯｸM" panose="020B0600000000000000" pitchFamily="50" charset="-128"/>
            </a:endParaRPr>
          </a:p>
          <a:p>
            <a:r>
              <a:rPr kumimoji="1" lang="ja-JP" altLang="en-US" sz="1600" dirty="0" smtClean="0">
                <a:latin typeface="HGPｺﾞｼｯｸM" panose="020B0600000000000000" pitchFamily="50" charset="-128"/>
                <a:ea typeface="HGPｺﾞｼｯｸM" panose="020B0600000000000000" pitchFamily="50" charset="-128"/>
              </a:rPr>
              <a:t>　また</a:t>
            </a:r>
            <a:r>
              <a:rPr kumimoji="1" lang="ja-JP" altLang="en-US" sz="1600" dirty="0">
                <a:latin typeface="HGPｺﾞｼｯｸM" panose="020B0600000000000000" pitchFamily="50" charset="-128"/>
                <a:ea typeface="HGPｺﾞｼｯｸM" panose="020B0600000000000000" pitchFamily="50" charset="-128"/>
              </a:rPr>
              <a:t>、登録されたデータはカタログサイトによって容易に検索・取得することを可能にします。</a:t>
            </a:r>
          </a:p>
        </p:txBody>
      </p:sp>
      <p:sp>
        <p:nvSpPr>
          <p:cNvPr id="4" name="スライド番号プレースホルダー 3"/>
          <p:cNvSpPr>
            <a:spLocks noGrp="1"/>
          </p:cNvSpPr>
          <p:nvPr>
            <p:ph type="sldNum" sz="quarter" idx="10"/>
          </p:nvPr>
        </p:nvSpPr>
        <p:spPr/>
        <p:txBody>
          <a:bodyPr/>
          <a:lstStyle/>
          <a:p>
            <a:fld id="{05DBE2F8-3AE2-44B3-B120-FE998FF56193}" type="slidenum">
              <a:rPr kumimoji="1" lang="ja-JP" altLang="en-US" smtClean="0"/>
              <a:t>5</a:t>
            </a:fld>
            <a:endParaRPr kumimoji="1" lang="ja-JP" altLang="en-US"/>
          </a:p>
        </p:txBody>
      </p:sp>
    </p:spTree>
    <p:extLst>
      <p:ext uri="{BB962C8B-B14F-4D97-AF65-F5344CB8AC3E}">
        <p14:creationId xmlns:p14="http://schemas.microsoft.com/office/powerpoint/2010/main" val="1869516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00000"/>
              </a:lnSpc>
            </a:pPr>
            <a:r>
              <a:rPr lang="ja-JP" altLang="en-US" sz="1200" b="0" strike="noStrike" spc="-1" dirty="0" smtClean="0">
                <a:solidFill>
                  <a:srgbClr val="000000"/>
                </a:solidFill>
                <a:uFill>
                  <a:solidFill>
                    <a:srgbClr val="FFFFFF"/>
                  </a:solidFill>
                </a:uFill>
                <a:latin typeface="HGSｺﾞｼｯｸM" panose="020B0600000000000000" pitchFamily="50" charset="-128"/>
                <a:ea typeface="HGSｺﾞｼｯｸM" panose="020B0600000000000000" pitchFamily="50" charset="-128"/>
              </a:rPr>
              <a:t>　この</a:t>
            </a:r>
            <a:r>
              <a:rPr lang="ja-JP" altLang="en-US" sz="1200" b="0" strike="noStrike"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rPr>
              <a:t>ほか、</a:t>
            </a:r>
            <a:r>
              <a:rPr lang="ja-JP" altLang="ja-JP" sz="1200" b="0" strike="noStrike"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rPr>
              <a:t>統計ＡＰＩ機能からデータを取得することに加え、ＡＰＩ機能の活用を支援するための</a:t>
            </a:r>
            <a:r>
              <a:rPr lang="ja-JP" altLang="ja-JP" sz="1200" b="0" strike="noStrike" spc="-1" dirty="0" smtClean="0">
                <a:solidFill>
                  <a:srgbClr val="000000"/>
                </a:solidFill>
                <a:uFill>
                  <a:solidFill>
                    <a:srgbClr val="FFFFFF"/>
                  </a:solidFill>
                </a:uFill>
                <a:latin typeface="HGSｺﾞｼｯｸM" panose="020B0600000000000000" pitchFamily="50" charset="-128"/>
                <a:ea typeface="HGSｺﾞｼｯｸM" panose="020B0600000000000000" pitchFamily="50" charset="-128"/>
              </a:rPr>
              <a:t>データベースや</a:t>
            </a:r>
            <a:r>
              <a:rPr lang="ja-JP" altLang="ja-JP" sz="1200" b="0" strike="noStrike"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rPr>
              <a:t>関数を構築</a:t>
            </a:r>
            <a:r>
              <a:rPr lang="ja-JP" altLang="en-US" sz="1200" b="0" strike="noStrike"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rPr>
              <a:t>します</a:t>
            </a:r>
            <a:r>
              <a:rPr lang="ja-JP" altLang="ja-JP" sz="1200" b="0" strike="noStrike"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rPr>
              <a:t>。</a:t>
            </a:r>
            <a:endParaRPr lang="en-US" altLang="ja-JP" sz="1200" b="0" strike="noStrike"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endParaRPr>
          </a:p>
          <a:p>
            <a:pPr>
              <a:lnSpc>
                <a:spcPct val="100000"/>
              </a:lnSpc>
            </a:pPr>
            <a:r>
              <a:rPr lang="ja-JP" altLang="en-US" sz="1200" b="0" strike="noStrike" spc="-1" dirty="0" smtClean="0">
                <a:solidFill>
                  <a:srgbClr val="000000"/>
                </a:solidFill>
                <a:uFill>
                  <a:solidFill>
                    <a:srgbClr val="FFFFFF"/>
                  </a:solidFill>
                </a:uFill>
                <a:latin typeface="HGSｺﾞｼｯｸM" panose="020B0600000000000000" pitchFamily="50" charset="-128"/>
                <a:ea typeface="HGSｺﾞｼｯｸM" panose="020B0600000000000000" pitchFamily="50" charset="-128"/>
              </a:rPr>
              <a:t>　</a:t>
            </a:r>
            <a:r>
              <a:rPr lang="ja-JP" altLang="ja-JP" sz="1200" b="0" strike="noStrike" spc="-1" dirty="0" smtClean="0">
                <a:solidFill>
                  <a:srgbClr val="000000"/>
                </a:solidFill>
                <a:uFill>
                  <a:solidFill>
                    <a:srgbClr val="FFFFFF"/>
                  </a:solidFill>
                </a:uFill>
                <a:latin typeface="HGSｺﾞｼｯｸM" panose="020B0600000000000000" pitchFamily="50" charset="-128"/>
                <a:ea typeface="HGSｺﾞｼｯｸM" panose="020B0600000000000000" pitchFamily="50" charset="-128"/>
              </a:rPr>
              <a:t>具体的</a:t>
            </a:r>
            <a:r>
              <a:rPr lang="ja-JP" altLang="ja-JP" sz="1200" b="0" strike="noStrike"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rPr>
              <a:t>には、リストＩＤの情報や各種クラスコードの情報をＤＢに集約するほか</a:t>
            </a:r>
            <a:r>
              <a:rPr lang="ja-JP" altLang="ja-JP" sz="1200" b="0" strike="noStrike" spc="-1" dirty="0" smtClean="0">
                <a:solidFill>
                  <a:srgbClr val="000000"/>
                </a:solidFill>
                <a:uFill>
                  <a:solidFill>
                    <a:srgbClr val="FFFFFF"/>
                  </a:solidFill>
                </a:uFill>
                <a:latin typeface="HGSｺﾞｼｯｸM" panose="020B0600000000000000" pitchFamily="50" charset="-128"/>
                <a:ea typeface="HGSｺﾞｼｯｸM" panose="020B0600000000000000" pitchFamily="50" charset="-128"/>
              </a:rPr>
              <a:t>、</a:t>
            </a:r>
            <a:r>
              <a:rPr lang="ja-JP" altLang="en-US" sz="1200" b="0" strike="noStrike" spc="-1" dirty="0" smtClean="0">
                <a:solidFill>
                  <a:srgbClr val="000000"/>
                </a:solidFill>
                <a:uFill>
                  <a:solidFill>
                    <a:srgbClr val="FFFFFF"/>
                  </a:solidFill>
                </a:uFill>
                <a:latin typeface="HGSｺﾞｼｯｸM" panose="020B0600000000000000" pitchFamily="50" charset="-128"/>
                <a:ea typeface="HGSｺﾞｼｯｸM" panose="020B0600000000000000" pitchFamily="50" charset="-128"/>
              </a:rPr>
              <a:t>汎用的に利用できる</a:t>
            </a:r>
            <a:r>
              <a:rPr lang="ja-JP" altLang="ja-JP" sz="1200" b="0" strike="noStrike" spc="-1" dirty="0" smtClean="0">
                <a:solidFill>
                  <a:srgbClr val="000000"/>
                </a:solidFill>
                <a:uFill>
                  <a:solidFill>
                    <a:srgbClr val="FFFFFF"/>
                  </a:solidFill>
                </a:uFill>
                <a:latin typeface="HGSｺﾞｼｯｸM" panose="020B0600000000000000" pitchFamily="50" charset="-128"/>
                <a:ea typeface="HGSｺﾞｼｯｸM" panose="020B0600000000000000" pitchFamily="50" charset="-128"/>
              </a:rPr>
              <a:t>関数</a:t>
            </a:r>
            <a:r>
              <a:rPr lang="ja-JP" altLang="ja-JP" sz="1200" b="0" strike="noStrike"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rPr>
              <a:t>を用意し、ＡＰＩ機能の活用を支援</a:t>
            </a:r>
            <a:r>
              <a:rPr lang="ja-JP" altLang="en-US" sz="1200" b="0" strike="noStrike"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rPr>
              <a:t>します</a:t>
            </a:r>
            <a:r>
              <a:rPr lang="ja-JP" altLang="ja-JP" sz="1200" b="0" strike="noStrike"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rPr>
              <a:t>。</a:t>
            </a:r>
            <a:endParaRPr lang="en-US" altLang="ja-JP" sz="1200" b="0" strike="noStrike"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05DBE2F8-3AE2-44B3-B120-FE998FF56193}" type="slidenum">
              <a:rPr kumimoji="1" lang="ja-JP" altLang="en-US" smtClean="0"/>
              <a:t>6</a:t>
            </a:fld>
            <a:endParaRPr kumimoji="1" lang="ja-JP" altLang="en-US"/>
          </a:p>
        </p:txBody>
      </p:sp>
    </p:spTree>
    <p:extLst>
      <p:ext uri="{BB962C8B-B14F-4D97-AF65-F5344CB8AC3E}">
        <p14:creationId xmlns:p14="http://schemas.microsoft.com/office/powerpoint/2010/main" val="2052692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0" y="4748163"/>
            <a:ext cx="6062187" cy="3884861"/>
          </a:xfrm>
        </p:spPr>
        <p:txBody>
          <a:bodyPr/>
          <a:lstStyle/>
          <a:p>
            <a:pPr marL="457200" lvl="1" indent="0">
              <a:buClr>
                <a:srgbClr val="000000"/>
              </a:buClr>
              <a:buFont typeface="Arial"/>
              <a:buNone/>
            </a:pPr>
            <a:r>
              <a:rPr lang="ja-JP" altLang="en-US" sz="1600" spc="-1" dirty="0" smtClean="0">
                <a:solidFill>
                  <a:srgbClr val="000000"/>
                </a:solidFill>
                <a:uFill>
                  <a:solidFill>
                    <a:srgbClr val="FFFFFF"/>
                  </a:solidFill>
                </a:uFill>
                <a:latin typeface="HGPｺﾞｼｯｸM" panose="020B0600000000000000" pitchFamily="50" charset="-128"/>
                <a:ea typeface="HGPｺﾞｼｯｸM" panose="020B0600000000000000" pitchFamily="50" charset="-128"/>
              </a:rPr>
              <a:t>　自治体</a:t>
            </a:r>
            <a:r>
              <a:rPr lang="ja-JP" altLang="en-US" sz="1600" spc="-1" dirty="0">
                <a:solidFill>
                  <a:srgbClr val="000000"/>
                </a:solidFill>
                <a:uFill>
                  <a:solidFill>
                    <a:srgbClr val="FFFFFF"/>
                  </a:solidFill>
                </a:uFill>
                <a:latin typeface="HGPｺﾞｼｯｸM" panose="020B0600000000000000" pitchFamily="50" charset="-128"/>
                <a:ea typeface="HGPｺﾞｼｯｸM" panose="020B0600000000000000" pitchFamily="50" charset="-128"/>
              </a:rPr>
              <a:t>においては</a:t>
            </a:r>
            <a:r>
              <a:rPr lang="ja-JP" altLang="en-US" sz="1600" spc="-1" dirty="0" smtClean="0">
                <a:solidFill>
                  <a:srgbClr val="000000"/>
                </a:solidFill>
                <a:uFill>
                  <a:solidFill>
                    <a:srgbClr val="FFFFFF"/>
                  </a:solidFill>
                </a:uFill>
                <a:latin typeface="HGPｺﾞｼｯｸM" panose="020B0600000000000000" pitchFamily="50" charset="-128"/>
                <a:ea typeface="HGPｺﾞｼｯｸM" panose="020B0600000000000000" pitchFamily="50" charset="-128"/>
              </a:rPr>
              <a:t>、国</a:t>
            </a:r>
            <a:r>
              <a:rPr lang="ja-JP" altLang="en-US" sz="1600" spc="-1" dirty="0">
                <a:solidFill>
                  <a:srgbClr val="000000"/>
                </a:solidFill>
                <a:uFill>
                  <a:solidFill>
                    <a:srgbClr val="FFFFFF"/>
                  </a:solidFill>
                </a:uFill>
                <a:latin typeface="HGPｺﾞｼｯｸM" panose="020B0600000000000000" pitchFamily="50" charset="-128"/>
                <a:ea typeface="HGPｺﾞｼｯｸM" panose="020B0600000000000000" pitchFamily="50" charset="-128"/>
              </a:rPr>
              <a:t>の統計資料の加工・編集やホームページ作成等に費やしていた事務の省力化が</a:t>
            </a:r>
            <a:r>
              <a:rPr lang="ja-JP" altLang="en-US" sz="1600" spc="-1" dirty="0" smtClean="0">
                <a:solidFill>
                  <a:srgbClr val="000000"/>
                </a:solidFill>
                <a:uFill>
                  <a:solidFill>
                    <a:srgbClr val="FFFFFF"/>
                  </a:solidFill>
                </a:uFill>
                <a:latin typeface="HGPｺﾞｼｯｸM" panose="020B0600000000000000" pitchFamily="50" charset="-128"/>
                <a:ea typeface="HGPｺﾞｼｯｸM" panose="020B0600000000000000" pitchFamily="50" charset="-128"/>
              </a:rPr>
              <a:t>図られます</a:t>
            </a:r>
            <a:r>
              <a:rPr lang="ja-JP" altLang="en-US" sz="1600" spc="-1" dirty="0">
                <a:solidFill>
                  <a:srgbClr val="000000"/>
                </a:solidFill>
                <a:uFill>
                  <a:solidFill>
                    <a:srgbClr val="FFFFFF"/>
                  </a:solidFill>
                </a:uFill>
                <a:latin typeface="HGPｺﾞｼｯｸM" panose="020B0600000000000000" pitchFamily="50" charset="-128"/>
                <a:ea typeface="HGPｺﾞｼｯｸM" panose="020B0600000000000000" pitchFamily="50" charset="-128"/>
              </a:rPr>
              <a:t>。</a:t>
            </a:r>
            <a:endParaRPr lang="en-US" altLang="ja-JP" sz="1600" spc="-1" dirty="0">
              <a:solidFill>
                <a:srgbClr val="000000"/>
              </a:solidFill>
              <a:uFill>
                <a:solidFill>
                  <a:srgbClr val="FFFFFF"/>
                </a:solidFill>
              </a:uFill>
              <a:latin typeface="HGPｺﾞｼｯｸM" panose="020B0600000000000000" pitchFamily="50" charset="-128"/>
              <a:ea typeface="HGPｺﾞｼｯｸM" panose="020B0600000000000000" pitchFamily="50" charset="-128"/>
            </a:endParaRPr>
          </a:p>
          <a:p>
            <a:pPr marL="457200" lvl="1" indent="0">
              <a:buClr>
                <a:srgbClr val="000000"/>
              </a:buClr>
              <a:buFont typeface="Arial"/>
              <a:buNone/>
            </a:pPr>
            <a:r>
              <a:rPr lang="ja-JP" altLang="en-US" sz="1600" spc="-1" dirty="0" smtClean="0">
                <a:solidFill>
                  <a:srgbClr val="000000"/>
                </a:solidFill>
                <a:uFill>
                  <a:solidFill>
                    <a:srgbClr val="FFFFFF"/>
                  </a:solidFill>
                </a:uFill>
                <a:latin typeface="HGPｺﾞｼｯｸM" panose="020B0600000000000000" pitchFamily="50" charset="-128"/>
                <a:ea typeface="HGPｺﾞｼｯｸM" panose="020B0600000000000000" pitchFamily="50" charset="-128"/>
              </a:rPr>
              <a:t>　また</a:t>
            </a:r>
            <a:r>
              <a:rPr lang="ja-JP" altLang="en-US" sz="1600" spc="-1" dirty="0">
                <a:solidFill>
                  <a:srgbClr val="000000"/>
                </a:solidFill>
                <a:uFill>
                  <a:solidFill>
                    <a:srgbClr val="FFFFFF"/>
                  </a:solidFill>
                </a:uFill>
                <a:latin typeface="HGPｺﾞｼｯｸM" panose="020B0600000000000000" pitchFamily="50" charset="-128"/>
                <a:ea typeface="HGPｺﾞｼｯｸM" panose="020B0600000000000000" pitchFamily="50" charset="-128"/>
              </a:rPr>
              <a:t>、現在、少子高齢化・人口減少への対応が国、地方を問わず喫緊の課題となっています。国や自治体のデータを可視化し、二次利用可能な形で提供することで、こうした施策</a:t>
            </a:r>
            <a:r>
              <a:rPr lang="ja-JP" altLang="en-US" sz="1600" spc="-1" dirty="0" smtClean="0">
                <a:solidFill>
                  <a:srgbClr val="000000"/>
                </a:solidFill>
                <a:uFill>
                  <a:solidFill>
                    <a:srgbClr val="FFFFFF"/>
                  </a:solidFill>
                </a:uFill>
                <a:latin typeface="HGPｺﾞｼｯｸM" panose="020B0600000000000000" pitchFamily="50" charset="-128"/>
                <a:ea typeface="HGPｺﾞｼｯｸM" panose="020B0600000000000000" pitchFamily="50" charset="-128"/>
              </a:rPr>
              <a:t>分析、地域の課題解決への</a:t>
            </a:r>
            <a:r>
              <a:rPr lang="ja-JP" altLang="en-US" sz="1600" spc="-1" dirty="0">
                <a:solidFill>
                  <a:srgbClr val="000000"/>
                </a:solidFill>
                <a:uFill>
                  <a:solidFill>
                    <a:srgbClr val="FFFFFF"/>
                  </a:solidFill>
                </a:uFill>
                <a:latin typeface="HGPｺﾞｼｯｸM" panose="020B0600000000000000" pitchFamily="50" charset="-128"/>
                <a:ea typeface="HGPｺﾞｼｯｸM" panose="020B0600000000000000" pitchFamily="50" charset="-128"/>
              </a:rPr>
              <a:t>基礎資料としての</a:t>
            </a:r>
            <a:r>
              <a:rPr lang="ja-JP" altLang="en-US" sz="1600" spc="-1" dirty="0" smtClean="0">
                <a:solidFill>
                  <a:srgbClr val="000000"/>
                </a:solidFill>
                <a:uFill>
                  <a:solidFill>
                    <a:srgbClr val="FFFFFF"/>
                  </a:solidFill>
                </a:uFill>
                <a:latin typeface="HGPｺﾞｼｯｸM" panose="020B0600000000000000" pitchFamily="50" charset="-128"/>
                <a:ea typeface="HGPｺﾞｼｯｸM" panose="020B0600000000000000" pitchFamily="50" charset="-128"/>
              </a:rPr>
              <a:t>活用が</a:t>
            </a:r>
            <a:r>
              <a:rPr lang="ja-JP" altLang="en-US" sz="1600" spc="-1" dirty="0">
                <a:solidFill>
                  <a:srgbClr val="000000"/>
                </a:solidFill>
                <a:uFill>
                  <a:solidFill>
                    <a:srgbClr val="FFFFFF"/>
                  </a:solidFill>
                </a:uFill>
                <a:latin typeface="HGPｺﾞｼｯｸM" panose="020B0600000000000000" pitchFamily="50" charset="-128"/>
                <a:ea typeface="HGPｺﾞｼｯｸM" panose="020B0600000000000000" pitchFamily="50" charset="-128"/>
              </a:rPr>
              <a:t>期待できます。</a:t>
            </a:r>
            <a:endParaRPr lang="en-US" altLang="ja-JP" sz="1600" spc="-1" dirty="0">
              <a:solidFill>
                <a:srgbClr val="000000"/>
              </a:solidFill>
              <a:uFill>
                <a:solidFill>
                  <a:srgbClr val="FFFFFF"/>
                </a:solidFill>
              </a:uFill>
              <a:latin typeface="HGPｺﾞｼｯｸM" panose="020B0600000000000000" pitchFamily="50" charset="-128"/>
              <a:ea typeface="HGPｺﾞｼｯｸM" panose="020B0600000000000000" pitchFamily="50" charset="-128"/>
            </a:endParaRPr>
          </a:p>
          <a:p>
            <a:pPr marL="457200" lvl="1" indent="0">
              <a:lnSpc>
                <a:spcPct val="100000"/>
              </a:lnSpc>
              <a:buClr>
                <a:srgbClr val="000000"/>
              </a:buClr>
              <a:buFont typeface="Arial"/>
              <a:buNone/>
            </a:pPr>
            <a:r>
              <a:rPr lang="ja-JP" altLang="en-US" sz="1600" spc="-1" dirty="0" smtClean="0">
                <a:solidFill>
                  <a:srgbClr val="000000"/>
                </a:solidFill>
                <a:uFill>
                  <a:solidFill>
                    <a:srgbClr val="FFFFFF"/>
                  </a:solidFill>
                </a:uFill>
                <a:latin typeface="HGPｺﾞｼｯｸM" panose="020B0600000000000000" pitchFamily="50" charset="-128"/>
                <a:ea typeface="HGPｺﾞｼｯｸM" panose="020B0600000000000000" pitchFamily="50" charset="-128"/>
              </a:rPr>
              <a:t>　さらに、</a:t>
            </a:r>
            <a:r>
              <a:rPr lang="ja-JP" altLang="en-US" sz="1600" spc="-1" dirty="0">
                <a:solidFill>
                  <a:srgbClr val="000000"/>
                </a:solidFill>
                <a:uFill>
                  <a:solidFill>
                    <a:srgbClr val="FFFFFF"/>
                  </a:solidFill>
                </a:uFill>
                <a:latin typeface="HGPｺﾞｼｯｸM" panose="020B0600000000000000" pitchFamily="50" charset="-128"/>
                <a:ea typeface="HGPｺﾞｼｯｸM" panose="020B0600000000000000" pitchFamily="50" charset="-128"/>
              </a:rPr>
              <a:t>高度な専門知識がなくとも、統計情報の高度化が可能となることから、柔軟な人事配置が可能になるとともに、自治体間の人的ノウハウの共有と人材育成のシナジー効果が期待できます。</a:t>
            </a:r>
            <a:endParaRPr kumimoji="1" lang="ja-JP" altLang="en-US" sz="1600" dirty="0">
              <a:latin typeface="HGPｺﾞｼｯｸM" panose="020B0600000000000000" pitchFamily="50" charset="-128"/>
              <a:ea typeface="HGPｺﾞｼｯｸM" panose="020B0600000000000000" pitchFamily="50" charset="-128"/>
            </a:endParaRPr>
          </a:p>
        </p:txBody>
      </p:sp>
      <p:sp>
        <p:nvSpPr>
          <p:cNvPr id="4" name="スライド番号プレースホルダー 3"/>
          <p:cNvSpPr>
            <a:spLocks noGrp="1"/>
          </p:cNvSpPr>
          <p:nvPr>
            <p:ph type="sldNum" sz="quarter" idx="10"/>
          </p:nvPr>
        </p:nvSpPr>
        <p:spPr/>
        <p:txBody>
          <a:bodyPr/>
          <a:lstStyle/>
          <a:p>
            <a:fld id="{05DBE2F8-3AE2-44B3-B120-FE998FF56193}" type="slidenum">
              <a:rPr kumimoji="1" lang="ja-JP" altLang="en-US" smtClean="0"/>
              <a:t>7</a:t>
            </a:fld>
            <a:endParaRPr kumimoji="1" lang="ja-JP" altLang="en-US"/>
          </a:p>
        </p:txBody>
      </p:sp>
    </p:spTree>
    <p:extLst>
      <p:ext uri="{BB962C8B-B14F-4D97-AF65-F5344CB8AC3E}">
        <p14:creationId xmlns:p14="http://schemas.microsoft.com/office/powerpoint/2010/main" val="1088049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84048" y="4748163"/>
            <a:ext cx="5888736" cy="3884861"/>
          </a:xfrm>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2600" spc="-1" dirty="0" smtClean="0">
                <a:solidFill>
                  <a:srgbClr val="000000"/>
                </a:solidFill>
                <a:uFill>
                  <a:solidFill>
                    <a:srgbClr val="FFFFFF"/>
                  </a:solidFill>
                </a:uFill>
                <a:latin typeface="HGPｺﾞｼｯｸM" panose="020B0600000000000000" pitchFamily="50" charset="-128"/>
                <a:ea typeface="HGPｺﾞｼｯｸM" panose="020B0600000000000000" pitchFamily="50" charset="-128"/>
              </a:rPr>
              <a:t>　</a:t>
            </a:r>
            <a:r>
              <a:rPr lang="ja-JP" altLang="en-US" sz="1600" spc="-1" dirty="0" smtClean="0">
                <a:solidFill>
                  <a:srgbClr val="000000"/>
                </a:solidFill>
                <a:uFill>
                  <a:solidFill>
                    <a:srgbClr val="FFFFFF"/>
                  </a:solidFill>
                </a:uFill>
                <a:latin typeface="HGSｺﾞｼｯｸM" panose="020B0600000000000000" pitchFamily="50" charset="-128"/>
                <a:ea typeface="HGSｺﾞｼｯｸM" panose="020B0600000000000000" pitchFamily="50" charset="-128"/>
              </a:rPr>
              <a:t>オープンデータ</a:t>
            </a:r>
            <a:r>
              <a:rPr lang="ja-JP" altLang="en-US" sz="1600"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rPr>
              <a:t>の推進により得られる効果としては、行政の効率化もありますが、市民や民間企業が社会インフラとして活用することが重要です。ＡＰＩの活用支援機能の提供や地方の保有するデータを二次利用しやすい形で公開することで、市民や民間企業，大学等が公開されたデータを活用し</a:t>
            </a:r>
            <a:r>
              <a:rPr lang="ja-JP" altLang="en-US" sz="1600" spc="-1" dirty="0" smtClean="0">
                <a:solidFill>
                  <a:srgbClr val="000000"/>
                </a:solidFill>
                <a:uFill>
                  <a:solidFill>
                    <a:srgbClr val="FFFFFF"/>
                  </a:solidFill>
                </a:uFill>
                <a:latin typeface="HGSｺﾞｼｯｸM" panose="020B0600000000000000" pitchFamily="50" charset="-128"/>
                <a:ea typeface="HGSｺﾞｼｯｸM" panose="020B0600000000000000" pitchFamily="50" charset="-128"/>
              </a:rPr>
              <a:t>、新た</a:t>
            </a:r>
            <a:r>
              <a:rPr lang="ja-JP" altLang="en-US" sz="1600"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rPr>
              <a:t>な活用方法を見出すなど、経済の活性化やイノベーションの創造につなげることが期待できます。</a:t>
            </a:r>
            <a:endParaRPr lang="en-US" altLang="ja-JP" sz="1600"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1600" spc="-1" dirty="0" smtClean="0">
                <a:solidFill>
                  <a:srgbClr val="000000"/>
                </a:solidFill>
                <a:uFill>
                  <a:solidFill>
                    <a:srgbClr val="FFFFFF"/>
                  </a:solidFill>
                </a:uFill>
                <a:latin typeface="HGSｺﾞｼｯｸM" panose="020B0600000000000000" pitchFamily="50" charset="-128"/>
                <a:ea typeface="HGSｺﾞｼｯｸM" panose="020B0600000000000000" pitchFamily="50" charset="-128"/>
              </a:rPr>
              <a:t>　また</a:t>
            </a:r>
            <a:r>
              <a:rPr lang="ja-JP" altLang="en-US" sz="1600"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rPr>
              <a:t>、地域課題の解決に向けて官民が現状を共有し、課題を具体化し、その解決策・実現策を一緒に考える上で、データの共有は欠かせません。地域単位でのデータ公開を進めることで、住民、民間団体</a:t>
            </a:r>
            <a:r>
              <a:rPr lang="ja-JP" altLang="en-US" sz="1600" spc="-1" dirty="0" smtClean="0">
                <a:solidFill>
                  <a:srgbClr val="000000"/>
                </a:solidFill>
                <a:uFill>
                  <a:solidFill>
                    <a:srgbClr val="FFFFFF"/>
                  </a:solidFill>
                </a:uFill>
                <a:latin typeface="HGSｺﾞｼｯｸM" panose="020B0600000000000000" pitchFamily="50" charset="-128"/>
                <a:ea typeface="HGSｺﾞｼｯｸM" panose="020B0600000000000000" pitchFamily="50" charset="-128"/>
              </a:rPr>
              <a:t>、民間</a:t>
            </a:r>
            <a:r>
              <a:rPr lang="ja-JP" altLang="en-US" sz="1600"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rPr>
              <a:t>企業、教育機関との連携を促進することができます。</a:t>
            </a:r>
            <a:endParaRPr lang="en-US" altLang="ja-JP" sz="1600" b="0" strike="noStrike"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endParaRPr>
          </a:p>
          <a:p>
            <a:endParaRPr kumimoji="1" lang="ja-JP" altLang="en-US" sz="1600" dirty="0">
              <a:latin typeface="HGSｺﾞｼｯｸM" panose="020B0600000000000000" pitchFamily="50" charset="-128"/>
              <a:ea typeface="HGSｺﾞｼｯｸM" panose="020B0600000000000000" pitchFamily="50" charset="-128"/>
            </a:endParaRPr>
          </a:p>
        </p:txBody>
      </p:sp>
      <p:sp>
        <p:nvSpPr>
          <p:cNvPr id="4" name="スライド番号プレースホルダー 3"/>
          <p:cNvSpPr>
            <a:spLocks noGrp="1"/>
          </p:cNvSpPr>
          <p:nvPr>
            <p:ph type="sldNum" sz="quarter" idx="10"/>
          </p:nvPr>
        </p:nvSpPr>
        <p:spPr/>
        <p:txBody>
          <a:bodyPr/>
          <a:lstStyle/>
          <a:p>
            <a:fld id="{05DBE2F8-3AE2-44B3-B120-FE998FF56193}" type="slidenum">
              <a:rPr kumimoji="1" lang="ja-JP" altLang="en-US" smtClean="0"/>
              <a:t>8</a:t>
            </a:fld>
            <a:endParaRPr kumimoji="1" lang="ja-JP" altLang="en-US"/>
          </a:p>
        </p:txBody>
      </p:sp>
    </p:spTree>
    <p:extLst>
      <p:ext uri="{BB962C8B-B14F-4D97-AF65-F5344CB8AC3E}">
        <p14:creationId xmlns:p14="http://schemas.microsoft.com/office/powerpoint/2010/main" val="2504396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latin typeface="HGSｺﾞｼｯｸM" panose="020B0600000000000000" pitchFamily="50" charset="-128"/>
                <a:ea typeface="HGSｺﾞｼｯｸM" panose="020B0600000000000000" pitchFamily="50" charset="-128"/>
              </a:rPr>
              <a:t>　地方</a:t>
            </a:r>
            <a:r>
              <a:rPr kumimoji="1" lang="ja-JP" altLang="en-US" sz="1600" dirty="0">
                <a:latin typeface="HGSｺﾞｼｯｸM" panose="020B0600000000000000" pitchFamily="50" charset="-128"/>
                <a:ea typeface="HGSｺﾞｼｯｸM" panose="020B0600000000000000" pitchFamily="50" charset="-128"/>
              </a:rPr>
              <a:t>自治体と紐づけされたユーザーアカウントを用いてシステムにログインします。</a:t>
            </a:r>
            <a:endParaRPr kumimoji="1" lang="en-US" altLang="ja-JP" sz="1600" dirty="0">
              <a:latin typeface="HGSｺﾞｼｯｸM" panose="020B0600000000000000" pitchFamily="50" charset="-128"/>
              <a:ea typeface="HGSｺﾞｼｯｸM" panose="020B0600000000000000" pitchFamily="50" charset="-128"/>
            </a:endParaRPr>
          </a:p>
          <a:p>
            <a:r>
              <a:rPr kumimoji="1" lang="ja-JP" altLang="en-US" sz="1600" dirty="0" smtClean="0">
                <a:latin typeface="HGSｺﾞｼｯｸM" panose="020B0600000000000000" pitchFamily="50" charset="-128"/>
                <a:ea typeface="HGSｺﾞｼｯｸM" panose="020B0600000000000000" pitchFamily="50" charset="-128"/>
              </a:rPr>
              <a:t>　それ</a:t>
            </a:r>
            <a:r>
              <a:rPr kumimoji="1" lang="ja-JP" altLang="en-US" sz="1600" dirty="0">
                <a:latin typeface="HGSｺﾞｼｯｸM" panose="020B0600000000000000" pitchFamily="50" charset="-128"/>
                <a:ea typeface="HGSｺﾞｼｯｸM" panose="020B0600000000000000" pitchFamily="50" charset="-128"/>
              </a:rPr>
              <a:t>では、試作ページのデモに移ります。</a:t>
            </a:r>
            <a:r>
              <a:rPr kumimoji="1" lang="en-US" altLang="ja-JP" sz="1600" dirty="0">
                <a:latin typeface="HGSｺﾞｼｯｸM" panose="020B0600000000000000" pitchFamily="50" charset="-128"/>
                <a:ea typeface="HGSｺﾞｼｯｸM" panose="020B0600000000000000" pitchFamily="50" charset="-128"/>
              </a:rPr>
              <a:t>Web</a:t>
            </a:r>
            <a:r>
              <a:rPr kumimoji="1" lang="ja-JP" altLang="en-US" sz="1600" dirty="0">
                <a:latin typeface="HGSｺﾞｼｯｸM" panose="020B0600000000000000" pitchFamily="50" charset="-128"/>
                <a:ea typeface="HGSｺﾞｼｯｸM" panose="020B0600000000000000" pitchFamily="50" charset="-128"/>
              </a:rPr>
              <a:t>ページをご覧ください。</a:t>
            </a:r>
          </a:p>
        </p:txBody>
      </p:sp>
      <p:sp>
        <p:nvSpPr>
          <p:cNvPr id="4" name="スライド番号プレースホルダー 3"/>
          <p:cNvSpPr>
            <a:spLocks noGrp="1"/>
          </p:cNvSpPr>
          <p:nvPr>
            <p:ph type="sldNum" sz="quarter" idx="10"/>
          </p:nvPr>
        </p:nvSpPr>
        <p:spPr/>
        <p:txBody>
          <a:bodyPr/>
          <a:lstStyle/>
          <a:p>
            <a:fld id="{05DBE2F8-3AE2-44B3-B120-FE998FF56193}" type="slidenum">
              <a:rPr kumimoji="1" lang="ja-JP" altLang="en-US" smtClean="0"/>
              <a:t>9</a:t>
            </a:fld>
            <a:endParaRPr kumimoji="1" lang="ja-JP" altLang="en-US"/>
          </a:p>
        </p:txBody>
      </p:sp>
    </p:spTree>
    <p:extLst>
      <p:ext uri="{BB962C8B-B14F-4D97-AF65-F5344CB8AC3E}">
        <p14:creationId xmlns:p14="http://schemas.microsoft.com/office/powerpoint/2010/main" val="239853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95000" y="274320"/>
            <a:ext cx="8915400" cy="1143000"/>
          </a:xfrm>
          <a:prstGeom prst="rect">
            <a:avLst/>
          </a:prstGeom>
        </p:spPr>
        <p:txBody>
          <a:bodyPr lIns="90000" tIns="46800" rIns="90000" bIns="46800" anchor="ctr"/>
          <a:lstStyle/>
          <a:p>
            <a:pPr marL="914400" indent="-914400" algn="ctr"/>
            <a:endParaRPr lang="en-US" sz="4400" b="0" strike="noStrike" spc="-1">
              <a:solidFill>
                <a:srgbClr val="000000"/>
              </a:solidFill>
              <a:uFill>
                <a:solidFill>
                  <a:srgbClr val="FFFFFF"/>
                </a:solidFill>
              </a:uFill>
              <a:latin typeface="Calibri"/>
            </a:endParaRPr>
          </a:p>
        </p:txBody>
      </p:sp>
      <p:sp>
        <p:nvSpPr>
          <p:cNvPr id="27" name="PlaceHolder 2"/>
          <p:cNvSpPr>
            <a:spLocks noGrp="1"/>
          </p:cNvSpPr>
          <p:nvPr>
            <p:ph type="body"/>
          </p:nvPr>
        </p:nvSpPr>
        <p:spPr>
          <a:xfrm>
            <a:off x="495000" y="1600200"/>
            <a:ext cx="8915400" cy="2158560"/>
          </a:xfrm>
          <a:prstGeom prst="rect">
            <a:avLst/>
          </a:prstGeom>
        </p:spPr>
        <p:txBody>
          <a:bodyPr lIns="90000" tIns="46800" rIns="90000" bIns="46800"/>
          <a:lstStyle/>
          <a:p>
            <a:endParaRPr lang="en-US" sz="3200" b="0" strike="noStrike" spc="-1">
              <a:solidFill>
                <a:srgbClr val="000000"/>
              </a:solidFill>
              <a:uFill>
                <a:solidFill>
                  <a:srgbClr val="FFFFFF"/>
                </a:solidFill>
              </a:uFill>
              <a:latin typeface="Calibri"/>
            </a:endParaRPr>
          </a:p>
        </p:txBody>
      </p:sp>
      <p:sp>
        <p:nvSpPr>
          <p:cNvPr id="28" name="PlaceHolder 3"/>
          <p:cNvSpPr>
            <a:spLocks noGrp="1"/>
          </p:cNvSpPr>
          <p:nvPr>
            <p:ph type="body"/>
          </p:nvPr>
        </p:nvSpPr>
        <p:spPr>
          <a:xfrm>
            <a:off x="495000" y="3964320"/>
            <a:ext cx="8915400" cy="2158560"/>
          </a:xfrm>
          <a:prstGeom prst="rect">
            <a:avLst/>
          </a:prstGeom>
        </p:spPr>
        <p:txBody>
          <a:bodyPr lIns="90000" tIns="46800" rIns="90000" bIns="4680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95000" y="274320"/>
            <a:ext cx="8915400" cy="1143000"/>
          </a:xfrm>
          <a:prstGeom prst="rect">
            <a:avLst/>
          </a:prstGeom>
        </p:spPr>
        <p:txBody>
          <a:bodyPr lIns="90000" tIns="46800" rIns="90000" bIns="46800" anchor="ctr"/>
          <a:lstStyle/>
          <a:p>
            <a:pPr marL="914400" indent="-914400" algn="ctr"/>
            <a:endParaRPr lang="en-US" sz="4400" b="0" strike="noStrike" spc="-1">
              <a:solidFill>
                <a:srgbClr val="000000"/>
              </a:solidFill>
              <a:uFill>
                <a:solidFill>
                  <a:srgbClr val="FFFFFF"/>
                </a:solidFill>
              </a:uFill>
              <a:latin typeface="Calibri"/>
            </a:endParaRPr>
          </a:p>
        </p:txBody>
      </p:sp>
      <p:sp>
        <p:nvSpPr>
          <p:cNvPr id="30" name="PlaceHolder 2"/>
          <p:cNvSpPr>
            <a:spLocks noGrp="1"/>
          </p:cNvSpPr>
          <p:nvPr>
            <p:ph type="body"/>
          </p:nvPr>
        </p:nvSpPr>
        <p:spPr>
          <a:xfrm>
            <a:off x="495000" y="1600200"/>
            <a:ext cx="4350600" cy="2158560"/>
          </a:xfrm>
          <a:prstGeom prst="rect">
            <a:avLst/>
          </a:prstGeom>
        </p:spPr>
        <p:txBody>
          <a:bodyPr lIns="90000" tIns="46800" rIns="90000" bIns="46800"/>
          <a:lstStyle/>
          <a:p>
            <a:endParaRPr lang="en-US" sz="3200" b="0" strike="noStrike" spc="-1">
              <a:solidFill>
                <a:srgbClr val="000000"/>
              </a:solidFill>
              <a:uFill>
                <a:solidFill>
                  <a:srgbClr val="FFFFFF"/>
                </a:solidFill>
              </a:uFill>
              <a:latin typeface="Calibri"/>
            </a:endParaRPr>
          </a:p>
        </p:txBody>
      </p:sp>
      <p:sp>
        <p:nvSpPr>
          <p:cNvPr id="31" name="PlaceHolder 3"/>
          <p:cNvSpPr>
            <a:spLocks noGrp="1"/>
          </p:cNvSpPr>
          <p:nvPr>
            <p:ph type="body"/>
          </p:nvPr>
        </p:nvSpPr>
        <p:spPr>
          <a:xfrm>
            <a:off x="5063400" y="1600200"/>
            <a:ext cx="4350600" cy="2158560"/>
          </a:xfrm>
          <a:prstGeom prst="rect">
            <a:avLst/>
          </a:prstGeom>
        </p:spPr>
        <p:txBody>
          <a:bodyPr lIns="90000" tIns="46800" rIns="90000" bIns="46800"/>
          <a:lstStyle/>
          <a:p>
            <a:endParaRPr lang="en-US" sz="3200" b="0" strike="noStrike" spc="-1">
              <a:solidFill>
                <a:srgbClr val="000000"/>
              </a:solidFill>
              <a:uFill>
                <a:solidFill>
                  <a:srgbClr val="FFFFFF"/>
                </a:solidFill>
              </a:uFill>
              <a:latin typeface="Calibri"/>
            </a:endParaRPr>
          </a:p>
        </p:txBody>
      </p:sp>
      <p:sp>
        <p:nvSpPr>
          <p:cNvPr id="32" name="PlaceHolder 4"/>
          <p:cNvSpPr>
            <a:spLocks noGrp="1"/>
          </p:cNvSpPr>
          <p:nvPr>
            <p:ph type="body"/>
          </p:nvPr>
        </p:nvSpPr>
        <p:spPr>
          <a:xfrm>
            <a:off x="5063400" y="3964320"/>
            <a:ext cx="4350600" cy="2158560"/>
          </a:xfrm>
          <a:prstGeom prst="rect">
            <a:avLst/>
          </a:prstGeom>
        </p:spPr>
        <p:txBody>
          <a:bodyPr lIns="90000" tIns="46800" rIns="90000" bIns="46800"/>
          <a:lstStyle/>
          <a:p>
            <a:endParaRPr lang="en-US" sz="3200" b="0" strike="noStrike" spc="-1">
              <a:solidFill>
                <a:srgbClr val="000000"/>
              </a:solidFill>
              <a:uFill>
                <a:solidFill>
                  <a:srgbClr val="FFFFFF"/>
                </a:solidFill>
              </a:uFill>
              <a:latin typeface="Calibri"/>
            </a:endParaRPr>
          </a:p>
        </p:txBody>
      </p:sp>
      <p:sp>
        <p:nvSpPr>
          <p:cNvPr id="33" name="PlaceHolder 5"/>
          <p:cNvSpPr>
            <a:spLocks noGrp="1"/>
          </p:cNvSpPr>
          <p:nvPr>
            <p:ph type="body"/>
          </p:nvPr>
        </p:nvSpPr>
        <p:spPr>
          <a:xfrm>
            <a:off x="495000" y="3964320"/>
            <a:ext cx="4350600" cy="2158560"/>
          </a:xfrm>
          <a:prstGeom prst="rect">
            <a:avLst/>
          </a:prstGeom>
        </p:spPr>
        <p:txBody>
          <a:bodyPr lIns="90000" tIns="46800" rIns="90000" bIns="4680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95000" y="274320"/>
            <a:ext cx="8915400" cy="1143000"/>
          </a:xfrm>
          <a:prstGeom prst="rect">
            <a:avLst/>
          </a:prstGeom>
        </p:spPr>
        <p:txBody>
          <a:bodyPr lIns="90000" tIns="46800" rIns="90000" bIns="46800" anchor="ctr"/>
          <a:lstStyle/>
          <a:p>
            <a:pPr marL="914400" indent="-914400" algn="ctr"/>
            <a:endParaRPr lang="en-US" sz="4400" b="0" strike="noStrike" spc="-1">
              <a:solidFill>
                <a:srgbClr val="000000"/>
              </a:solidFill>
              <a:uFill>
                <a:solidFill>
                  <a:srgbClr val="FFFFFF"/>
                </a:solidFill>
              </a:uFill>
              <a:latin typeface="Calibri"/>
            </a:endParaRPr>
          </a:p>
        </p:txBody>
      </p:sp>
      <p:sp>
        <p:nvSpPr>
          <p:cNvPr id="35" name="PlaceHolder 2"/>
          <p:cNvSpPr>
            <a:spLocks noGrp="1"/>
          </p:cNvSpPr>
          <p:nvPr>
            <p:ph type="body"/>
          </p:nvPr>
        </p:nvSpPr>
        <p:spPr>
          <a:xfrm>
            <a:off x="495000" y="1600200"/>
            <a:ext cx="8915400" cy="4525920"/>
          </a:xfrm>
          <a:prstGeom prst="rect">
            <a:avLst/>
          </a:prstGeom>
        </p:spPr>
        <p:txBody>
          <a:bodyPr lIns="90000" tIns="46800" rIns="90000" bIns="46800"/>
          <a:lstStyle/>
          <a:p>
            <a:endParaRPr lang="en-US" sz="3200" b="0" strike="noStrike" spc="-1">
              <a:solidFill>
                <a:srgbClr val="000000"/>
              </a:solidFill>
              <a:uFill>
                <a:solidFill>
                  <a:srgbClr val="FFFFFF"/>
                </a:solidFill>
              </a:uFill>
              <a:latin typeface="Calibri"/>
            </a:endParaRPr>
          </a:p>
        </p:txBody>
      </p:sp>
      <p:sp>
        <p:nvSpPr>
          <p:cNvPr id="36" name="PlaceHolder 3"/>
          <p:cNvSpPr>
            <a:spLocks noGrp="1"/>
          </p:cNvSpPr>
          <p:nvPr>
            <p:ph type="body"/>
          </p:nvPr>
        </p:nvSpPr>
        <p:spPr>
          <a:xfrm>
            <a:off x="495000" y="1600200"/>
            <a:ext cx="8915400" cy="4525920"/>
          </a:xfrm>
          <a:prstGeom prst="rect">
            <a:avLst/>
          </a:prstGeom>
        </p:spPr>
        <p:txBody>
          <a:bodyPr lIns="90000" tIns="46800" rIns="90000" bIns="46800"/>
          <a:lstStyle/>
          <a:p>
            <a:endParaRPr lang="en-US" sz="3200" b="0" strike="noStrike" spc="-1">
              <a:solidFill>
                <a:srgbClr val="000000"/>
              </a:solidFill>
              <a:uFill>
                <a:solidFill>
                  <a:srgbClr val="FFFFFF"/>
                </a:solidFill>
              </a:uFill>
              <a:latin typeface="Calibri"/>
            </a:endParaRPr>
          </a:p>
        </p:txBody>
      </p:sp>
      <p:pic>
        <p:nvPicPr>
          <p:cNvPr id="37" name="図 36"/>
          <p:cNvPicPr/>
          <p:nvPr/>
        </p:nvPicPr>
        <p:blipFill>
          <a:blip r:embed="rId2"/>
          <a:stretch/>
        </p:blipFill>
        <p:spPr>
          <a:xfrm>
            <a:off x="2116080" y="1600200"/>
            <a:ext cx="5672520" cy="4525920"/>
          </a:xfrm>
          <a:prstGeom prst="rect">
            <a:avLst/>
          </a:prstGeom>
          <a:ln>
            <a:noFill/>
          </a:ln>
        </p:spPr>
      </p:pic>
      <p:pic>
        <p:nvPicPr>
          <p:cNvPr id="38" name="図 37"/>
          <p:cNvPicPr/>
          <p:nvPr/>
        </p:nvPicPr>
        <p:blipFill>
          <a:blip r:embed="rId2"/>
          <a:stretch/>
        </p:blipFill>
        <p:spPr>
          <a:xfrm>
            <a:off x="2116080" y="1600200"/>
            <a:ext cx="5672520" cy="452592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95000" y="274320"/>
            <a:ext cx="8915400" cy="1143000"/>
          </a:xfrm>
          <a:prstGeom prst="rect">
            <a:avLst/>
          </a:prstGeom>
        </p:spPr>
        <p:txBody>
          <a:bodyPr lIns="90000" tIns="46800" rIns="90000" bIns="46800" anchor="ctr"/>
          <a:lstStyle/>
          <a:p>
            <a:pPr marL="914400" indent="-914400" algn="ctr"/>
            <a:endParaRPr lang="en-US" sz="4400" b="0" strike="noStrike" spc="-1">
              <a:solidFill>
                <a:srgbClr val="000000"/>
              </a:solidFill>
              <a:uFill>
                <a:solidFill>
                  <a:srgbClr val="FFFFFF"/>
                </a:solidFill>
              </a:uFill>
              <a:latin typeface="Calibri"/>
            </a:endParaRPr>
          </a:p>
        </p:txBody>
      </p:sp>
      <p:sp>
        <p:nvSpPr>
          <p:cNvPr id="6" name="PlaceHolder 2"/>
          <p:cNvSpPr>
            <a:spLocks noGrp="1"/>
          </p:cNvSpPr>
          <p:nvPr>
            <p:ph type="subTitle"/>
          </p:nvPr>
        </p:nvSpPr>
        <p:spPr>
          <a:xfrm>
            <a:off x="495000" y="1600200"/>
            <a:ext cx="8915400" cy="452592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95000" y="274320"/>
            <a:ext cx="8915400" cy="1143000"/>
          </a:xfrm>
          <a:prstGeom prst="rect">
            <a:avLst/>
          </a:prstGeom>
        </p:spPr>
        <p:txBody>
          <a:bodyPr lIns="90000" tIns="46800" rIns="90000" bIns="46800" anchor="ctr"/>
          <a:lstStyle/>
          <a:p>
            <a:pPr marL="914400" indent="-914400" algn="ctr"/>
            <a:endParaRPr lang="en-US" sz="4400" b="0" strike="noStrike" spc="-1">
              <a:solidFill>
                <a:srgbClr val="000000"/>
              </a:solidFill>
              <a:uFill>
                <a:solidFill>
                  <a:srgbClr val="FFFFFF"/>
                </a:solidFill>
              </a:uFill>
              <a:latin typeface="Calibri"/>
            </a:endParaRPr>
          </a:p>
        </p:txBody>
      </p:sp>
      <p:sp>
        <p:nvSpPr>
          <p:cNvPr id="8" name="PlaceHolder 2"/>
          <p:cNvSpPr>
            <a:spLocks noGrp="1"/>
          </p:cNvSpPr>
          <p:nvPr>
            <p:ph type="body"/>
          </p:nvPr>
        </p:nvSpPr>
        <p:spPr>
          <a:xfrm>
            <a:off x="495000" y="1600200"/>
            <a:ext cx="8915400" cy="4525920"/>
          </a:xfrm>
          <a:prstGeom prst="rect">
            <a:avLst/>
          </a:prstGeom>
        </p:spPr>
        <p:txBody>
          <a:bodyPr lIns="90000" tIns="46800" rIns="90000" bIns="4680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95000" y="274320"/>
            <a:ext cx="8915400" cy="1143000"/>
          </a:xfrm>
          <a:prstGeom prst="rect">
            <a:avLst/>
          </a:prstGeom>
        </p:spPr>
        <p:txBody>
          <a:bodyPr lIns="90000" tIns="46800" rIns="90000" bIns="46800" anchor="ctr"/>
          <a:lstStyle/>
          <a:p>
            <a:pPr marL="914400" indent="-914400" algn="ctr"/>
            <a:endParaRPr lang="en-US" sz="4400" b="0" strike="noStrike" spc="-1">
              <a:solidFill>
                <a:srgbClr val="000000"/>
              </a:solidFill>
              <a:uFill>
                <a:solidFill>
                  <a:srgbClr val="FFFFFF"/>
                </a:solidFill>
              </a:uFill>
              <a:latin typeface="Calibri"/>
            </a:endParaRPr>
          </a:p>
        </p:txBody>
      </p:sp>
      <p:sp>
        <p:nvSpPr>
          <p:cNvPr id="10" name="PlaceHolder 2"/>
          <p:cNvSpPr>
            <a:spLocks noGrp="1"/>
          </p:cNvSpPr>
          <p:nvPr>
            <p:ph type="body"/>
          </p:nvPr>
        </p:nvSpPr>
        <p:spPr>
          <a:xfrm>
            <a:off x="495000" y="1600200"/>
            <a:ext cx="4350600" cy="4525920"/>
          </a:xfrm>
          <a:prstGeom prst="rect">
            <a:avLst/>
          </a:prstGeom>
        </p:spPr>
        <p:txBody>
          <a:bodyPr lIns="90000" tIns="46800" rIns="90000" bIns="46800"/>
          <a:lstStyle/>
          <a:p>
            <a:endParaRPr lang="en-US" sz="3200" b="0" strike="noStrike" spc="-1">
              <a:solidFill>
                <a:srgbClr val="000000"/>
              </a:solidFill>
              <a:uFill>
                <a:solidFill>
                  <a:srgbClr val="FFFFFF"/>
                </a:solidFill>
              </a:uFill>
              <a:latin typeface="Calibri"/>
            </a:endParaRPr>
          </a:p>
        </p:txBody>
      </p:sp>
      <p:sp>
        <p:nvSpPr>
          <p:cNvPr id="11" name="PlaceHolder 3"/>
          <p:cNvSpPr>
            <a:spLocks noGrp="1"/>
          </p:cNvSpPr>
          <p:nvPr>
            <p:ph type="body"/>
          </p:nvPr>
        </p:nvSpPr>
        <p:spPr>
          <a:xfrm>
            <a:off x="5063400" y="1600200"/>
            <a:ext cx="4350600" cy="4525920"/>
          </a:xfrm>
          <a:prstGeom prst="rect">
            <a:avLst/>
          </a:prstGeom>
        </p:spPr>
        <p:txBody>
          <a:bodyPr lIns="90000" tIns="46800" rIns="90000" bIns="4680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95000" y="274320"/>
            <a:ext cx="8915400" cy="1143000"/>
          </a:xfrm>
          <a:prstGeom prst="rect">
            <a:avLst/>
          </a:prstGeom>
        </p:spPr>
        <p:txBody>
          <a:bodyPr lIns="90000" tIns="46800" rIns="90000" bIns="46800" anchor="ctr"/>
          <a:lstStyle/>
          <a:p>
            <a:pPr marL="914400" indent="-914400" algn="ctr"/>
            <a:endParaRPr lang="en-US" sz="4400" b="0" strike="noStrike" spc="-1">
              <a:solidFill>
                <a:srgbClr val="000000"/>
              </a:solidFill>
              <a:uFill>
                <a:solidFill>
                  <a:srgbClr val="FFFFFF"/>
                </a:solidFill>
              </a:u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95000" y="274320"/>
            <a:ext cx="8915400" cy="529956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95000" y="274320"/>
            <a:ext cx="8915400" cy="1143000"/>
          </a:xfrm>
          <a:prstGeom prst="rect">
            <a:avLst/>
          </a:prstGeom>
        </p:spPr>
        <p:txBody>
          <a:bodyPr lIns="90000" tIns="46800" rIns="90000" bIns="46800" anchor="ctr"/>
          <a:lstStyle/>
          <a:p>
            <a:pPr marL="914400" indent="-914400" algn="ctr"/>
            <a:endParaRPr lang="en-US" sz="4400" b="0" strike="noStrike" spc="-1">
              <a:solidFill>
                <a:srgbClr val="000000"/>
              </a:solidFill>
              <a:uFill>
                <a:solidFill>
                  <a:srgbClr val="FFFFFF"/>
                </a:solidFill>
              </a:uFill>
              <a:latin typeface="Calibri"/>
            </a:endParaRPr>
          </a:p>
        </p:txBody>
      </p:sp>
      <p:sp>
        <p:nvSpPr>
          <p:cNvPr id="15" name="PlaceHolder 2"/>
          <p:cNvSpPr>
            <a:spLocks noGrp="1"/>
          </p:cNvSpPr>
          <p:nvPr>
            <p:ph type="body"/>
          </p:nvPr>
        </p:nvSpPr>
        <p:spPr>
          <a:xfrm>
            <a:off x="495000" y="1600200"/>
            <a:ext cx="4350600" cy="2158560"/>
          </a:xfrm>
          <a:prstGeom prst="rect">
            <a:avLst/>
          </a:prstGeom>
        </p:spPr>
        <p:txBody>
          <a:bodyPr lIns="90000" tIns="46800" rIns="90000" bIns="46800"/>
          <a:lstStyle/>
          <a:p>
            <a:endParaRPr lang="en-US" sz="3200" b="0" strike="noStrike" spc="-1">
              <a:solidFill>
                <a:srgbClr val="000000"/>
              </a:solidFill>
              <a:uFill>
                <a:solidFill>
                  <a:srgbClr val="FFFFFF"/>
                </a:solidFill>
              </a:uFill>
              <a:latin typeface="Calibri"/>
            </a:endParaRPr>
          </a:p>
        </p:txBody>
      </p:sp>
      <p:sp>
        <p:nvSpPr>
          <p:cNvPr id="16" name="PlaceHolder 3"/>
          <p:cNvSpPr>
            <a:spLocks noGrp="1"/>
          </p:cNvSpPr>
          <p:nvPr>
            <p:ph type="body"/>
          </p:nvPr>
        </p:nvSpPr>
        <p:spPr>
          <a:xfrm>
            <a:off x="495000" y="3964320"/>
            <a:ext cx="4350600" cy="2158560"/>
          </a:xfrm>
          <a:prstGeom prst="rect">
            <a:avLst/>
          </a:prstGeom>
        </p:spPr>
        <p:txBody>
          <a:bodyPr lIns="90000" tIns="46800" rIns="90000" bIns="46800"/>
          <a:lstStyle/>
          <a:p>
            <a:endParaRPr lang="en-US" sz="3200" b="0" strike="noStrike" spc="-1">
              <a:solidFill>
                <a:srgbClr val="000000"/>
              </a:solidFill>
              <a:uFill>
                <a:solidFill>
                  <a:srgbClr val="FFFFFF"/>
                </a:solidFill>
              </a:uFill>
              <a:latin typeface="Calibri"/>
            </a:endParaRPr>
          </a:p>
        </p:txBody>
      </p:sp>
      <p:sp>
        <p:nvSpPr>
          <p:cNvPr id="17" name="PlaceHolder 4"/>
          <p:cNvSpPr>
            <a:spLocks noGrp="1"/>
          </p:cNvSpPr>
          <p:nvPr>
            <p:ph type="body"/>
          </p:nvPr>
        </p:nvSpPr>
        <p:spPr>
          <a:xfrm>
            <a:off x="5063400" y="1600200"/>
            <a:ext cx="4350600" cy="4525920"/>
          </a:xfrm>
          <a:prstGeom prst="rect">
            <a:avLst/>
          </a:prstGeom>
        </p:spPr>
        <p:txBody>
          <a:bodyPr lIns="90000" tIns="46800" rIns="90000" bIns="4680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95000" y="274320"/>
            <a:ext cx="8915400" cy="1143000"/>
          </a:xfrm>
          <a:prstGeom prst="rect">
            <a:avLst/>
          </a:prstGeom>
        </p:spPr>
        <p:txBody>
          <a:bodyPr lIns="90000" tIns="46800" rIns="90000" bIns="46800" anchor="ctr"/>
          <a:lstStyle/>
          <a:p>
            <a:pPr marL="914400" indent="-914400" algn="ctr"/>
            <a:endParaRPr lang="en-US" sz="4400" b="0" strike="noStrike" spc="-1">
              <a:solidFill>
                <a:srgbClr val="000000"/>
              </a:solidFill>
              <a:uFill>
                <a:solidFill>
                  <a:srgbClr val="FFFFFF"/>
                </a:solidFill>
              </a:uFill>
              <a:latin typeface="Calibri"/>
            </a:endParaRPr>
          </a:p>
        </p:txBody>
      </p:sp>
      <p:sp>
        <p:nvSpPr>
          <p:cNvPr id="19" name="PlaceHolder 2"/>
          <p:cNvSpPr>
            <a:spLocks noGrp="1"/>
          </p:cNvSpPr>
          <p:nvPr>
            <p:ph type="body"/>
          </p:nvPr>
        </p:nvSpPr>
        <p:spPr>
          <a:xfrm>
            <a:off x="495000" y="1600200"/>
            <a:ext cx="4350600" cy="4525920"/>
          </a:xfrm>
          <a:prstGeom prst="rect">
            <a:avLst/>
          </a:prstGeom>
        </p:spPr>
        <p:txBody>
          <a:bodyPr lIns="90000" tIns="46800" rIns="90000" bIns="46800"/>
          <a:lstStyle/>
          <a:p>
            <a:endParaRPr lang="en-US" sz="3200" b="0" strike="noStrike" spc="-1">
              <a:solidFill>
                <a:srgbClr val="000000"/>
              </a:solidFill>
              <a:uFill>
                <a:solidFill>
                  <a:srgbClr val="FFFFFF"/>
                </a:solidFill>
              </a:uFill>
              <a:latin typeface="Calibri"/>
            </a:endParaRPr>
          </a:p>
        </p:txBody>
      </p:sp>
      <p:sp>
        <p:nvSpPr>
          <p:cNvPr id="20" name="PlaceHolder 3"/>
          <p:cNvSpPr>
            <a:spLocks noGrp="1"/>
          </p:cNvSpPr>
          <p:nvPr>
            <p:ph type="body"/>
          </p:nvPr>
        </p:nvSpPr>
        <p:spPr>
          <a:xfrm>
            <a:off x="5063400" y="1600200"/>
            <a:ext cx="4350600" cy="2158560"/>
          </a:xfrm>
          <a:prstGeom prst="rect">
            <a:avLst/>
          </a:prstGeom>
        </p:spPr>
        <p:txBody>
          <a:bodyPr lIns="90000" tIns="46800" rIns="90000" bIns="46800"/>
          <a:lstStyle/>
          <a:p>
            <a:endParaRPr lang="en-US" sz="3200" b="0" strike="noStrike" spc="-1">
              <a:solidFill>
                <a:srgbClr val="000000"/>
              </a:solidFill>
              <a:uFill>
                <a:solidFill>
                  <a:srgbClr val="FFFFFF"/>
                </a:solidFill>
              </a:uFill>
              <a:latin typeface="Calibri"/>
            </a:endParaRPr>
          </a:p>
        </p:txBody>
      </p:sp>
      <p:sp>
        <p:nvSpPr>
          <p:cNvPr id="21" name="PlaceHolder 4"/>
          <p:cNvSpPr>
            <a:spLocks noGrp="1"/>
          </p:cNvSpPr>
          <p:nvPr>
            <p:ph type="body"/>
          </p:nvPr>
        </p:nvSpPr>
        <p:spPr>
          <a:xfrm>
            <a:off x="5063400" y="3964320"/>
            <a:ext cx="4350600" cy="2158560"/>
          </a:xfrm>
          <a:prstGeom prst="rect">
            <a:avLst/>
          </a:prstGeom>
        </p:spPr>
        <p:txBody>
          <a:bodyPr lIns="90000" tIns="46800" rIns="90000" bIns="4680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95000" y="274320"/>
            <a:ext cx="8915400" cy="1143000"/>
          </a:xfrm>
          <a:prstGeom prst="rect">
            <a:avLst/>
          </a:prstGeom>
        </p:spPr>
        <p:txBody>
          <a:bodyPr lIns="90000" tIns="46800" rIns="90000" bIns="46800" anchor="ctr"/>
          <a:lstStyle/>
          <a:p>
            <a:pPr marL="914400" indent="-914400" algn="ctr"/>
            <a:endParaRPr lang="en-US" sz="4400" b="0" strike="noStrike" spc="-1">
              <a:solidFill>
                <a:srgbClr val="000000"/>
              </a:solidFill>
              <a:uFill>
                <a:solidFill>
                  <a:srgbClr val="FFFFFF"/>
                </a:solidFill>
              </a:uFill>
              <a:latin typeface="Calibri"/>
            </a:endParaRPr>
          </a:p>
        </p:txBody>
      </p:sp>
      <p:sp>
        <p:nvSpPr>
          <p:cNvPr id="23" name="PlaceHolder 2"/>
          <p:cNvSpPr>
            <a:spLocks noGrp="1"/>
          </p:cNvSpPr>
          <p:nvPr>
            <p:ph type="body"/>
          </p:nvPr>
        </p:nvSpPr>
        <p:spPr>
          <a:xfrm>
            <a:off x="495000" y="1600200"/>
            <a:ext cx="4350600" cy="2158560"/>
          </a:xfrm>
          <a:prstGeom prst="rect">
            <a:avLst/>
          </a:prstGeom>
        </p:spPr>
        <p:txBody>
          <a:bodyPr lIns="90000" tIns="46800" rIns="90000" bIns="46800"/>
          <a:lstStyle/>
          <a:p>
            <a:endParaRPr lang="en-US" sz="3200" b="0" strike="noStrike" spc="-1">
              <a:solidFill>
                <a:srgbClr val="000000"/>
              </a:solidFill>
              <a:uFill>
                <a:solidFill>
                  <a:srgbClr val="FFFFFF"/>
                </a:solidFill>
              </a:uFill>
              <a:latin typeface="Calibri"/>
            </a:endParaRPr>
          </a:p>
        </p:txBody>
      </p:sp>
      <p:sp>
        <p:nvSpPr>
          <p:cNvPr id="24" name="PlaceHolder 3"/>
          <p:cNvSpPr>
            <a:spLocks noGrp="1"/>
          </p:cNvSpPr>
          <p:nvPr>
            <p:ph type="body"/>
          </p:nvPr>
        </p:nvSpPr>
        <p:spPr>
          <a:xfrm>
            <a:off x="5063400" y="1600200"/>
            <a:ext cx="4350600" cy="2158560"/>
          </a:xfrm>
          <a:prstGeom prst="rect">
            <a:avLst/>
          </a:prstGeom>
        </p:spPr>
        <p:txBody>
          <a:bodyPr lIns="90000" tIns="46800" rIns="90000" bIns="46800"/>
          <a:lstStyle/>
          <a:p>
            <a:endParaRPr lang="en-US" sz="3200" b="0" strike="noStrike" spc="-1">
              <a:solidFill>
                <a:srgbClr val="000000"/>
              </a:solidFill>
              <a:uFill>
                <a:solidFill>
                  <a:srgbClr val="FFFFFF"/>
                </a:solidFill>
              </a:uFill>
              <a:latin typeface="Calibri"/>
            </a:endParaRPr>
          </a:p>
        </p:txBody>
      </p:sp>
      <p:sp>
        <p:nvSpPr>
          <p:cNvPr id="25" name="PlaceHolder 4"/>
          <p:cNvSpPr>
            <a:spLocks noGrp="1"/>
          </p:cNvSpPr>
          <p:nvPr>
            <p:ph type="body"/>
          </p:nvPr>
        </p:nvSpPr>
        <p:spPr>
          <a:xfrm>
            <a:off x="495000" y="3964320"/>
            <a:ext cx="8915400" cy="2158560"/>
          </a:xfrm>
          <a:prstGeom prst="rect">
            <a:avLst/>
          </a:prstGeom>
        </p:spPr>
        <p:txBody>
          <a:bodyPr lIns="90000" tIns="46800" rIns="90000" bIns="46800"/>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495000" y="274320"/>
            <a:ext cx="8915400" cy="1143000"/>
          </a:xfrm>
          <a:prstGeom prst="rect">
            <a:avLst/>
          </a:prstGeom>
        </p:spPr>
        <p:txBody>
          <a:bodyPr lIns="90000" tIns="46800" rIns="90000" bIns="46800" anchor="ctr"/>
          <a:lstStyle/>
          <a:p>
            <a:pPr marL="914400" indent="-914400" algn="ctr"/>
            <a:r>
              <a:rPr lang="en-US" sz="4400" b="0" strike="noStrike" spc="-1">
                <a:solidFill>
                  <a:srgbClr val="000000"/>
                </a:solidFill>
                <a:uFill>
                  <a:solidFill>
                    <a:srgbClr val="FFFFFF"/>
                  </a:solidFill>
                </a:uFill>
                <a:latin typeface="Calibri"/>
              </a:rPr>
              <a:t>タイトルテキストの書式を編集するにはクリックします。</a:t>
            </a:r>
          </a:p>
        </p:txBody>
      </p:sp>
      <p:sp>
        <p:nvSpPr>
          <p:cNvPr id="6" name="PlaceHolder 2"/>
          <p:cNvSpPr>
            <a:spLocks noGrp="1"/>
          </p:cNvSpPr>
          <p:nvPr>
            <p:ph type="body"/>
          </p:nvPr>
        </p:nvSpPr>
        <p:spPr>
          <a:xfrm>
            <a:off x="495000" y="1600200"/>
            <a:ext cx="8915400" cy="4525920"/>
          </a:xfrm>
          <a:prstGeom prst="rect">
            <a:avLst/>
          </a:prstGeom>
        </p:spPr>
        <p:txBody>
          <a:bodyPr lIns="90000" tIns="46800" rIns="90000" bIns="46800"/>
          <a:lstStyle/>
          <a:p>
            <a:pPr marL="342720" indent="-342720">
              <a:buClr>
                <a:srgbClr val="000000"/>
              </a:buClr>
              <a:buFont typeface="Arial"/>
              <a:buChar char="•"/>
            </a:pPr>
            <a:r>
              <a:rPr lang="en-US" sz="3200" b="0" strike="noStrike" spc="-1">
                <a:solidFill>
                  <a:srgbClr val="000000"/>
                </a:solidFill>
                <a:uFill>
                  <a:solidFill>
                    <a:srgbClr val="FFFFFF"/>
                  </a:solidFill>
                </a:uFill>
                <a:latin typeface="Calibri"/>
              </a:rPr>
              <a:t>アウトラインテキストの書式を編集するにはクリックします。</a:t>
            </a:r>
          </a:p>
          <a:p>
            <a:pPr marL="742680" lvl="1" indent="-285480">
              <a:buClr>
                <a:srgbClr val="000000"/>
              </a:buClr>
              <a:buFont typeface="Arial"/>
              <a:buChar char="–"/>
            </a:pPr>
            <a:r>
              <a:rPr lang="en-US" sz="2800" b="0" strike="noStrike" spc="-1">
                <a:solidFill>
                  <a:srgbClr val="000000"/>
                </a:solidFill>
                <a:uFill>
                  <a:solidFill>
                    <a:srgbClr val="FFFFFF"/>
                  </a:solidFill>
                </a:uFill>
                <a:latin typeface="Calibri"/>
              </a:rPr>
              <a:t>2レベル目のアウトライン</a:t>
            </a:r>
          </a:p>
          <a:p>
            <a:pPr marL="1143000" lvl="2" indent="-228600">
              <a:buClr>
                <a:srgbClr val="000000"/>
              </a:buClr>
              <a:buFont typeface="Arial"/>
              <a:buChar char="•"/>
            </a:pPr>
            <a:r>
              <a:rPr lang="en-US" sz="2400" b="0" strike="noStrike" spc="-1">
                <a:solidFill>
                  <a:srgbClr val="000000"/>
                </a:solidFill>
                <a:uFill>
                  <a:solidFill>
                    <a:srgbClr val="FFFFFF"/>
                  </a:solidFill>
                </a:uFill>
                <a:latin typeface="Calibri"/>
              </a:rPr>
              <a:t>3レベル目のアウトライン</a:t>
            </a:r>
          </a:p>
          <a:p>
            <a:pPr marL="1600200" lvl="3" indent="-228600">
              <a:buClr>
                <a:srgbClr val="000000"/>
              </a:buClr>
              <a:buFont typeface="Arial"/>
              <a:buChar char="–"/>
            </a:pPr>
            <a:r>
              <a:rPr lang="en-US" sz="2000" b="0" strike="noStrike" spc="-1">
                <a:solidFill>
                  <a:srgbClr val="000000"/>
                </a:solidFill>
                <a:uFill>
                  <a:solidFill>
                    <a:srgbClr val="FFFFFF"/>
                  </a:solidFill>
                </a:uFill>
                <a:latin typeface="Calibri"/>
              </a:rPr>
              <a:t>4レベル目のアウトライン</a:t>
            </a:r>
          </a:p>
          <a:p>
            <a:pPr marL="2057400" lvl="4" indent="-228600">
              <a:buClr>
                <a:srgbClr val="000000"/>
              </a:buClr>
              <a:buFont typeface="Arial"/>
              <a:buChar char="»"/>
            </a:pPr>
            <a:r>
              <a:rPr lang="en-US" sz="2000" b="0" strike="noStrike" spc="-1">
                <a:solidFill>
                  <a:srgbClr val="000000"/>
                </a:solidFill>
                <a:uFill>
                  <a:solidFill>
                    <a:srgbClr val="FFFFFF"/>
                  </a:solidFill>
                </a:uFill>
                <a:latin typeface="Calibri"/>
              </a:rPr>
              <a:t>5レベル目のアウトライン</a:t>
            </a:r>
          </a:p>
          <a:p>
            <a:pPr marL="2057400" lvl="5" indent="-228600">
              <a:buClr>
                <a:srgbClr val="000000"/>
              </a:buClr>
              <a:buFont typeface="Arial"/>
              <a:buChar char="»"/>
            </a:pPr>
            <a:r>
              <a:rPr lang="en-US" sz="2000" b="0" strike="noStrike" spc="-1">
                <a:solidFill>
                  <a:srgbClr val="000000"/>
                </a:solidFill>
                <a:uFill>
                  <a:solidFill>
                    <a:srgbClr val="FFFFFF"/>
                  </a:solidFill>
                </a:uFill>
                <a:latin typeface="Calibri"/>
              </a:rPr>
              <a:t>6レベル目のアウトライン</a:t>
            </a:r>
          </a:p>
          <a:p>
            <a:pPr marL="2057400" lvl="6" indent="-228600">
              <a:buClr>
                <a:srgbClr val="000000"/>
              </a:buClr>
              <a:buFont typeface="Arial"/>
              <a:buChar char="»"/>
            </a:pPr>
            <a:r>
              <a:rPr lang="en-US" sz="2000" b="0" strike="noStrike" spc="-1">
                <a:solidFill>
                  <a:srgbClr val="000000"/>
                </a:solidFill>
                <a:uFill>
                  <a:solidFill>
                    <a:srgbClr val="FFFFFF"/>
                  </a:solidFill>
                </a:uFill>
                <a:latin typeface="Calibri"/>
              </a:rPr>
              <a:t>7レベル目のアウトライン</a:t>
            </a:r>
          </a:p>
        </p:txBody>
      </p:sp>
      <p:sp>
        <p:nvSpPr>
          <p:cNvPr id="2" name="PlaceHolder 3"/>
          <p:cNvSpPr>
            <a:spLocks noGrp="1"/>
          </p:cNvSpPr>
          <p:nvPr>
            <p:ph type="dt"/>
          </p:nvPr>
        </p:nvSpPr>
        <p:spPr>
          <a:xfrm>
            <a:off x="495360" y="6356520"/>
            <a:ext cx="2311200" cy="365040"/>
          </a:xfrm>
          <a:prstGeom prst="rect">
            <a:avLst/>
          </a:prstGeom>
        </p:spPr>
        <p:txBody>
          <a:bodyPr lIns="90000" tIns="46800" rIns="90000" bIns="46800" anchor="ctr"/>
          <a:lstStyle/>
          <a:p>
            <a:r>
              <a:rPr lang="ja-JP" sz="1800" b="0" strike="noStrike" spc="-1">
                <a:solidFill>
                  <a:srgbClr val="000000"/>
                </a:solidFill>
                <a:uFill>
                  <a:solidFill>
                    <a:srgbClr val="FFFFFF"/>
                  </a:solidFill>
                </a:uFill>
                <a:latin typeface="Arial"/>
              </a:rPr>
              <a:t>16/02/25</a:t>
            </a:r>
            <a:endParaRPr lang="en-US" sz="1800" b="0" strike="noStrike" spc="-1">
              <a:solidFill>
                <a:srgbClr val="000000"/>
              </a:solidFill>
              <a:uFill>
                <a:solidFill>
                  <a:srgbClr val="FFFFFF"/>
                </a:solidFill>
              </a:uFill>
              <a:latin typeface="Arial"/>
            </a:endParaRPr>
          </a:p>
        </p:txBody>
      </p:sp>
      <p:sp>
        <p:nvSpPr>
          <p:cNvPr id="3" name="PlaceHolder 4"/>
          <p:cNvSpPr>
            <a:spLocks noGrp="1"/>
          </p:cNvSpPr>
          <p:nvPr>
            <p:ph type="ftr"/>
          </p:nvPr>
        </p:nvSpPr>
        <p:spPr>
          <a:xfrm>
            <a:off x="3384360" y="6356520"/>
            <a:ext cx="3136680" cy="365040"/>
          </a:xfrm>
          <a:prstGeom prst="rect">
            <a:avLst/>
          </a:prstGeom>
        </p:spPr>
        <p:txBody>
          <a:bodyPr lIns="90000" tIns="46800" rIns="90000" bIns="46800" anchor="ctr"/>
          <a:lstStyle/>
          <a:p>
            <a:r>
              <a:rPr lang="ja-JP" sz="1800" b="0" strike="noStrike" spc="-1">
                <a:solidFill>
                  <a:srgbClr val="000000"/>
                </a:solidFill>
                <a:uFill>
                  <a:solidFill>
                    <a:srgbClr val="FFFFFF"/>
                  </a:solidFill>
                </a:uFill>
                <a:latin typeface="Arial"/>
              </a:rPr>
              <a:t> </a:t>
            </a:r>
            <a:endParaRPr lang="en-US" sz="1800" b="0" strike="noStrike" spc="-1">
              <a:solidFill>
                <a:srgbClr val="000000"/>
              </a:solidFill>
              <a:uFill>
                <a:solidFill>
                  <a:srgbClr val="FFFFFF"/>
                </a:solidFill>
              </a:uFill>
              <a:latin typeface="Arial"/>
            </a:endParaRPr>
          </a:p>
        </p:txBody>
      </p:sp>
      <p:sp>
        <p:nvSpPr>
          <p:cNvPr id="4" name="PlaceHolder 5"/>
          <p:cNvSpPr>
            <a:spLocks noGrp="1"/>
          </p:cNvSpPr>
          <p:nvPr>
            <p:ph type="sldNum"/>
          </p:nvPr>
        </p:nvSpPr>
        <p:spPr>
          <a:xfrm>
            <a:off x="7098840" y="6356520"/>
            <a:ext cx="2311560" cy="365040"/>
          </a:xfrm>
          <a:prstGeom prst="rect">
            <a:avLst/>
          </a:prstGeom>
        </p:spPr>
        <p:txBody>
          <a:bodyPr lIns="90000" tIns="46800" rIns="90000" bIns="46800" anchor="ctr"/>
          <a:lstStyle/>
          <a:p>
            <a:fld id="{C446B8A6-BE57-4083-A668-35501C80E296}" type="slidenum">
              <a:rPr lang="en-US" altLang="ja-JP" sz="1800" b="0" strike="noStrike" spc="-1">
                <a:solidFill>
                  <a:srgbClr val="000000"/>
                </a:solidFill>
                <a:uFill>
                  <a:solidFill>
                    <a:srgbClr val="FFFFFF"/>
                  </a:solidFill>
                </a:uFill>
                <a:latin typeface="Arial"/>
              </a:rPr>
              <a:t>‹#›</a:t>
            </a:fld>
            <a:endParaRPr lang="en-US" sz="1800" b="0" strike="noStrike" spc="-1">
              <a:solidFill>
                <a:srgbClr val="000000"/>
              </a:solidFill>
              <a:uFill>
                <a:solidFill>
                  <a:srgbClr val="FFFFFF"/>
                </a:solidFill>
              </a:uFill>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wmf"/><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wmf"/><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gif"/><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wmf"/><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www.meshstats.xyz/koukyou/index.php" TargetMode="Externa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CustomShape 2"/>
          <p:cNvSpPr/>
          <p:nvPr/>
        </p:nvSpPr>
        <p:spPr>
          <a:xfrm>
            <a:off x="970670" y="6165720"/>
            <a:ext cx="7996569" cy="94716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ja-JP" sz="2800" b="0" strike="noStrike" spc="-1" dirty="0">
                <a:solidFill>
                  <a:srgbClr val="000000"/>
                </a:solidFill>
                <a:uFill>
                  <a:solidFill>
                    <a:srgbClr val="FFFFFF"/>
                  </a:solidFill>
                </a:uFill>
                <a:latin typeface="小塚ゴシック Pro M"/>
                <a:ea typeface="小塚ゴシック Pro M"/>
              </a:rPr>
              <a:t>世界メッシュコード研究会：　井上卓也、佐藤彰洋</a:t>
            </a:r>
            <a:endParaRPr lang="en-US" sz="1800" b="0" strike="noStrike" spc="-1" dirty="0">
              <a:solidFill>
                <a:srgbClr val="000000"/>
              </a:solidFill>
              <a:uFill>
                <a:solidFill>
                  <a:srgbClr val="FFFFFF"/>
                </a:solidFill>
              </a:uFill>
              <a:latin typeface="Arial"/>
            </a:endParaRPr>
          </a:p>
          <a:p>
            <a:pPr>
              <a:lnSpc>
                <a:spcPct val="100000"/>
              </a:lnSpc>
            </a:pPr>
            <a:r>
              <a:rPr lang="ja-JP" sz="2800" b="0" strike="noStrike" spc="-1" dirty="0">
                <a:solidFill>
                  <a:srgbClr val="000000"/>
                </a:solidFill>
                <a:uFill>
                  <a:solidFill>
                    <a:srgbClr val="FFFFFF"/>
                  </a:solidFill>
                </a:uFill>
                <a:latin typeface="小塚ゴシック Pro M"/>
                <a:ea typeface="小塚ゴシック Pro M"/>
              </a:rPr>
              <a:t> </a:t>
            </a:r>
            <a:endParaRPr lang="en-US" sz="1800" b="0" strike="noStrike" spc="-1" dirty="0">
              <a:solidFill>
                <a:srgbClr val="000000"/>
              </a:solidFill>
              <a:uFill>
                <a:solidFill>
                  <a:srgbClr val="FFFFFF"/>
                </a:solidFill>
              </a:uFill>
              <a:latin typeface="Arial"/>
            </a:endParaRPr>
          </a:p>
        </p:txBody>
      </p:sp>
      <p:pic>
        <p:nvPicPr>
          <p:cNvPr id="6" name="図 5"/>
          <p:cNvPicPr>
            <a:picLocks noChangeAspect="1"/>
          </p:cNvPicPr>
          <p:nvPr/>
        </p:nvPicPr>
        <p:blipFill rotWithShape="1">
          <a:blip r:embed="rId3"/>
          <a:srcRect l="1172" t="7553" r="12361" b="14833"/>
          <a:stretch/>
        </p:blipFill>
        <p:spPr>
          <a:xfrm>
            <a:off x="970670" y="1479665"/>
            <a:ext cx="8372835" cy="4555375"/>
          </a:xfrm>
          <a:prstGeom prst="rect">
            <a:avLst/>
          </a:prstGeom>
          <a:effectLst>
            <a:softEdge rad="660400"/>
          </a:effectLst>
        </p:spPr>
      </p:pic>
      <p:sp>
        <p:nvSpPr>
          <p:cNvPr id="42" name="CustomShape 3"/>
          <p:cNvSpPr/>
          <p:nvPr/>
        </p:nvSpPr>
        <p:spPr>
          <a:xfrm>
            <a:off x="584280" y="453960"/>
            <a:ext cx="8199502" cy="3682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ja-JP" sz="2000" b="0" strike="noStrike" spc="-1" dirty="0">
                <a:solidFill>
                  <a:srgbClr val="000000"/>
                </a:solidFill>
                <a:uFill>
                  <a:solidFill>
                    <a:srgbClr val="FFFFFF"/>
                  </a:solidFill>
                </a:uFill>
                <a:latin typeface="小塚ゴシック Pro M"/>
                <a:ea typeface="小塚ゴシック Pro M"/>
              </a:rPr>
              <a:t>STAT DASHグランプリ2016　</a:t>
            </a:r>
            <a:r>
              <a:rPr lang="ja-JP" altLang="en-US" sz="2000" b="0" strike="noStrike" spc="-1" dirty="0">
                <a:solidFill>
                  <a:srgbClr val="000000"/>
                </a:solidFill>
                <a:uFill>
                  <a:solidFill>
                    <a:srgbClr val="FFFFFF"/>
                  </a:solidFill>
                </a:uFill>
                <a:latin typeface="小塚ゴシック Pro M"/>
                <a:ea typeface="小塚ゴシック Pro M"/>
              </a:rPr>
              <a:t>行政サービス開拓</a:t>
            </a:r>
            <a:r>
              <a:rPr lang="ja-JP" sz="2000" b="0" strike="noStrike" spc="-1" dirty="0">
                <a:solidFill>
                  <a:srgbClr val="000000"/>
                </a:solidFill>
                <a:uFill>
                  <a:solidFill>
                    <a:srgbClr val="FFFFFF"/>
                  </a:solidFill>
                </a:uFill>
                <a:latin typeface="小塚ゴシック Pro M"/>
                <a:ea typeface="小塚ゴシック Pro M"/>
              </a:rPr>
              <a:t>部門　プレゼンテーション</a:t>
            </a:r>
            <a:endParaRPr lang="en-US" sz="2000" b="0" strike="noStrike" spc="-1" dirty="0">
              <a:solidFill>
                <a:srgbClr val="000000"/>
              </a:solidFill>
              <a:uFill>
                <a:solidFill>
                  <a:srgbClr val="FFFFFF"/>
                </a:solidFill>
              </a:uFill>
              <a:latin typeface="Arial"/>
            </a:endParaRPr>
          </a:p>
        </p:txBody>
      </p:sp>
      <p:pic>
        <p:nvPicPr>
          <p:cNvPr id="7" name="デザイン"/>
          <p:cNvPicPr/>
          <p:nvPr/>
        </p:nvPicPr>
        <p:blipFill>
          <a:blip r:embed="rId4"/>
          <a:stretch/>
        </p:blipFill>
        <p:spPr>
          <a:xfrm rot="21584400">
            <a:off x="-164549" y="844540"/>
            <a:ext cx="9842400" cy="6057128"/>
          </a:xfrm>
          <a:prstGeom prst="rect">
            <a:avLst/>
          </a:prstGeom>
          <a:ln>
            <a:noFill/>
          </a:ln>
        </p:spPr>
      </p:pic>
      <p:sp>
        <p:nvSpPr>
          <p:cNvPr id="40" name="TextShape 1"/>
          <p:cNvSpPr txBox="1"/>
          <p:nvPr/>
        </p:nvSpPr>
        <p:spPr>
          <a:xfrm>
            <a:off x="627104" y="968400"/>
            <a:ext cx="9064440" cy="750960"/>
          </a:xfrm>
          <a:prstGeom prst="rect">
            <a:avLst/>
          </a:prstGeom>
          <a:noFill/>
          <a:ln>
            <a:noFill/>
          </a:ln>
        </p:spPr>
        <p:txBody>
          <a:bodyPr lIns="90000" tIns="46800" rIns="90000" bIns="46800" anchor="ctr"/>
          <a:lstStyle/>
          <a:p>
            <a:pPr>
              <a:lnSpc>
                <a:spcPct val="100000"/>
              </a:lnSpc>
            </a:pPr>
            <a:r>
              <a:rPr lang="ja-JP" sz="3200" b="0" strike="noStrike" spc="-1" dirty="0">
                <a:solidFill>
                  <a:srgbClr val="000000"/>
                </a:solidFill>
                <a:uFill>
                  <a:solidFill>
                    <a:srgbClr val="FFFFFF"/>
                  </a:solidFill>
                </a:uFill>
                <a:latin typeface="小塚ゴシック Pro B"/>
                <a:ea typeface="小塚ゴシック Pro B"/>
              </a:rPr>
              <a:t>eL-Stat(地方自治体の統計業務支援窓口)の構築</a:t>
            </a:r>
            <a:endParaRPr lang="en-US" sz="4400" b="0" strike="noStrike"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デザイン"/>
          <p:cNvPicPr/>
          <p:nvPr/>
        </p:nvPicPr>
        <p:blipFill>
          <a:blip r:embed="rId3"/>
          <a:stretch/>
        </p:blipFill>
        <p:spPr>
          <a:xfrm>
            <a:off x="-130767" y="76321"/>
            <a:ext cx="9894960" cy="4628683"/>
          </a:xfrm>
          <a:prstGeom prst="rect">
            <a:avLst/>
          </a:prstGeom>
          <a:ln>
            <a:noFill/>
          </a:ln>
        </p:spPr>
      </p:pic>
      <p:sp>
        <p:nvSpPr>
          <p:cNvPr id="65" name="TextShape 1"/>
          <p:cNvSpPr txBox="1"/>
          <p:nvPr/>
        </p:nvSpPr>
        <p:spPr>
          <a:xfrm>
            <a:off x="496094" y="153000"/>
            <a:ext cx="8915400" cy="503280"/>
          </a:xfrm>
          <a:prstGeom prst="rect">
            <a:avLst/>
          </a:prstGeom>
          <a:noFill/>
          <a:ln>
            <a:noFill/>
          </a:ln>
        </p:spPr>
        <p:txBody>
          <a:bodyPr lIns="90000" tIns="46800" rIns="90000" bIns="46800" anchor="ctr"/>
          <a:lstStyle/>
          <a:p>
            <a:pPr>
              <a:lnSpc>
                <a:spcPct val="100000"/>
              </a:lnSpc>
            </a:pPr>
            <a:r>
              <a:rPr lang="ja-JP" altLang="en-US" sz="3200" b="0" strike="noStrike" spc="-1" dirty="0">
                <a:solidFill>
                  <a:srgbClr val="000000"/>
                </a:solidFill>
                <a:uFill>
                  <a:solidFill>
                    <a:srgbClr val="FFFFFF"/>
                  </a:solidFill>
                </a:uFill>
                <a:latin typeface="小塚ゴシック Pro B"/>
                <a:ea typeface="小塚ゴシック Pro B"/>
              </a:rPr>
              <a:t>１</a:t>
            </a:r>
            <a:r>
              <a:rPr lang="ja-JP" sz="3200" b="0" strike="noStrike" spc="-1" dirty="0">
                <a:solidFill>
                  <a:srgbClr val="000000"/>
                </a:solidFill>
                <a:uFill>
                  <a:solidFill>
                    <a:srgbClr val="FFFFFF"/>
                  </a:solidFill>
                </a:uFill>
                <a:latin typeface="小塚ゴシック Pro B"/>
                <a:ea typeface="小塚ゴシック Pro B"/>
              </a:rPr>
              <a:t> </a:t>
            </a:r>
            <a:r>
              <a:rPr lang="ja-JP" altLang="en-US" sz="3200" b="0" strike="noStrike" spc="-1" dirty="0">
                <a:solidFill>
                  <a:srgbClr val="000000"/>
                </a:solidFill>
                <a:uFill>
                  <a:solidFill>
                    <a:srgbClr val="FFFFFF"/>
                  </a:solidFill>
                </a:uFill>
                <a:latin typeface="小塚ゴシック Pro B"/>
                <a:ea typeface="小塚ゴシック Pro B"/>
              </a:rPr>
              <a:t>提案の意義・目的</a:t>
            </a:r>
            <a:endParaRPr lang="en-US" sz="3200" b="0" strike="noStrike" spc="-1" dirty="0">
              <a:solidFill>
                <a:srgbClr val="000000"/>
              </a:solidFill>
              <a:uFill>
                <a:solidFill>
                  <a:srgbClr val="FFFFFF"/>
                </a:solidFill>
              </a:uFill>
              <a:latin typeface="Calibri"/>
            </a:endParaRPr>
          </a:p>
        </p:txBody>
      </p:sp>
      <p:sp>
        <p:nvSpPr>
          <p:cNvPr id="66" name="CustomShape 2"/>
          <p:cNvSpPr/>
          <p:nvPr/>
        </p:nvSpPr>
        <p:spPr>
          <a:xfrm>
            <a:off x="4829040" y="3246480"/>
            <a:ext cx="250920" cy="368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ja-JP" sz="1800" b="0" strike="noStrike" spc="-1">
                <a:solidFill>
                  <a:srgbClr val="000000"/>
                </a:solidFill>
                <a:uFill>
                  <a:solidFill>
                    <a:srgbClr val="FFFFFF"/>
                  </a:solidFill>
                </a:uFill>
                <a:latin typeface="Arial"/>
              </a:rPr>
              <a:t> </a:t>
            </a:r>
            <a:endParaRPr lang="en-US" sz="1800" b="0" strike="noStrike" spc="-1">
              <a:solidFill>
                <a:srgbClr val="000000"/>
              </a:solidFill>
              <a:uFill>
                <a:solidFill>
                  <a:srgbClr val="FFFFFF"/>
                </a:solidFill>
              </a:uFill>
              <a:latin typeface="Arial"/>
            </a:endParaRPr>
          </a:p>
        </p:txBody>
      </p:sp>
      <p:sp>
        <p:nvSpPr>
          <p:cNvPr id="67" name="CustomShape 3"/>
          <p:cNvSpPr/>
          <p:nvPr/>
        </p:nvSpPr>
        <p:spPr>
          <a:xfrm>
            <a:off x="4829040" y="3246480"/>
            <a:ext cx="250920" cy="368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ja-JP" sz="1800" b="0" strike="noStrike" spc="-1">
                <a:solidFill>
                  <a:srgbClr val="000000"/>
                </a:solidFill>
                <a:uFill>
                  <a:solidFill>
                    <a:srgbClr val="FFFFFF"/>
                  </a:solidFill>
                </a:uFill>
                <a:latin typeface="Arial"/>
              </a:rPr>
              <a:t> </a:t>
            </a:r>
            <a:endParaRPr lang="en-US" sz="1800" b="0" strike="noStrike" spc="-1">
              <a:solidFill>
                <a:srgbClr val="000000"/>
              </a:solidFill>
              <a:uFill>
                <a:solidFill>
                  <a:srgbClr val="FFFFFF"/>
                </a:solidFill>
              </a:uFill>
              <a:latin typeface="Arial"/>
            </a:endParaRPr>
          </a:p>
        </p:txBody>
      </p:sp>
      <p:sp>
        <p:nvSpPr>
          <p:cNvPr id="68" name="CustomShape 4"/>
          <p:cNvSpPr/>
          <p:nvPr/>
        </p:nvSpPr>
        <p:spPr>
          <a:xfrm>
            <a:off x="1390680" y="2800440"/>
            <a:ext cx="1326960" cy="365040"/>
          </a:xfrm>
          <a:prstGeom prst="rect">
            <a:avLst/>
          </a:prstGeom>
          <a:noFill/>
          <a:ln>
            <a:noFill/>
          </a:ln>
        </p:spPr>
        <p:style>
          <a:lnRef idx="0">
            <a:scrgbClr r="0" g="0" b="0"/>
          </a:lnRef>
          <a:fillRef idx="0">
            <a:scrgbClr r="0" g="0" b="0"/>
          </a:fillRef>
          <a:effectRef idx="0">
            <a:scrgbClr r="0" g="0" b="0"/>
          </a:effectRef>
          <a:fontRef idx="minor"/>
        </p:style>
      </p:sp>
      <p:pic>
        <p:nvPicPr>
          <p:cNvPr id="70" name="Picture 8"/>
          <p:cNvPicPr/>
          <p:nvPr/>
        </p:nvPicPr>
        <p:blipFill>
          <a:blip r:embed="rId4"/>
          <a:srcRect l="2933" t="26313" r="4538" b="10942"/>
          <a:stretch/>
        </p:blipFill>
        <p:spPr>
          <a:xfrm>
            <a:off x="203234" y="3142653"/>
            <a:ext cx="9501120" cy="3632400"/>
          </a:xfrm>
          <a:prstGeom prst="rect">
            <a:avLst/>
          </a:prstGeom>
          <a:ln>
            <a:noFill/>
          </a:ln>
        </p:spPr>
      </p:pic>
      <p:sp>
        <p:nvSpPr>
          <p:cNvPr id="9" name="スライド番号プレースホルダー 2"/>
          <p:cNvSpPr txBox="1">
            <a:spLocks/>
          </p:cNvSpPr>
          <p:nvPr/>
        </p:nvSpPr>
        <p:spPr>
          <a:xfrm>
            <a:off x="8456224" y="6445911"/>
            <a:ext cx="1423160" cy="288032"/>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dirty="0">
                <a:latin typeface="HG丸ｺﾞｼｯｸM-PRO" panose="020F0600000000000000" pitchFamily="50" charset="-128"/>
                <a:ea typeface="HG丸ｺﾞｼｯｸM-PRO" panose="020F0600000000000000" pitchFamily="50" charset="-128"/>
              </a:rPr>
              <a:t>　　　　　１</a:t>
            </a:r>
          </a:p>
        </p:txBody>
      </p:sp>
      <p:graphicFrame>
        <p:nvGraphicFramePr>
          <p:cNvPr id="5" name="図表 4"/>
          <p:cNvGraphicFramePr/>
          <p:nvPr>
            <p:extLst>
              <p:ext uri="{D42A27DB-BD31-4B8C-83A1-F6EECF244321}">
                <p14:modId xmlns:p14="http://schemas.microsoft.com/office/powerpoint/2010/main" val="853345517"/>
              </p:ext>
            </p:extLst>
          </p:nvPr>
        </p:nvGraphicFramePr>
        <p:xfrm>
          <a:off x="748145" y="780545"/>
          <a:ext cx="9016048" cy="36224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V 字形矢印 14"/>
          <p:cNvSpPr/>
          <p:nvPr/>
        </p:nvSpPr>
        <p:spPr>
          <a:xfrm>
            <a:off x="203234" y="894138"/>
            <a:ext cx="495035" cy="37462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6" name="V 字形矢印 15"/>
          <p:cNvSpPr/>
          <p:nvPr/>
        </p:nvSpPr>
        <p:spPr>
          <a:xfrm>
            <a:off x="183939" y="1661680"/>
            <a:ext cx="495035" cy="37462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7" name="V 字形矢印 16"/>
          <p:cNvSpPr/>
          <p:nvPr/>
        </p:nvSpPr>
        <p:spPr>
          <a:xfrm>
            <a:off x="203234" y="2559256"/>
            <a:ext cx="495035" cy="37462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Tree>
    <p:extLst>
      <p:ext uri="{BB962C8B-B14F-4D97-AF65-F5344CB8AC3E}">
        <p14:creationId xmlns:p14="http://schemas.microsoft.com/office/powerpoint/2010/main" val="177391884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3" name="デザイン"/>
          <p:cNvPicPr/>
          <p:nvPr/>
        </p:nvPicPr>
        <p:blipFill>
          <a:blip r:embed="rId3"/>
          <a:stretch/>
        </p:blipFill>
        <p:spPr>
          <a:xfrm rot="21584400">
            <a:off x="-118155" y="-126285"/>
            <a:ext cx="9842400" cy="6914880"/>
          </a:xfrm>
          <a:prstGeom prst="rect">
            <a:avLst/>
          </a:prstGeom>
          <a:ln>
            <a:noFill/>
          </a:ln>
        </p:spPr>
      </p:pic>
      <p:sp>
        <p:nvSpPr>
          <p:cNvPr id="44" name="CustomShape 1"/>
          <p:cNvSpPr/>
          <p:nvPr/>
        </p:nvSpPr>
        <p:spPr>
          <a:xfrm>
            <a:off x="4829040" y="3246480"/>
            <a:ext cx="250920" cy="368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ja-JP" sz="1800" b="0" strike="noStrike" spc="-1">
                <a:solidFill>
                  <a:srgbClr val="000000"/>
                </a:solidFill>
                <a:uFill>
                  <a:solidFill>
                    <a:srgbClr val="FFFFFF"/>
                  </a:solidFill>
                </a:uFill>
                <a:latin typeface="Arial"/>
              </a:rPr>
              <a:t> </a:t>
            </a:r>
            <a:endParaRPr lang="en-US" sz="1800" b="0" strike="noStrike" spc="-1">
              <a:solidFill>
                <a:srgbClr val="000000"/>
              </a:solidFill>
              <a:uFill>
                <a:solidFill>
                  <a:srgbClr val="FFFFFF"/>
                </a:solidFill>
              </a:uFill>
              <a:latin typeface="Arial"/>
            </a:endParaRPr>
          </a:p>
        </p:txBody>
      </p:sp>
      <p:sp>
        <p:nvSpPr>
          <p:cNvPr id="45" name="CustomShape 2"/>
          <p:cNvSpPr/>
          <p:nvPr/>
        </p:nvSpPr>
        <p:spPr>
          <a:xfrm>
            <a:off x="4829040" y="3246480"/>
            <a:ext cx="250920" cy="368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ja-JP" sz="1800" b="0" strike="noStrike" spc="-1">
                <a:solidFill>
                  <a:srgbClr val="000000"/>
                </a:solidFill>
                <a:uFill>
                  <a:solidFill>
                    <a:srgbClr val="FFFFFF"/>
                  </a:solidFill>
                </a:uFill>
                <a:latin typeface="Arial"/>
              </a:rPr>
              <a:t> </a:t>
            </a:r>
            <a:endParaRPr lang="en-US" sz="1800" b="0" strike="noStrike" spc="-1">
              <a:solidFill>
                <a:srgbClr val="000000"/>
              </a:solidFill>
              <a:uFill>
                <a:solidFill>
                  <a:srgbClr val="FFFFFF"/>
                </a:solidFill>
              </a:uFill>
              <a:latin typeface="Arial"/>
            </a:endParaRPr>
          </a:p>
        </p:txBody>
      </p:sp>
      <p:sp>
        <p:nvSpPr>
          <p:cNvPr id="46" name="CustomShape 3"/>
          <p:cNvSpPr/>
          <p:nvPr/>
        </p:nvSpPr>
        <p:spPr>
          <a:xfrm>
            <a:off x="552600" y="239301"/>
            <a:ext cx="8915400" cy="5032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ja-JP" altLang="en-US" sz="3200" b="0" strike="noStrike" spc="-1" dirty="0">
                <a:solidFill>
                  <a:srgbClr val="000000"/>
                </a:solidFill>
                <a:uFill>
                  <a:solidFill>
                    <a:srgbClr val="FFFFFF"/>
                  </a:solidFill>
                </a:uFill>
                <a:latin typeface="小塚ゴシック Pro B"/>
                <a:ea typeface="小塚ゴシック Pro B"/>
              </a:rPr>
              <a:t>２</a:t>
            </a:r>
            <a:r>
              <a:rPr lang="en-US" sz="3200" b="0" strike="noStrike" spc="-1" dirty="0">
                <a:solidFill>
                  <a:srgbClr val="000000"/>
                </a:solidFill>
                <a:uFill>
                  <a:solidFill>
                    <a:srgbClr val="FFFFFF"/>
                  </a:solidFill>
                </a:uFill>
                <a:latin typeface="小塚ゴシック Pro B"/>
                <a:ea typeface="小塚ゴシック Pro B"/>
              </a:rPr>
              <a:t> </a:t>
            </a:r>
            <a:r>
              <a:rPr lang="ja-JP" altLang="en-US" sz="3200" b="0" strike="noStrike" spc="-1" dirty="0">
                <a:solidFill>
                  <a:srgbClr val="000000"/>
                </a:solidFill>
                <a:uFill>
                  <a:solidFill>
                    <a:srgbClr val="FFFFFF"/>
                  </a:solidFill>
                </a:uFill>
                <a:latin typeface="小塚ゴシック Pro B"/>
                <a:ea typeface="小塚ゴシック Pro B"/>
              </a:rPr>
              <a:t>提案の背景（自治体の課題）</a:t>
            </a:r>
            <a:endParaRPr lang="en-US" sz="3200" b="0" strike="noStrike" spc="-1" dirty="0">
              <a:solidFill>
                <a:srgbClr val="000000"/>
              </a:solidFill>
              <a:uFill>
                <a:solidFill>
                  <a:srgbClr val="FFFFFF"/>
                </a:solidFill>
              </a:uFill>
              <a:latin typeface="Arial"/>
            </a:endParaRPr>
          </a:p>
        </p:txBody>
      </p:sp>
      <p:sp>
        <p:nvSpPr>
          <p:cNvPr id="47" name="CustomShape 4"/>
          <p:cNvSpPr/>
          <p:nvPr/>
        </p:nvSpPr>
        <p:spPr>
          <a:xfrm rot="4200">
            <a:off x="448412" y="923172"/>
            <a:ext cx="9288000" cy="5689080"/>
          </a:xfrm>
          <a:custGeom>
            <a:avLst/>
            <a:gdLst/>
            <a:ahLst/>
            <a:cxnLst/>
            <a:rect l="0" t="0" r="r" b="b"/>
            <a:pathLst>
              <a:path w="25802" h="15833">
                <a:moveTo>
                  <a:pt x="2634" y="1"/>
                </a:moveTo>
                <a:cubicBezTo>
                  <a:pt x="1317" y="0"/>
                  <a:pt x="0" y="1315"/>
                  <a:pt x="0" y="2632"/>
                </a:cubicBezTo>
                <a:lnTo>
                  <a:pt x="0" y="13168"/>
                </a:lnTo>
                <a:cubicBezTo>
                  <a:pt x="0" y="14485"/>
                  <a:pt x="1317" y="15804"/>
                  <a:pt x="2634" y="15805"/>
                </a:cubicBezTo>
                <a:lnTo>
                  <a:pt x="23167" y="15831"/>
                </a:lnTo>
                <a:cubicBezTo>
                  <a:pt x="24484" y="15832"/>
                  <a:pt x="25801" y="14517"/>
                  <a:pt x="25801" y="13200"/>
                </a:cubicBezTo>
                <a:lnTo>
                  <a:pt x="25801" y="2664"/>
                </a:lnTo>
                <a:cubicBezTo>
                  <a:pt x="25801" y="1347"/>
                  <a:pt x="24484" y="28"/>
                  <a:pt x="23167" y="27"/>
                </a:cubicBezTo>
                <a:lnTo>
                  <a:pt x="2634" y="1"/>
                </a:lnTo>
              </a:path>
            </a:pathLst>
          </a:custGeom>
          <a:solidFill>
            <a:srgbClr val="FFFFCC"/>
          </a:solidFill>
          <a:ln w="9360">
            <a:solidFill>
              <a:srgbClr val="000000"/>
            </a:solidFill>
            <a:miter/>
          </a:ln>
          <a:effectLst>
            <a:softEdge rad="622300"/>
          </a:effectLst>
        </p:spPr>
        <p:style>
          <a:lnRef idx="0">
            <a:scrgbClr r="0" g="0" b="0"/>
          </a:lnRef>
          <a:fillRef idx="0">
            <a:scrgbClr r="0" g="0" b="0"/>
          </a:fillRef>
          <a:effectRef idx="0">
            <a:scrgbClr r="0" g="0" b="0"/>
          </a:effectRef>
          <a:fontRef idx="minor"/>
        </p:style>
      </p:sp>
      <p:sp>
        <p:nvSpPr>
          <p:cNvPr id="48" name="CustomShape 5"/>
          <p:cNvSpPr/>
          <p:nvPr/>
        </p:nvSpPr>
        <p:spPr>
          <a:xfrm>
            <a:off x="912600" y="3767712"/>
            <a:ext cx="8591400" cy="33699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742680" lvl="1" indent="-285480">
              <a:lnSpc>
                <a:spcPct val="100000"/>
              </a:lnSpc>
              <a:buClr>
                <a:srgbClr val="000000"/>
              </a:buClr>
              <a:buFont typeface="Arial"/>
              <a:buChar char="–"/>
            </a:pPr>
            <a:endParaRPr lang="en-US" sz="2600" b="0" strike="noStrike" spc="-1" dirty="0">
              <a:solidFill>
                <a:srgbClr val="000000"/>
              </a:solidFill>
              <a:uFill>
                <a:solidFill>
                  <a:srgbClr val="FFFFFF"/>
                </a:solidFill>
              </a:uFill>
              <a:latin typeface="Arial"/>
            </a:endParaRPr>
          </a:p>
        </p:txBody>
      </p:sp>
      <p:sp>
        <p:nvSpPr>
          <p:cNvPr id="49" name="CustomShape 6"/>
          <p:cNvSpPr/>
          <p:nvPr/>
        </p:nvSpPr>
        <p:spPr>
          <a:xfrm>
            <a:off x="901800" y="1564160"/>
            <a:ext cx="8602200" cy="1247112"/>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342720" indent="-342720">
              <a:buClr>
                <a:srgbClr val="000000"/>
              </a:buClr>
              <a:buFont typeface="Arial"/>
              <a:buChar char="•"/>
            </a:pPr>
            <a:endParaRPr lang="en-US" altLang="ja-JP" sz="3200" b="0" strike="noStrike" spc="-1" dirty="0">
              <a:solidFill>
                <a:srgbClr val="000000"/>
              </a:solidFill>
              <a:uFill>
                <a:solidFill>
                  <a:srgbClr val="FFFFFF"/>
                </a:solidFill>
              </a:uFill>
              <a:latin typeface="Calibri"/>
              <a:ea typeface="ＭＳ 明朝"/>
            </a:endParaRPr>
          </a:p>
          <a:p>
            <a:pPr marL="342720" indent="-342720">
              <a:lnSpc>
                <a:spcPct val="100000"/>
              </a:lnSpc>
              <a:buClr>
                <a:srgbClr val="000000"/>
              </a:buClr>
              <a:buFont typeface="Arial"/>
              <a:buChar char="•"/>
            </a:pPr>
            <a:endParaRPr lang="en-US" altLang="ja-JP" sz="3200" b="0" strike="noStrike" spc="-1" dirty="0">
              <a:solidFill>
                <a:srgbClr val="000000"/>
              </a:solidFill>
              <a:uFill>
                <a:solidFill>
                  <a:srgbClr val="FFFFFF"/>
                </a:solidFill>
              </a:uFill>
              <a:latin typeface="Calibri"/>
              <a:ea typeface="ＭＳ 明朝"/>
            </a:endParaRPr>
          </a:p>
          <a:p>
            <a:pPr marL="342720" indent="-342720">
              <a:lnSpc>
                <a:spcPct val="100000"/>
              </a:lnSpc>
              <a:buClr>
                <a:srgbClr val="000000"/>
              </a:buClr>
              <a:buFont typeface="Arial"/>
              <a:buChar char="•"/>
            </a:pPr>
            <a:endParaRPr lang="en-US" altLang="ja-JP" sz="3200" b="0" strike="noStrike" spc="-1" dirty="0">
              <a:solidFill>
                <a:srgbClr val="000000"/>
              </a:solidFill>
              <a:uFill>
                <a:solidFill>
                  <a:srgbClr val="FFFFFF"/>
                </a:solidFill>
              </a:uFill>
              <a:latin typeface="Calibri"/>
              <a:ea typeface="ＭＳ 明朝"/>
            </a:endParaRPr>
          </a:p>
          <a:p>
            <a:pPr>
              <a:lnSpc>
                <a:spcPct val="100000"/>
              </a:lnSpc>
              <a:buClr>
                <a:srgbClr val="000000"/>
              </a:buClr>
            </a:pPr>
            <a:endParaRPr lang="en-US" sz="1800" b="0" strike="noStrike" spc="-1" dirty="0">
              <a:solidFill>
                <a:srgbClr val="000000"/>
              </a:solidFill>
              <a:uFill>
                <a:solidFill>
                  <a:srgbClr val="FFFFFF"/>
                </a:solidFill>
              </a:uFill>
              <a:latin typeface="Arial"/>
            </a:endParaRPr>
          </a:p>
          <a:p>
            <a:pPr>
              <a:lnSpc>
                <a:spcPct val="100000"/>
              </a:lnSpc>
              <a:buClr>
                <a:srgbClr val="000000"/>
              </a:buClr>
            </a:pPr>
            <a:endParaRPr lang="en-US" spc="-1" dirty="0">
              <a:solidFill>
                <a:srgbClr val="000000"/>
              </a:solidFill>
              <a:uFill>
                <a:solidFill>
                  <a:srgbClr val="FFFFFF"/>
                </a:solidFill>
              </a:uFill>
              <a:latin typeface="Arial"/>
            </a:endParaRPr>
          </a:p>
          <a:p>
            <a:pPr>
              <a:lnSpc>
                <a:spcPct val="100000"/>
              </a:lnSpc>
              <a:buClr>
                <a:srgbClr val="000000"/>
              </a:buClr>
            </a:pPr>
            <a:endParaRPr lang="en-US" sz="1800" b="0" strike="noStrike" spc="-1" dirty="0">
              <a:solidFill>
                <a:srgbClr val="000000"/>
              </a:solidFill>
              <a:uFill>
                <a:solidFill>
                  <a:srgbClr val="FFFFFF"/>
                </a:solidFill>
              </a:uFill>
              <a:latin typeface="Arial"/>
            </a:endParaRPr>
          </a:p>
          <a:p>
            <a:pPr>
              <a:lnSpc>
                <a:spcPct val="100000"/>
              </a:lnSpc>
              <a:buClr>
                <a:srgbClr val="000000"/>
              </a:buClr>
            </a:pPr>
            <a:endParaRPr lang="en-US" spc="-1" dirty="0">
              <a:solidFill>
                <a:srgbClr val="000000"/>
              </a:solidFill>
              <a:uFill>
                <a:solidFill>
                  <a:srgbClr val="FFFFFF"/>
                </a:solidFill>
              </a:uFill>
              <a:latin typeface="Arial"/>
            </a:endParaRPr>
          </a:p>
          <a:p>
            <a:pPr>
              <a:lnSpc>
                <a:spcPct val="100000"/>
              </a:lnSpc>
              <a:buClr>
                <a:srgbClr val="000000"/>
              </a:buClr>
            </a:pPr>
            <a:endParaRPr lang="en-US" sz="1800" b="0" strike="noStrike" spc="-1" dirty="0">
              <a:solidFill>
                <a:srgbClr val="000000"/>
              </a:solidFill>
              <a:uFill>
                <a:solidFill>
                  <a:srgbClr val="FFFFFF"/>
                </a:solidFill>
              </a:uFill>
              <a:latin typeface="Arial"/>
            </a:endParaRPr>
          </a:p>
          <a:p>
            <a:pPr>
              <a:lnSpc>
                <a:spcPct val="100000"/>
              </a:lnSpc>
              <a:buClr>
                <a:srgbClr val="000000"/>
              </a:buClr>
            </a:pPr>
            <a:endParaRPr lang="en-US" sz="1800" b="0" strike="noStrike" spc="-1" dirty="0">
              <a:solidFill>
                <a:srgbClr val="000000"/>
              </a:solidFill>
              <a:uFill>
                <a:solidFill>
                  <a:srgbClr val="FFFFFF"/>
                </a:solidFill>
              </a:uFill>
              <a:latin typeface="Arial"/>
            </a:endParaRPr>
          </a:p>
          <a:p>
            <a:pPr marL="742680" lvl="1" indent="-285480">
              <a:lnSpc>
                <a:spcPct val="100000"/>
              </a:lnSpc>
              <a:buClr>
                <a:srgbClr val="000000"/>
              </a:buClr>
              <a:buFont typeface="Arial"/>
              <a:buChar char="–"/>
            </a:pPr>
            <a:r>
              <a:rPr lang="ja-JP" altLang="en-US" sz="2800" spc="-1" dirty="0">
                <a:solidFill>
                  <a:srgbClr val="000000"/>
                </a:solidFill>
                <a:uFill>
                  <a:solidFill>
                    <a:srgbClr val="FFFFFF"/>
                  </a:solidFill>
                </a:uFill>
                <a:latin typeface="HGPｺﾞｼｯｸM" panose="020B0600000000000000" pitchFamily="50" charset="-128"/>
                <a:ea typeface="HGPｺﾞｼｯｸM" panose="020B0600000000000000" pitchFamily="50" charset="-128"/>
              </a:rPr>
              <a:t>自治体の予算や人員には限りがあり、人材の育成や事務の標準化も課題となること</a:t>
            </a:r>
            <a:r>
              <a:rPr lang="ja-JP" altLang="en-US" sz="2800" spc="-1" dirty="0" smtClean="0">
                <a:solidFill>
                  <a:srgbClr val="000000"/>
                </a:solidFill>
                <a:uFill>
                  <a:solidFill>
                    <a:srgbClr val="FFFFFF"/>
                  </a:solidFill>
                </a:uFill>
                <a:latin typeface="HGPｺﾞｼｯｸM" panose="020B0600000000000000" pitchFamily="50" charset="-128"/>
                <a:ea typeface="HGPｺﾞｼｯｸM" panose="020B0600000000000000" pitchFamily="50" charset="-128"/>
              </a:rPr>
              <a:t>から、</a:t>
            </a:r>
            <a:r>
              <a:rPr lang="ja-JP" altLang="ja-JP" sz="2800" spc="-1" dirty="0" smtClean="0">
                <a:solidFill>
                  <a:srgbClr val="000000"/>
                </a:solidFill>
                <a:uFill>
                  <a:solidFill>
                    <a:srgbClr val="FFFFFF"/>
                  </a:solidFill>
                </a:uFill>
                <a:latin typeface="HGPｺﾞｼｯｸM" panose="020B0600000000000000" pitchFamily="50" charset="-128"/>
                <a:ea typeface="HGPｺﾞｼｯｸM" panose="020B0600000000000000" pitchFamily="50" charset="-128"/>
              </a:rPr>
              <a:t>統計</a:t>
            </a:r>
            <a:r>
              <a:rPr lang="ja-JP" altLang="ja-JP" sz="2800" spc="-1" dirty="0">
                <a:solidFill>
                  <a:srgbClr val="000000"/>
                </a:solidFill>
                <a:uFill>
                  <a:solidFill>
                    <a:srgbClr val="FFFFFF"/>
                  </a:solidFill>
                </a:uFill>
                <a:latin typeface="HGPｺﾞｼｯｸM" panose="020B0600000000000000" pitchFamily="50" charset="-128"/>
                <a:ea typeface="HGPｺﾞｼｯｸM" panose="020B0600000000000000" pitchFamily="50" charset="-128"/>
              </a:rPr>
              <a:t>情報の高度化</a:t>
            </a:r>
            <a:r>
              <a:rPr lang="ja-JP" altLang="en-US" sz="2800" spc="-1" dirty="0">
                <a:solidFill>
                  <a:srgbClr val="000000"/>
                </a:solidFill>
                <a:uFill>
                  <a:solidFill>
                    <a:srgbClr val="FFFFFF"/>
                  </a:solidFill>
                </a:uFill>
                <a:latin typeface="HGPｺﾞｼｯｸM" panose="020B0600000000000000" pitchFamily="50" charset="-128"/>
                <a:ea typeface="HGPｺﾞｼｯｸM" panose="020B0600000000000000" pitchFamily="50" charset="-128"/>
              </a:rPr>
              <a:t>には自治体間の連携や成果の</a:t>
            </a:r>
            <a:r>
              <a:rPr lang="ja-JP" altLang="en-US" sz="2800" spc="-1" dirty="0" smtClean="0">
                <a:solidFill>
                  <a:srgbClr val="000000"/>
                </a:solidFill>
                <a:uFill>
                  <a:solidFill>
                    <a:srgbClr val="FFFFFF"/>
                  </a:solidFill>
                </a:uFill>
                <a:latin typeface="HGPｺﾞｼｯｸM" panose="020B0600000000000000" pitchFamily="50" charset="-128"/>
                <a:ea typeface="HGPｺﾞｼｯｸM" panose="020B0600000000000000" pitchFamily="50" charset="-128"/>
              </a:rPr>
              <a:t>共有が不可欠</a:t>
            </a:r>
            <a:endParaRPr lang="en-US" sz="2800" b="0" strike="noStrike" spc="-1" dirty="0">
              <a:solidFill>
                <a:srgbClr val="000000"/>
              </a:solidFill>
              <a:uFill>
                <a:solidFill>
                  <a:srgbClr val="FFFFFF"/>
                </a:solidFill>
              </a:uFill>
              <a:latin typeface="HGPｺﾞｼｯｸM" panose="020B0600000000000000" pitchFamily="50" charset="-128"/>
              <a:ea typeface="HGPｺﾞｼｯｸM" panose="020B0600000000000000" pitchFamily="50" charset="-128"/>
            </a:endParaRPr>
          </a:p>
        </p:txBody>
      </p:sp>
      <p:sp>
        <p:nvSpPr>
          <p:cNvPr id="50" name="TextShape 7"/>
          <p:cNvSpPr txBox="1"/>
          <p:nvPr/>
        </p:nvSpPr>
        <p:spPr>
          <a:xfrm>
            <a:off x="3757320" y="6046200"/>
            <a:ext cx="180720" cy="365040"/>
          </a:xfrm>
          <a:prstGeom prst="rect">
            <a:avLst/>
          </a:prstGeom>
          <a:noFill/>
          <a:ln>
            <a:noFill/>
          </a:ln>
        </p:spPr>
      </p:sp>
      <p:sp>
        <p:nvSpPr>
          <p:cNvPr id="10" name="スライド番号プレースホルダー 2"/>
          <p:cNvSpPr txBox="1">
            <a:spLocks/>
          </p:cNvSpPr>
          <p:nvPr/>
        </p:nvSpPr>
        <p:spPr>
          <a:xfrm>
            <a:off x="8456224" y="6445911"/>
            <a:ext cx="1423160" cy="288032"/>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dirty="0">
                <a:latin typeface="HG丸ｺﾞｼｯｸM-PRO" panose="020F0600000000000000" pitchFamily="50" charset="-128"/>
                <a:ea typeface="HG丸ｺﾞｼｯｸM-PRO" panose="020F0600000000000000" pitchFamily="50" charset="-128"/>
              </a:rPr>
              <a:t>　　　　　２</a:t>
            </a:r>
          </a:p>
        </p:txBody>
      </p:sp>
      <p:graphicFrame>
        <p:nvGraphicFramePr>
          <p:cNvPr id="2" name="図表 1"/>
          <p:cNvGraphicFramePr/>
          <p:nvPr>
            <p:extLst>
              <p:ext uri="{D42A27DB-BD31-4B8C-83A1-F6EECF244321}">
                <p14:modId xmlns:p14="http://schemas.microsoft.com/office/powerpoint/2010/main" val="3964597102"/>
              </p:ext>
            </p:extLst>
          </p:nvPr>
        </p:nvGraphicFramePr>
        <p:xfrm>
          <a:off x="3757320" y="1213658"/>
          <a:ext cx="5746680" cy="32918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テキスト ボックス 2"/>
          <p:cNvSpPr txBox="1"/>
          <p:nvPr/>
        </p:nvSpPr>
        <p:spPr>
          <a:xfrm>
            <a:off x="669212" y="2365754"/>
            <a:ext cx="3476076" cy="1200329"/>
          </a:xfrm>
          <a:prstGeom prst="rect">
            <a:avLst/>
          </a:prstGeom>
          <a:solidFill>
            <a:schemeClr val="bg1">
              <a:lumMod val="95000"/>
            </a:schemeClr>
          </a:solidFill>
          <a:ln>
            <a:solidFill>
              <a:schemeClr val="tx1"/>
            </a:solidFill>
          </a:ln>
        </p:spPr>
        <p:txBody>
          <a:bodyPr wrap="square" rtlCol="0">
            <a:spAutoFit/>
          </a:bodyPr>
          <a:lstStyle/>
          <a:p>
            <a:pPr algn="ctr"/>
            <a:r>
              <a:rPr lang="en-US" altLang="ja-JP" sz="3600" spc="-1" dirty="0" err="1">
                <a:solidFill>
                  <a:srgbClr val="000000"/>
                </a:solidFill>
                <a:uFill>
                  <a:solidFill>
                    <a:srgbClr val="FFFFFF"/>
                  </a:solidFill>
                </a:uFill>
                <a:latin typeface="小塚ゴシック Pro B"/>
                <a:ea typeface="小塚ゴシック Pro B"/>
              </a:rPr>
              <a:t>自治体における統計事務</a:t>
            </a:r>
            <a:endParaRPr kumimoji="1" lang="ja-JP" altLang="en-US" sz="3600" dirty="0"/>
          </a:p>
        </p:txBody>
      </p:sp>
      <p:sp>
        <p:nvSpPr>
          <p:cNvPr id="5" name="右矢印 4"/>
          <p:cNvSpPr/>
          <p:nvPr/>
        </p:nvSpPr>
        <p:spPr>
          <a:xfrm>
            <a:off x="3612020" y="1812175"/>
            <a:ext cx="652039" cy="4019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3698761" y="3739853"/>
            <a:ext cx="652039" cy="3832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1" name="デザイン"/>
          <p:cNvPicPr/>
          <p:nvPr/>
        </p:nvPicPr>
        <p:blipFill>
          <a:blip r:embed="rId3"/>
          <a:stretch/>
        </p:blipFill>
        <p:spPr>
          <a:xfrm>
            <a:off x="0" y="-56880"/>
            <a:ext cx="9842400" cy="6914880"/>
          </a:xfrm>
          <a:prstGeom prst="rect">
            <a:avLst/>
          </a:prstGeom>
          <a:ln>
            <a:noFill/>
          </a:ln>
        </p:spPr>
      </p:pic>
      <p:sp>
        <p:nvSpPr>
          <p:cNvPr id="52" name="CustomShape 1"/>
          <p:cNvSpPr/>
          <p:nvPr/>
        </p:nvSpPr>
        <p:spPr>
          <a:xfrm>
            <a:off x="4829040" y="3246480"/>
            <a:ext cx="250920" cy="368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ja-JP" sz="1800" b="0" strike="noStrike" spc="-1">
                <a:solidFill>
                  <a:srgbClr val="000000"/>
                </a:solidFill>
                <a:uFill>
                  <a:solidFill>
                    <a:srgbClr val="FFFFFF"/>
                  </a:solidFill>
                </a:uFill>
                <a:latin typeface="Arial"/>
              </a:rPr>
              <a:t> </a:t>
            </a:r>
            <a:endParaRPr lang="en-US" sz="1800" b="0" strike="noStrike" spc="-1">
              <a:solidFill>
                <a:srgbClr val="000000"/>
              </a:solidFill>
              <a:uFill>
                <a:solidFill>
                  <a:srgbClr val="FFFFFF"/>
                </a:solidFill>
              </a:uFill>
              <a:latin typeface="Arial"/>
            </a:endParaRPr>
          </a:p>
        </p:txBody>
      </p:sp>
      <p:sp>
        <p:nvSpPr>
          <p:cNvPr id="53" name="CustomShape 2"/>
          <p:cNvSpPr/>
          <p:nvPr/>
        </p:nvSpPr>
        <p:spPr>
          <a:xfrm>
            <a:off x="4829040" y="3246480"/>
            <a:ext cx="250920" cy="368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ja-JP" sz="1800" b="0" strike="noStrike" spc="-1">
                <a:solidFill>
                  <a:srgbClr val="000000"/>
                </a:solidFill>
                <a:uFill>
                  <a:solidFill>
                    <a:srgbClr val="FFFFFF"/>
                  </a:solidFill>
                </a:uFill>
                <a:latin typeface="Arial"/>
              </a:rPr>
              <a:t> </a:t>
            </a:r>
            <a:endParaRPr lang="en-US" sz="1800" b="0" strike="noStrike" spc="-1">
              <a:solidFill>
                <a:srgbClr val="000000"/>
              </a:solidFill>
              <a:uFill>
                <a:solidFill>
                  <a:srgbClr val="FFFFFF"/>
                </a:solidFill>
              </a:uFill>
              <a:latin typeface="Arial"/>
            </a:endParaRPr>
          </a:p>
        </p:txBody>
      </p:sp>
      <p:sp>
        <p:nvSpPr>
          <p:cNvPr id="54" name="CustomShape 3"/>
          <p:cNvSpPr/>
          <p:nvPr/>
        </p:nvSpPr>
        <p:spPr>
          <a:xfrm>
            <a:off x="547328" y="222676"/>
            <a:ext cx="8915400" cy="5032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nSpc>
                <a:spcPct val="100000"/>
              </a:lnSpc>
            </a:pPr>
            <a:r>
              <a:rPr lang="ja-JP" altLang="en-US" sz="3200" b="0" strike="noStrike" spc="-1" dirty="0">
                <a:solidFill>
                  <a:srgbClr val="000000"/>
                </a:solidFill>
                <a:uFill>
                  <a:solidFill>
                    <a:srgbClr val="FFFFFF"/>
                  </a:solidFill>
                </a:uFill>
                <a:latin typeface="小塚ゴシック Pro B"/>
                <a:ea typeface="小塚ゴシック Pro B"/>
              </a:rPr>
              <a:t>３</a:t>
            </a:r>
            <a:r>
              <a:rPr lang="en-US" sz="3200" b="0" strike="noStrike" spc="-1" dirty="0">
                <a:solidFill>
                  <a:srgbClr val="000000"/>
                </a:solidFill>
                <a:uFill>
                  <a:solidFill>
                    <a:srgbClr val="FFFFFF"/>
                  </a:solidFill>
                </a:uFill>
                <a:latin typeface="小塚ゴシック Pro B"/>
                <a:ea typeface="小塚ゴシック Pro B"/>
              </a:rPr>
              <a:t> </a:t>
            </a:r>
            <a:r>
              <a:rPr lang="ja-JP" altLang="en-US" sz="3200" b="0" strike="noStrike" spc="-1" dirty="0">
                <a:solidFill>
                  <a:srgbClr val="000000"/>
                </a:solidFill>
                <a:uFill>
                  <a:solidFill>
                    <a:srgbClr val="FFFFFF"/>
                  </a:solidFill>
                </a:uFill>
                <a:latin typeface="小塚ゴシック Pro B"/>
                <a:ea typeface="小塚ゴシック Pro B"/>
              </a:rPr>
              <a:t>提案の背景（利用者への</a:t>
            </a:r>
            <a:r>
              <a:rPr lang="en-US" sz="3200" b="0" strike="noStrike" spc="-1" dirty="0" err="1">
                <a:solidFill>
                  <a:srgbClr val="000000"/>
                </a:solidFill>
                <a:uFill>
                  <a:solidFill>
                    <a:srgbClr val="FFFFFF"/>
                  </a:solidFill>
                </a:uFill>
                <a:latin typeface="小塚ゴシック Pro B"/>
                <a:ea typeface="小塚ゴシック Pro B"/>
              </a:rPr>
              <a:t>課題</a:t>
            </a:r>
            <a:r>
              <a:rPr lang="ja-JP" altLang="en-US" sz="3200" b="0" strike="noStrike" spc="-1" dirty="0">
                <a:solidFill>
                  <a:srgbClr val="000000"/>
                </a:solidFill>
                <a:uFill>
                  <a:solidFill>
                    <a:srgbClr val="FFFFFF"/>
                  </a:solidFill>
                </a:uFill>
                <a:latin typeface="小塚ゴシック Pro B"/>
                <a:ea typeface="小塚ゴシック Pro B"/>
              </a:rPr>
              <a:t>）</a:t>
            </a:r>
            <a:endParaRPr lang="en-US" sz="3200" b="0" strike="noStrike" spc="-1" dirty="0">
              <a:solidFill>
                <a:srgbClr val="000000"/>
              </a:solidFill>
              <a:uFill>
                <a:solidFill>
                  <a:srgbClr val="FFFFFF"/>
                </a:solidFill>
              </a:uFill>
              <a:latin typeface="Arial"/>
            </a:endParaRPr>
          </a:p>
        </p:txBody>
      </p:sp>
      <p:sp>
        <p:nvSpPr>
          <p:cNvPr id="55" name="CustomShape 4"/>
          <p:cNvSpPr/>
          <p:nvPr/>
        </p:nvSpPr>
        <p:spPr>
          <a:xfrm>
            <a:off x="310500" y="905151"/>
            <a:ext cx="9428586" cy="5655306"/>
          </a:xfrm>
          <a:custGeom>
            <a:avLst/>
            <a:gdLst/>
            <a:ahLst/>
            <a:cxnLst/>
            <a:rect l="0" t="0" r="r" b="b"/>
            <a:pathLst>
              <a:path w="25802" h="15523">
                <a:moveTo>
                  <a:pt x="2587" y="0"/>
                </a:moveTo>
                <a:cubicBezTo>
                  <a:pt x="1293" y="0"/>
                  <a:pt x="0" y="1293"/>
                  <a:pt x="0" y="2587"/>
                </a:cubicBezTo>
                <a:lnTo>
                  <a:pt x="0" y="12935"/>
                </a:lnTo>
                <a:cubicBezTo>
                  <a:pt x="0" y="14228"/>
                  <a:pt x="1293" y="15522"/>
                  <a:pt x="2587" y="15522"/>
                </a:cubicBezTo>
                <a:lnTo>
                  <a:pt x="23213" y="15522"/>
                </a:lnTo>
                <a:cubicBezTo>
                  <a:pt x="24507" y="15522"/>
                  <a:pt x="25801" y="14228"/>
                  <a:pt x="25801" y="12935"/>
                </a:cubicBezTo>
                <a:lnTo>
                  <a:pt x="25801" y="2587"/>
                </a:lnTo>
                <a:cubicBezTo>
                  <a:pt x="25801" y="1293"/>
                  <a:pt x="24507" y="0"/>
                  <a:pt x="23213" y="0"/>
                </a:cubicBezTo>
                <a:lnTo>
                  <a:pt x="2587" y="0"/>
                </a:lnTo>
              </a:path>
            </a:pathLst>
          </a:custGeom>
          <a:solidFill>
            <a:schemeClr val="bg1"/>
          </a:solidFill>
          <a:ln w="9360">
            <a:solidFill>
              <a:srgbClr val="000000"/>
            </a:solidFill>
            <a:miter/>
          </a:ln>
        </p:spPr>
        <p:style>
          <a:lnRef idx="0">
            <a:scrgbClr r="0" g="0" b="0"/>
          </a:lnRef>
          <a:fillRef idx="0">
            <a:scrgbClr r="0" g="0" b="0"/>
          </a:fillRef>
          <a:effectRef idx="0">
            <a:scrgbClr r="0" g="0" b="0"/>
          </a:effectRef>
          <a:fontRef idx="minor"/>
        </p:style>
      </p:sp>
      <p:sp>
        <p:nvSpPr>
          <p:cNvPr id="56" name="CustomShape 5"/>
          <p:cNvSpPr/>
          <p:nvPr/>
        </p:nvSpPr>
        <p:spPr>
          <a:xfrm>
            <a:off x="449943" y="1148456"/>
            <a:ext cx="9392457" cy="5412001"/>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342720" indent="-342720">
              <a:lnSpc>
                <a:spcPct val="100000"/>
              </a:lnSpc>
              <a:buClr>
                <a:srgbClr val="000000"/>
              </a:buClr>
              <a:buFont typeface="Arial"/>
              <a:buChar char="•"/>
            </a:pPr>
            <a:endParaRPr lang="en-US" sz="1800" b="0" strike="noStrike" spc="-1" dirty="0">
              <a:solidFill>
                <a:srgbClr val="000000"/>
              </a:solidFill>
              <a:uFill>
                <a:solidFill>
                  <a:srgbClr val="FFFFFF"/>
                </a:solidFill>
              </a:uFill>
              <a:latin typeface="Arial"/>
            </a:endParaRPr>
          </a:p>
        </p:txBody>
      </p:sp>
      <p:sp>
        <p:nvSpPr>
          <p:cNvPr id="8" name="スライド番号プレースホルダー 2"/>
          <p:cNvSpPr txBox="1">
            <a:spLocks/>
          </p:cNvSpPr>
          <p:nvPr/>
        </p:nvSpPr>
        <p:spPr>
          <a:xfrm>
            <a:off x="8456224" y="6445911"/>
            <a:ext cx="1423160" cy="288032"/>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dirty="0">
                <a:latin typeface="HG丸ｺﾞｼｯｸM-PRO" panose="020F0600000000000000" pitchFamily="50" charset="-128"/>
                <a:ea typeface="HG丸ｺﾞｼｯｸM-PRO" panose="020F0600000000000000" pitchFamily="50" charset="-128"/>
              </a:rPr>
              <a:t>　　　　　３</a:t>
            </a:r>
          </a:p>
        </p:txBody>
      </p:sp>
      <p:pic>
        <p:nvPicPr>
          <p:cNvPr id="1026" name="Picture 2" descr="http://blogs.itmedia.co.jp/photos/uncategorized/2013/05/29/ima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915" y="1559529"/>
            <a:ext cx="2587625" cy="15514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jichitai.com/link/tokyo_office/img/japan.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0952" y="2286538"/>
            <a:ext cx="3141776" cy="333707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p:cNvCxnSpPr/>
          <p:nvPr/>
        </p:nvCxnSpPr>
        <p:spPr>
          <a:xfrm flipV="1">
            <a:off x="5884648" y="4443984"/>
            <a:ext cx="2007192" cy="1603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4560679" y="4443984"/>
            <a:ext cx="3331161" cy="2792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5057915" y="2954418"/>
            <a:ext cx="0" cy="1489566"/>
          </a:xfrm>
          <a:prstGeom prst="straightConnector1">
            <a:avLst/>
          </a:prstGeom>
          <a:ln w="317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flipV="1">
            <a:off x="3511296" y="2206251"/>
            <a:ext cx="1343601" cy="18094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flipV="1">
            <a:off x="1966177" y="3144679"/>
            <a:ext cx="2594502" cy="1061561"/>
          </a:xfrm>
          <a:prstGeom prst="line">
            <a:avLst/>
          </a:prstGeom>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552601" y="3937600"/>
            <a:ext cx="3893772" cy="2585323"/>
          </a:xfrm>
          <a:prstGeom prst="rect">
            <a:avLst/>
          </a:prstGeom>
          <a:noFill/>
        </p:spPr>
        <p:txBody>
          <a:bodyPr wrap="square" rtlCol="0">
            <a:spAutoFit/>
          </a:bodyPr>
          <a:lstStyle/>
          <a:p>
            <a:pPr marL="0" lvl="1"/>
            <a:r>
              <a:rPr lang="en-US" altLang="ja-JP" sz="2400"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rPr>
              <a:t>e-Stat</a:t>
            </a:r>
            <a:r>
              <a:rPr lang="ja-JP" altLang="en-US" sz="2400" spc="-1" dirty="0" err="1">
                <a:solidFill>
                  <a:srgbClr val="000000"/>
                </a:solidFill>
                <a:uFill>
                  <a:solidFill>
                    <a:srgbClr val="FFFFFF"/>
                  </a:solidFill>
                </a:uFill>
                <a:latin typeface="HGSｺﾞｼｯｸM" panose="020B0600000000000000" pitchFamily="50" charset="-128"/>
                <a:ea typeface="HGSｺﾞｼｯｸM" panose="020B0600000000000000" pitchFamily="50" charset="-128"/>
              </a:rPr>
              <a:t>で提</a:t>
            </a:r>
            <a:r>
              <a:rPr lang="ja-JP" altLang="en-US" sz="2400"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rPr>
              <a:t>供されている国の統計情報から</a:t>
            </a:r>
            <a:r>
              <a:rPr lang="en-US" altLang="ja-JP" sz="2400"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rPr>
              <a:t>1,800</a:t>
            </a:r>
            <a:r>
              <a:rPr lang="ja-JP" altLang="en-US" sz="2400"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rPr>
              <a:t>に及ぶ各自治体の必要な情報を取得することは難しく、利用者は統計情報を十分に活用しきれていない</a:t>
            </a:r>
            <a:endParaRPr lang="en-US" altLang="ja-JP" sz="2400"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endParaRPr>
          </a:p>
          <a:p>
            <a:endParaRPr kumimoji="1" lang="ja-JP" altLang="en-US" dirty="0"/>
          </a:p>
        </p:txBody>
      </p:sp>
      <p:pic>
        <p:nvPicPr>
          <p:cNvPr id="20" name="図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6373" y="4602513"/>
            <a:ext cx="1438275" cy="1286202"/>
          </a:xfrm>
          <a:prstGeom prst="rect">
            <a:avLst/>
          </a:prstGeom>
        </p:spPr>
      </p:pic>
      <p:sp>
        <p:nvSpPr>
          <p:cNvPr id="21" name="Text Box 13"/>
          <p:cNvSpPr txBox="1">
            <a:spLocks noChangeArrowheads="1"/>
          </p:cNvSpPr>
          <p:nvPr/>
        </p:nvSpPr>
        <p:spPr bwMode="auto">
          <a:xfrm>
            <a:off x="4512543" y="6001078"/>
            <a:ext cx="1107996" cy="461665"/>
          </a:xfrm>
          <a:prstGeom prst="rect">
            <a:avLst/>
          </a:prstGeom>
          <a:solidFill>
            <a:schemeClr val="bg1"/>
          </a:solidFill>
          <a:ln w="3175">
            <a:solidFill>
              <a:schemeClr val="accent1"/>
            </a:solidFill>
            <a:prstDash val="sysDot"/>
            <a:miter lim="800000"/>
            <a:headEnd/>
            <a:tailEnd/>
          </a:ln>
        </p:spPr>
        <p:txBody>
          <a:bodyPr wrap="none" anchor="ctr">
            <a:spAutoFit/>
          </a:bodyPr>
          <a:lstStyle/>
          <a:p>
            <a:pPr algn="ctr">
              <a:spcBef>
                <a:spcPct val="50000"/>
              </a:spcBef>
            </a:pPr>
            <a:r>
              <a:rPr lang="ja-JP" altLang="en-US" sz="2400" dirty="0">
                <a:latin typeface="HGSｺﾞｼｯｸM" panose="020B0600000000000000" pitchFamily="50" charset="-128"/>
                <a:ea typeface="HGSｺﾞｼｯｸM" panose="020B0600000000000000" pitchFamily="50" charset="-128"/>
              </a:rPr>
              <a:t>利用者</a:t>
            </a:r>
          </a:p>
        </p:txBody>
      </p:sp>
      <p:sp>
        <p:nvSpPr>
          <p:cNvPr id="22" name="Text Box 13"/>
          <p:cNvSpPr txBox="1">
            <a:spLocks noChangeArrowheads="1"/>
          </p:cNvSpPr>
          <p:nvPr/>
        </p:nvSpPr>
        <p:spPr bwMode="auto">
          <a:xfrm>
            <a:off x="2727040" y="1040692"/>
            <a:ext cx="1072775" cy="461665"/>
          </a:xfrm>
          <a:prstGeom prst="rect">
            <a:avLst/>
          </a:prstGeom>
          <a:solidFill>
            <a:schemeClr val="bg1"/>
          </a:solidFill>
          <a:ln w="3175">
            <a:solidFill>
              <a:schemeClr val="accent1"/>
            </a:solidFill>
            <a:prstDash val="sysDot"/>
            <a:miter lim="800000"/>
            <a:headEnd/>
            <a:tailEnd/>
          </a:ln>
        </p:spPr>
        <p:txBody>
          <a:bodyPr wrap="square" anchor="ctr">
            <a:spAutoFit/>
          </a:bodyPr>
          <a:lstStyle/>
          <a:p>
            <a:pPr algn="ctr">
              <a:spcBef>
                <a:spcPct val="50000"/>
              </a:spcBef>
            </a:pPr>
            <a:r>
              <a:rPr lang="en-US" altLang="ja-JP" sz="2400" dirty="0">
                <a:latin typeface="HGSｺﾞｼｯｸM" panose="020B0600000000000000" pitchFamily="50" charset="-128"/>
                <a:ea typeface="HGSｺﾞｼｯｸM" panose="020B0600000000000000" pitchFamily="50" charset="-128"/>
              </a:rPr>
              <a:t>e-Stat</a:t>
            </a:r>
            <a:endParaRPr lang="ja-JP" altLang="en-US" sz="2400" dirty="0">
              <a:latin typeface="HGSｺﾞｼｯｸM" panose="020B0600000000000000" pitchFamily="50" charset="-128"/>
              <a:ea typeface="HGSｺﾞｼｯｸM" panose="020B0600000000000000" pitchFamily="50" charset="-128"/>
            </a:endParaRPr>
          </a:p>
        </p:txBody>
      </p:sp>
      <p:sp>
        <p:nvSpPr>
          <p:cNvPr id="24" name="Text Box 13"/>
          <p:cNvSpPr txBox="1">
            <a:spLocks noChangeArrowheads="1"/>
          </p:cNvSpPr>
          <p:nvPr/>
        </p:nvSpPr>
        <p:spPr bwMode="auto">
          <a:xfrm>
            <a:off x="7383448" y="5392781"/>
            <a:ext cx="1784355" cy="461665"/>
          </a:xfrm>
          <a:prstGeom prst="rect">
            <a:avLst/>
          </a:prstGeom>
          <a:solidFill>
            <a:schemeClr val="bg1"/>
          </a:solidFill>
          <a:ln w="3175">
            <a:solidFill>
              <a:schemeClr val="accent1"/>
            </a:solidFill>
            <a:prstDash val="sysDot"/>
            <a:miter lim="800000"/>
            <a:headEnd/>
            <a:tailEnd/>
          </a:ln>
        </p:spPr>
        <p:txBody>
          <a:bodyPr wrap="square" anchor="ctr">
            <a:spAutoFit/>
          </a:bodyPr>
          <a:lstStyle/>
          <a:p>
            <a:pPr algn="ctr">
              <a:spcBef>
                <a:spcPct val="50000"/>
              </a:spcBef>
            </a:pPr>
            <a:r>
              <a:rPr lang="ja-JP" altLang="en-US" sz="2400" dirty="0">
                <a:latin typeface="HGSｺﾞｼｯｸM" panose="020B0600000000000000" pitchFamily="50" charset="-128"/>
                <a:ea typeface="HGSｺﾞｼｯｸM" panose="020B0600000000000000" pitchFamily="50" charset="-128"/>
              </a:rPr>
              <a:t>地域の情報</a:t>
            </a:r>
          </a:p>
        </p:txBody>
      </p:sp>
      <p:pic>
        <p:nvPicPr>
          <p:cNvPr id="23" name="図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53764" y="1453592"/>
            <a:ext cx="866775" cy="1343025"/>
          </a:xfrm>
          <a:prstGeom prst="rect">
            <a:avLst/>
          </a:prstGeom>
        </p:spPr>
      </p:pic>
      <p:sp>
        <p:nvSpPr>
          <p:cNvPr id="3" name="円/楕円 2"/>
          <p:cNvSpPr/>
          <p:nvPr/>
        </p:nvSpPr>
        <p:spPr>
          <a:xfrm>
            <a:off x="4047683" y="1271525"/>
            <a:ext cx="2840561" cy="1707160"/>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Text Box 13"/>
          <p:cNvSpPr txBox="1">
            <a:spLocks noChangeArrowheads="1"/>
          </p:cNvSpPr>
          <p:nvPr/>
        </p:nvSpPr>
        <p:spPr bwMode="auto">
          <a:xfrm>
            <a:off x="5689872" y="1651337"/>
            <a:ext cx="910434" cy="830997"/>
          </a:xfrm>
          <a:prstGeom prst="rect">
            <a:avLst/>
          </a:prstGeom>
          <a:solidFill>
            <a:schemeClr val="bg1"/>
          </a:solidFill>
          <a:ln w="3175">
            <a:solidFill>
              <a:schemeClr val="accent1"/>
            </a:solidFill>
            <a:prstDash val="sysDot"/>
            <a:miter lim="800000"/>
            <a:headEnd/>
            <a:tailEnd/>
          </a:ln>
        </p:spPr>
        <p:txBody>
          <a:bodyPr wrap="square" anchor="ctr">
            <a:spAutoFit/>
          </a:bodyPr>
          <a:lstStyle/>
          <a:p>
            <a:pPr algn="ctr">
              <a:spcBef>
                <a:spcPct val="50000"/>
              </a:spcBef>
            </a:pPr>
            <a:r>
              <a:rPr lang="ja-JP" altLang="en-US" sz="2400" dirty="0" smtClean="0">
                <a:latin typeface="HGSｺﾞｼｯｸM" panose="020B0600000000000000" pitchFamily="50" charset="-128"/>
                <a:ea typeface="HGSｺﾞｼｯｸM" panose="020B0600000000000000" pitchFamily="50" charset="-128"/>
              </a:rPr>
              <a:t>政府統計</a:t>
            </a:r>
            <a:endParaRPr lang="ja-JP" altLang="en-US" sz="2400" dirty="0">
              <a:latin typeface="HGSｺﾞｼｯｸM" panose="020B0600000000000000" pitchFamily="50" charset="-128"/>
              <a:ea typeface="HGSｺﾞｼｯｸM" panose="020B0600000000000000" pitchFamily="50" charset="-128"/>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3" name="デザイン"/>
          <p:cNvPicPr/>
          <p:nvPr/>
        </p:nvPicPr>
        <p:blipFill>
          <a:blip r:embed="rId3"/>
          <a:stretch/>
        </p:blipFill>
        <p:spPr>
          <a:xfrm>
            <a:off x="-68400" y="0"/>
            <a:ext cx="9896760" cy="5708073"/>
          </a:xfrm>
          <a:prstGeom prst="rect">
            <a:avLst/>
          </a:prstGeom>
          <a:ln>
            <a:noFill/>
          </a:ln>
        </p:spPr>
      </p:pic>
      <p:sp>
        <p:nvSpPr>
          <p:cNvPr id="84" name="TextShape 1"/>
          <p:cNvSpPr txBox="1"/>
          <p:nvPr/>
        </p:nvSpPr>
        <p:spPr>
          <a:xfrm>
            <a:off x="515389" y="153000"/>
            <a:ext cx="9312971" cy="503280"/>
          </a:xfrm>
          <a:prstGeom prst="rect">
            <a:avLst/>
          </a:prstGeom>
          <a:noFill/>
          <a:ln>
            <a:noFill/>
          </a:ln>
        </p:spPr>
        <p:txBody>
          <a:bodyPr lIns="90000" tIns="46800" rIns="90000" bIns="46800" anchor="ctr"/>
          <a:lstStyle/>
          <a:p>
            <a:pPr>
              <a:lnSpc>
                <a:spcPct val="100000"/>
              </a:lnSpc>
            </a:pPr>
            <a:r>
              <a:rPr lang="ja-JP" altLang="en-US" sz="3200" b="0" strike="noStrike" spc="-1" dirty="0">
                <a:solidFill>
                  <a:srgbClr val="000000"/>
                </a:solidFill>
                <a:uFill>
                  <a:solidFill>
                    <a:srgbClr val="FFFFFF"/>
                  </a:solidFill>
                </a:uFill>
                <a:latin typeface="小塚ゴシック Pro B"/>
                <a:ea typeface="小塚ゴシック Pro B"/>
              </a:rPr>
              <a:t>４</a:t>
            </a:r>
            <a:r>
              <a:rPr lang="ja-JP" sz="3200" b="0" strike="noStrike" spc="-1" dirty="0">
                <a:solidFill>
                  <a:srgbClr val="000000"/>
                </a:solidFill>
                <a:uFill>
                  <a:solidFill>
                    <a:srgbClr val="FFFFFF"/>
                  </a:solidFill>
                </a:uFill>
                <a:latin typeface="小塚ゴシック Pro B"/>
                <a:ea typeface="小塚ゴシック Pro B"/>
              </a:rPr>
              <a:t> </a:t>
            </a:r>
            <a:r>
              <a:rPr lang="ja-JP" altLang="en-US" sz="3200" b="0" strike="noStrike" spc="-1" dirty="0">
                <a:solidFill>
                  <a:srgbClr val="000000"/>
                </a:solidFill>
                <a:uFill>
                  <a:solidFill>
                    <a:srgbClr val="FFFFFF"/>
                  </a:solidFill>
                </a:uFill>
                <a:latin typeface="小塚ゴシック Pro B"/>
                <a:ea typeface="小塚ゴシック Pro B"/>
              </a:rPr>
              <a:t>連携サーバの機能（自治体データの集約）</a:t>
            </a:r>
            <a:endParaRPr lang="en-US" sz="3200" b="0" strike="noStrike" spc="-1" dirty="0">
              <a:solidFill>
                <a:srgbClr val="000000"/>
              </a:solidFill>
              <a:uFill>
                <a:solidFill>
                  <a:srgbClr val="FFFFFF"/>
                </a:solidFill>
              </a:uFill>
              <a:latin typeface="Calibri"/>
            </a:endParaRPr>
          </a:p>
        </p:txBody>
      </p:sp>
      <p:sp>
        <p:nvSpPr>
          <p:cNvPr id="85" name="CustomShape 2"/>
          <p:cNvSpPr/>
          <p:nvPr/>
        </p:nvSpPr>
        <p:spPr>
          <a:xfrm>
            <a:off x="4829040" y="3246480"/>
            <a:ext cx="250920" cy="368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ja-JP" sz="1800" b="0" strike="noStrike" spc="-1">
                <a:solidFill>
                  <a:srgbClr val="000000"/>
                </a:solidFill>
                <a:uFill>
                  <a:solidFill>
                    <a:srgbClr val="FFFFFF"/>
                  </a:solidFill>
                </a:uFill>
                <a:latin typeface="Arial"/>
              </a:rPr>
              <a:t> </a:t>
            </a:r>
            <a:endParaRPr lang="en-US" sz="1800" b="0" strike="noStrike" spc="-1">
              <a:solidFill>
                <a:srgbClr val="000000"/>
              </a:solidFill>
              <a:uFill>
                <a:solidFill>
                  <a:srgbClr val="FFFFFF"/>
                </a:solidFill>
              </a:uFill>
              <a:latin typeface="Arial"/>
            </a:endParaRPr>
          </a:p>
        </p:txBody>
      </p:sp>
      <p:pic>
        <p:nvPicPr>
          <p:cNvPr id="87" name="図 86"/>
          <p:cNvPicPr/>
          <p:nvPr/>
        </p:nvPicPr>
        <p:blipFill>
          <a:blip r:embed="rId4"/>
          <a:srcRect l="4760" t="26436" r="23137" b="11581"/>
          <a:stretch/>
        </p:blipFill>
        <p:spPr>
          <a:xfrm>
            <a:off x="312841" y="2416341"/>
            <a:ext cx="6924773" cy="2396837"/>
          </a:xfrm>
          <a:prstGeom prst="rect">
            <a:avLst/>
          </a:prstGeom>
          <a:ln w="9360">
            <a:solidFill>
              <a:srgbClr val="800080"/>
            </a:solidFill>
            <a:miter/>
          </a:ln>
        </p:spPr>
      </p:pic>
      <p:pic>
        <p:nvPicPr>
          <p:cNvPr id="7" name="図 6"/>
          <p:cNvPicPr>
            <a:picLocks noChangeAspect="1"/>
          </p:cNvPicPr>
          <p:nvPr/>
        </p:nvPicPr>
        <p:blipFill rotWithShape="1">
          <a:blip r:embed="rId5"/>
          <a:srcRect l="26431" t="28129" r="15436" b="38013"/>
          <a:stretch/>
        </p:blipFill>
        <p:spPr>
          <a:xfrm>
            <a:off x="2549237" y="4359019"/>
            <a:ext cx="6781508" cy="2299855"/>
          </a:xfrm>
          <a:prstGeom prst="rect">
            <a:avLst/>
          </a:prstGeom>
          <a:ln>
            <a:solidFill>
              <a:schemeClr val="accent1"/>
            </a:solidFill>
          </a:ln>
        </p:spPr>
      </p:pic>
      <p:sp>
        <p:nvSpPr>
          <p:cNvPr id="8" name="Text Box 13"/>
          <p:cNvSpPr txBox="1">
            <a:spLocks noChangeArrowheads="1"/>
          </p:cNvSpPr>
          <p:nvPr/>
        </p:nvSpPr>
        <p:spPr bwMode="auto">
          <a:xfrm>
            <a:off x="312841" y="5436006"/>
            <a:ext cx="2585634" cy="1200329"/>
          </a:xfrm>
          <a:prstGeom prst="rect">
            <a:avLst/>
          </a:prstGeom>
          <a:pattFill prst="pct10">
            <a:fgClr>
              <a:schemeClr val="accent6">
                <a:lumMod val="20000"/>
                <a:lumOff val="80000"/>
              </a:schemeClr>
            </a:fgClr>
            <a:bgClr>
              <a:schemeClr val="bg1"/>
            </a:bgClr>
          </a:pattFill>
          <a:ln w="19050">
            <a:solidFill>
              <a:srgbClr val="7030A0"/>
            </a:solidFill>
            <a:prstDash val="solid"/>
            <a:miter lim="800000"/>
            <a:headEnd/>
            <a:tailEnd/>
          </a:ln>
        </p:spPr>
        <p:txBody>
          <a:bodyPr wrap="square" anchor="ctr">
            <a:spAutoFit/>
          </a:bodyPr>
          <a:lstStyle/>
          <a:p>
            <a:pPr>
              <a:spcBef>
                <a:spcPct val="50000"/>
              </a:spcBef>
              <a:defRPr/>
            </a:pPr>
            <a:r>
              <a:rPr lang="ja-JP" altLang="en-US" sz="2400" spc="210" dirty="0">
                <a:latin typeface="メイリオ" pitchFamily="50" charset="-128"/>
                <a:ea typeface="メイリオ" pitchFamily="50" charset="-128"/>
                <a:cs typeface="メイリオ" pitchFamily="50" charset="-128"/>
              </a:rPr>
              <a:t>市域を跨いだ自治体共通のカタログサイト</a:t>
            </a:r>
            <a:endParaRPr lang="ja-JP" altLang="en-US" sz="2400" dirty="0">
              <a:latin typeface="HGｺﾞｼｯｸM" panose="020B0609000000000000" pitchFamily="49" charset="-128"/>
              <a:ea typeface="HGｺﾞｼｯｸM" panose="020B0609000000000000" pitchFamily="49" charset="-128"/>
            </a:endParaRPr>
          </a:p>
        </p:txBody>
      </p:sp>
      <p:sp>
        <p:nvSpPr>
          <p:cNvPr id="9" name="Text Box 13"/>
          <p:cNvSpPr txBox="1">
            <a:spLocks noChangeArrowheads="1"/>
          </p:cNvSpPr>
          <p:nvPr/>
        </p:nvSpPr>
        <p:spPr bwMode="auto">
          <a:xfrm>
            <a:off x="7418171" y="3114904"/>
            <a:ext cx="2229632" cy="830997"/>
          </a:xfrm>
          <a:prstGeom prst="rect">
            <a:avLst/>
          </a:prstGeom>
          <a:pattFill prst="pct10">
            <a:fgClr>
              <a:schemeClr val="accent6">
                <a:lumMod val="20000"/>
                <a:lumOff val="80000"/>
              </a:schemeClr>
            </a:fgClr>
            <a:bgClr>
              <a:schemeClr val="bg1"/>
            </a:bgClr>
          </a:pattFill>
          <a:ln w="19050">
            <a:solidFill>
              <a:srgbClr val="7030A0"/>
            </a:solidFill>
            <a:prstDash val="solid"/>
            <a:miter lim="800000"/>
            <a:headEnd/>
            <a:tailEnd/>
          </a:ln>
        </p:spPr>
        <p:txBody>
          <a:bodyPr wrap="square" anchor="ctr">
            <a:spAutoFit/>
          </a:bodyPr>
          <a:lstStyle/>
          <a:p>
            <a:pPr>
              <a:spcBef>
                <a:spcPct val="50000"/>
              </a:spcBef>
              <a:defRPr/>
            </a:pPr>
            <a:r>
              <a:rPr lang="ja-JP" altLang="en-US" sz="2400" spc="210" dirty="0">
                <a:latin typeface="メイリオ" pitchFamily="50" charset="-128"/>
                <a:ea typeface="メイリオ" pitchFamily="50" charset="-128"/>
                <a:cs typeface="メイリオ" pitchFamily="50" charset="-128"/>
              </a:rPr>
              <a:t>自治体のデータを一元管理</a:t>
            </a:r>
            <a:endParaRPr lang="ja-JP" altLang="en-US" sz="2400" dirty="0">
              <a:latin typeface="HGｺﾞｼｯｸM" panose="020B0609000000000000" pitchFamily="49" charset="-128"/>
              <a:ea typeface="HGｺﾞｼｯｸM" panose="020B0609000000000000" pitchFamily="49" charset="-128"/>
            </a:endParaRPr>
          </a:p>
        </p:txBody>
      </p:sp>
      <p:sp>
        <p:nvSpPr>
          <p:cNvPr id="10" name="スライド番号プレースホルダー 2"/>
          <p:cNvSpPr txBox="1">
            <a:spLocks/>
          </p:cNvSpPr>
          <p:nvPr/>
        </p:nvSpPr>
        <p:spPr>
          <a:xfrm>
            <a:off x="8456224" y="6445911"/>
            <a:ext cx="1423160" cy="288032"/>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dirty="0">
                <a:latin typeface="HG丸ｺﾞｼｯｸM-PRO" panose="020F0600000000000000" pitchFamily="50" charset="-128"/>
                <a:ea typeface="HG丸ｺﾞｼｯｸM-PRO" panose="020F0600000000000000" pitchFamily="50" charset="-128"/>
              </a:rPr>
              <a:t>　　　　　４</a:t>
            </a:r>
          </a:p>
        </p:txBody>
      </p:sp>
      <p:grpSp>
        <p:nvGrpSpPr>
          <p:cNvPr id="11" name="グループ化 10"/>
          <p:cNvGrpSpPr/>
          <p:nvPr/>
        </p:nvGrpSpPr>
        <p:grpSpPr>
          <a:xfrm>
            <a:off x="515389" y="822871"/>
            <a:ext cx="9202070" cy="683744"/>
            <a:chOff x="0" y="2712"/>
            <a:chExt cx="9016048" cy="683744"/>
          </a:xfrm>
          <a:solidFill>
            <a:schemeClr val="accent4">
              <a:lumMod val="20000"/>
              <a:lumOff val="80000"/>
            </a:schemeClr>
          </a:solidFill>
        </p:grpSpPr>
        <p:sp>
          <p:nvSpPr>
            <p:cNvPr id="12" name="角丸四角形 11"/>
            <p:cNvSpPr/>
            <p:nvPr/>
          </p:nvSpPr>
          <p:spPr>
            <a:xfrm>
              <a:off x="0" y="2712"/>
              <a:ext cx="9016048" cy="683744"/>
            </a:xfrm>
            <a:prstGeom prst="roundRect">
              <a:avLst/>
            </a:prstGeom>
            <a:grpFill/>
            <a:ln w="12700">
              <a:solidFill>
                <a:srgbClr val="7030A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角丸四角形 4"/>
            <p:cNvSpPr/>
            <p:nvPr/>
          </p:nvSpPr>
          <p:spPr>
            <a:xfrm>
              <a:off x="66756" y="54892"/>
              <a:ext cx="8949292" cy="61698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defTabSz="977900">
                <a:lnSpc>
                  <a:spcPct val="90000"/>
                </a:lnSpc>
                <a:spcBef>
                  <a:spcPct val="0"/>
                </a:spcBef>
                <a:spcAft>
                  <a:spcPct val="35000"/>
                </a:spcAft>
              </a:pPr>
              <a:r>
                <a:rPr lang="ja-JP" altLang="ja-JP" sz="2400"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rPr>
                <a:t>住民基本台帳</a:t>
              </a:r>
              <a:r>
                <a:rPr lang="ja-JP" altLang="en-US" sz="2400"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rPr>
                <a:t>人口等の自治体</a:t>
              </a:r>
              <a:r>
                <a:rPr lang="ja-JP" altLang="ja-JP" sz="2400"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rPr>
                <a:t>データを，クラウドサーバに送信することで、</a:t>
              </a:r>
              <a:r>
                <a:rPr lang="ja-JP" altLang="en-US" sz="2400"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rPr>
                <a:t>統一的な規格での</a:t>
              </a:r>
              <a:r>
                <a:rPr lang="ja-JP" altLang="ja-JP" sz="2400"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rPr>
                <a:t>データベース化</a:t>
              </a:r>
              <a:endParaRPr kumimoji="1" lang="ja-JP" altLang="en-US" sz="2400" kern="1200" dirty="0">
                <a:latin typeface="HGSｺﾞｼｯｸM" panose="020B0600000000000000" pitchFamily="50" charset="-128"/>
                <a:ea typeface="HGSｺﾞｼｯｸM" panose="020B0600000000000000" pitchFamily="50" charset="-128"/>
              </a:endParaRPr>
            </a:p>
          </p:txBody>
        </p:sp>
      </p:grpSp>
      <p:sp>
        <p:nvSpPr>
          <p:cNvPr id="15" name="角丸四角形 14"/>
          <p:cNvSpPr/>
          <p:nvPr/>
        </p:nvSpPr>
        <p:spPr>
          <a:xfrm>
            <a:off x="485427" y="1700808"/>
            <a:ext cx="9202071" cy="461665"/>
          </a:xfrm>
          <a:prstGeom prst="roundRect">
            <a:avLst/>
          </a:prstGeom>
          <a:solidFill>
            <a:schemeClr val="accent4">
              <a:lumMod val="20000"/>
              <a:lumOff val="80000"/>
            </a:schemeClr>
          </a:solidFill>
          <a:ln w="12700">
            <a:solidFill>
              <a:srgbClr val="7030A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正方形/長方形 1"/>
          <p:cNvSpPr/>
          <p:nvPr/>
        </p:nvSpPr>
        <p:spPr>
          <a:xfrm>
            <a:off x="561306" y="1700808"/>
            <a:ext cx="9126192" cy="461665"/>
          </a:xfrm>
          <a:prstGeom prst="rect">
            <a:avLst/>
          </a:prstGeom>
        </p:spPr>
        <p:txBody>
          <a:bodyPr wrap="square">
            <a:spAutoFit/>
          </a:bodyPr>
          <a:lstStyle/>
          <a:p>
            <a:pPr>
              <a:lnSpc>
                <a:spcPct val="100000"/>
              </a:lnSpc>
            </a:pPr>
            <a:r>
              <a:rPr lang="ja-JP" altLang="en-US" sz="2400"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rPr>
              <a:t>登録されたデータは、カタログサイトによって検索・取得が可能</a:t>
            </a:r>
            <a:endParaRPr lang="ja-JP" altLang="en-US" sz="2400" dirty="0">
              <a:latin typeface="HGSｺﾞｼｯｸM" panose="020B0600000000000000" pitchFamily="50" charset="-128"/>
              <a:ea typeface="HGSｺﾞｼｯｸM" panose="020B0600000000000000" pitchFamily="50" charset="-128"/>
            </a:endParaRPr>
          </a:p>
        </p:txBody>
      </p:sp>
      <p:cxnSp>
        <p:nvCxnSpPr>
          <p:cNvPr id="19" name="直線矢印コネクタ 18"/>
          <p:cNvCxnSpPr/>
          <p:nvPr/>
        </p:nvCxnSpPr>
        <p:spPr>
          <a:xfrm flipH="1" flipV="1">
            <a:off x="6538823" y="3184539"/>
            <a:ext cx="891459" cy="34824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7" name="Picture 2"/>
          <p:cNvPicPr/>
          <p:nvPr/>
        </p:nvPicPr>
        <p:blipFill>
          <a:blip r:embed="rId3"/>
          <a:srcRect t="12251" r="17060" b="17517"/>
          <a:stretch/>
        </p:blipFill>
        <p:spPr>
          <a:xfrm>
            <a:off x="469086" y="2470980"/>
            <a:ext cx="6913440" cy="3671027"/>
          </a:xfrm>
          <a:prstGeom prst="rect">
            <a:avLst/>
          </a:prstGeom>
          <a:ln w="9360">
            <a:solidFill>
              <a:srgbClr val="800080"/>
            </a:solidFill>
            <a:miter/>
          </a:ln>
        </p:spPr>
      </p:pic>
      <p:pic>
        <p:nvPicPr>
          <p:cNvPr id="128" name="デザイン"/>
          <p:cNvPicPr/>
          <p:nvPr/>
        </p:nvPicPr>
        <p:blipFill>
          <a:blip r:embed="rId4"/>
          <a:stretch/>
        </p:blipFill>
        <p:spPr>
          <a:xfrm>
            <a:off x="-124020" y="147780"/>
            <a:ext cx="9906120" cy="6933960"/>
          </a:xfrm>
          <a:prstGeom prst="rect">
            <a:avLst/>
          </a:prstGeom>
          <a:ln>
            <a:noFill/>
          </a:ln>
        </p:spPr>
      </p:pic>
      <p:sp>
        <p:nvSpPr>
          <p:cNvPr id="129" name="TextShape 1"/>
          <p:cNvSpPr txBox="1"/>
          <p:nvPr/>
        </p:nvSpPr>
        <p:spPr>
          <a:xfrm>
            <a:off x="560160" y="404640"/>
            <a:ext cx="8915400" cy="503280"/>
          </a:xfrm>
          <a:prstGeom prst="rect">
            <a:avLst/>
          </a:prstGeom>
          <a:noFill/>
          <a:ln>
            <a:noFill/>
          </a:ln>
        </p:spPr>
        <p:txBody>
          <a:bodyPr lIns="90000" tIns="46800" rIns="90000" bIns="46800" anchor="ctr"/>
          <a:lstStyle/>
          <a:p>
            <a:pPr>
              <a:lnSpc>
                <a:spcPct val="100000"/>
              </a:lnSpc>
            </a:pPr>
            <a:r>
              <a:rPr lang="ja-JP" altLang="en-US" sz="3200" b="0" strike="noStrike" spc="-1" dirty="0">
                <a:solidFill>
                  <a:srgbClr val="000000"/>
                </a:solidFill>
                <a:uFill>
                  <a:solidFill>
                    <a:srgbClr val="FFFFFF"/>
                  </a:solidFill>
                </a:uFill>
                <a:latin typeface="小塚ゴシック Pro B"/>
                <a:ea typeface="小塚ゴシック Pro B"/>
              </a:rPr>
              <a:t>４</a:t>
            </a:r>
            <a:r>
              <a:rPr lang="ja-JP" sz="3200" b="0" strike="noStrike" spc="-1" dirty="0">
                <a:solidFill>
                  <a:srgbClr val="000000"/>
                </a:solidFill>
                <a:uFill>
                  <a:solidFill>
                    <a:srgbClr val="FFFFFF"/>
                  </a:solidFill>
                </a:uFill>
                <a:latin typeface="小塚ゴシック Pro B"/>
                <a:ea typeface="小塚ゴシック Pro B"/>
              </a:rPr>
              <a:t> </a:t>
            </a:r>
            <a:r>
              <a:rPr lang="ja-JP" altLang="en-US" sz="3200" b="0" strike="noStrike" spc="-1" dirty="0">
                <a:solidFill>
                  <a:srgbClr val="000000"/>
                </a:solidFill>
                <a:uFill>
                  <a:solidFill>
                    <a:srgbClr val="FFFFFF"/>
                  </a:solidFill>
                </a:uFill>
                <a:latin typeface="小塚ゴシック Pro B"/>
                <a:ea typeface="小塚ゴシック Pro B"/>
              </a:rPr>
              <a:t>連携サーバの機能（</a:t>
            </a:r>
            <a:r>
              <a:rPr lang="ja-JP" sz="3200" b="0" strike="noStrike" spc="-1" dirty="0">
                <a:solidFill>
                  <a:srgbClr val="000000"/>
                </a:solidFill>
                <a:uFill>
                  <a:solidFill>
                    <a:srgbClr val="FFFFFF"/>
                  </a:solidFill>
                </a:uFill>
                <a:latin typeface="小塚ゴシック Pro B"/>
                <a:ea typeface="小塚ゴシック Pro B"/>
              </a:rPr>
              <a:t>データベース、関数の公開</a:t>
            </a:r>
            <a:r>
              <a:rPr lang="ja-JP" altLang="en-US" sz="3200" b="0" strike="noStrike" spc="-1" dirty="0">
                <a:solidFill>
                  <a:srgbClr val="000000"/>
                </a:solidFill>
                <a:uFill>
                  <a:solidFill>
                    <a:srgbClr val="FFFFFF"/>
                  </a:solidFill>
                </a:uFill>
                <a:latin typeface="小塚ゴシック Pro B"/>
                <a:ea typeface="小塚ゴシック Pro B"/>
              </a:rPr>
              <a:t>）</a:t>
            </a:r>
            <a:endParaRPr lang="en-US" sz="3200" b="0" strike="noStrike" spc="-1" dirty="0">
              <a:solidFill>
                <a:srgbClr val="000000"/>
              </a:solidFill>
              <a:uFill>
                <a:solidFill>
                  <a:srgbClr val="FFFFFF"/>
                </a:solidFill>
              </a:uFill>
              <a:latin typeface="Calibri"/>
            </a:endParaRPr>
          </a:p>
        </p:txBody>
      </p:sp>
      <p:sp>
        <p:nvSpPr>
          <p:cNvPr id="130" name="CustomShape 2"/>
          <p:cNvSpPr/>
          <p:nvPr/>
        </p:nvSpPr>
        <p:spPr>
          <a:xfrm>
            <a:off x="4829040" y="3246480"/>
            <a:ext cx="250920" cy="368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ja-JP" sz="1800" b="0" strike="noStrike" spc="-1">
                <a:solidFill>
                  <a:srgbClr val="000000"/>
                </a:solidFill>
                <a:uFill>
                  <a:solidFill>
                    <a:srgbClr val="FFFFFF"/>
                  </a:solidFill>
                </a:uFill>
                <a:latin typeface="Arial"/>
              </a:rPr>
              <a:t> </a:t>
            </a:r>
            <a:endParaRPr lang="en-US" sz="1800" b="0" strike="noStrike" spc="-1">
              <a:solidFill>
                <a:srgbClr val="000000"/>
              </a:solidFill>
              <a:uFill>
                <a:solidFill>
                  <a:srgbClr val="FFFFFF"/>
                </a:solidFill>
              </a:uFill>
              <a:latin typeface="Arial"/>
            </a:endParaRPr>
          </a:p>
        </p:txBody>
      </p:sp>
      <p:sp>
        <p:nvSpPr>
          <p:cNvPr id="131" name="CustomShape 3"/>
          <p:cNvSpPr/>
          <p:nvPr/>
        </p:nvSpPr>
        <p:spPr>
          <a:xfrm>
            <a:off x="469086" y="1144440"/>
            <a:ext cx="8578800" cy="101952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lIns="90000" tIns="47160" rIns="90000" bIns="47160"/>
          <a:lstStyle/>
          <a:p>
            <a:pPr>
              <a:lnSpc>
                <a:spcPct val="100000"/>
              </a:lnSpc>
            </a:pPr>
            <a:r>
              <a:rPr lang="ja-JP" sz="1800" b="0" strike="noStrike" spc="-1" dirty="0">
                <a:solidFill>
                  <a:srgbClr val="000000"/>
                </a:solidFill>
                <a:uFill>
                  <a:solidFill>
                    <a:srgbClr val="FFFFFF"/>
                  </a:solidFill>
                </a:uFill>
                <a:latin typeface="ＭＳ 明朝"/>
                <a:ea typeface="ＭＳ 明朝"/>
              </a:rPr>
              <a:t>　</a:t>
            </a:r>
            <a:r>
              <a:rPr lang="ja-JP" sz="2800" b="0" strike="noStrike"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rPr>
              <a:t>ＡＰＩ機能の活用を支援するためのデータベースや関数</a:t>
            </a:r>
            <a:r>
              <a:rPr lang="ja-JP" altLang="en-US" sz="2800" b="0" strike="noStrike"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rPr>
              <a:t>の公開</a:t>
            </a:r>
            <a:endParaRPr lang="en-US" sz="2800" b="0" strike="noStrike"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endParaRPr>
          </a:p>
        </p:txBody>
      </p:sp>
      <p:pic>
        <p:nvPicPr>
          <p:cNvPr id="132" name="Picture 7"/>
          <p:cNvPicPr/>
          <p:nvPr/>
        </p:nvPicPr>
        <p:blipFill>
          <a:blip r:embed="rId5"/>
          <a:srcRect l="26364" t="18103" r="15737" b="32938"/>
          <a:stretch/>
        </p:blipFill>
        <p:spPr>
          <a:xfrm>
            <a:off x="4081471" y="4146726"/>
            <a:ext cx="5370480" cy="2610000"/>
          </a:xfrm>
          <a:prstGeom prst="rect">
            <a:avLst/>
          </a:prstGeom>
          <a:ln w="9360">
            <a:solidFill>
              <a:srgbClr val="800080"/>
            </a:solidFill>
            <a:miter/>
          </a:ln>
        </p:spPr>
      </p:pic>
      <p:sp>
        <p:nvSpPr>
          <p:cNvPr id="10" name="スライド番号プレースホルダー 2"/>
          <p:cNvSpPr txBox="1">
            <a:spLocks/>
          </p:cNvSpPr>
          <p:nvPr/>
        </p:nvSpPr>
        <p:spPr>
          <a:xfrm>
            <a:off x="8456224" y="6445911"/>
            <a:ext cx="1423160" cy="288032"/>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dirty="0">
                <a:latin typeface="HG丸ｺﾞｼｯｸM-PRO" panose="020F0600000000000000" pitchFamily="50" charset="-128"/>
                <a:ea typeface="HG丸ｺﾞｼｯｸM-PRO" panose="020F0600000000000000" pitchFamily="50" charset="-128"/>
              </a:rPr>
              <a:t>　　　　　５</a:t>
            </a:r>
          </a:p>
        </p:txBody>
      </p:sp>
      <p:sp>
        <p:nvSpPr>
          <p:cNvPr id="11" name="Text Box 13"/>
          <p:cNvSpPr txBox="1">
            <a:spLocks noChangeArrowheads="1"/>
          </p:cNvSpPr>
          <p:nvPr/>
        </p:nvSpPr>
        <p:spPr bwMode="auto">
          <a:xfrm>
            <a:off x="273949" y="5780876"/>
            <a:ext cx="2846717" cy="830997"/>
          </a:xfrm>
          <a:prstGeom prst="rect">
            <a:avLst/>
          </a:prstGeom>
          <a:solidFill>
            <a:schemeClr val="bg1"/>
          </a:solidFill>
          <a:ln w="3175">
            <a:solidFill>
              <a:schemeClr val="accent1"/>
            </a:solidFill>
            <a:prstDash val="sysDot"/>
            <a:miter lim="800000"/>
            <a:headEnd/>
            <a:tailEnd/>
          </a:ln>
        </p:spPr>
        <p:txBody>
          <a:bodyPr wrap="square" anchor="ctr">
            <a:spAutoFit/>
          </a:bodyPr>
          <a:lstStyle/>
          <a:p>
            <a:pPr algn="ctr">
              <a:lnSpc>
                <a:spcPct val="100000"/>
              </a:lnSpc>
            </a:pPr>
            <a:r>
              <a:rPr lang="ja-JP" altLang="ja-JP" sz="2400" spc="-1" dirty="0">
                <a:solidFill>
                  <a:srgbClr val="000000"/>
                </a:solidFill>
                <a:uFill>
                  <a:solidFill>
                    <a:srgbClr val="FFFFFF"/>
                  </a:solidFill>
                </a:uFill>
                <a:latin typeface="HGｺﾞｼｯｸM" panose="020B0609000000000000" pitchFamily="49" charset="-128"/>
                <a:ea typeface="HGｺﾞｼｯｸM" panose="020B0609000000000000" pitchFamily="49" charset="-128"/>
              </a:rPr>
              <a:t>リストに関する情報をＤＢに格納</a:t>
            </a:r>
            <a:endParaRPr lang="ja-JP" altLang="en-US" sz="2400" dirty="0">
              <a:latin typeface="HGSｺﾞｼｯｸM" panose="020B0600000000000000" pitchFamily="50" charset="-128"/>
              <a:ea typeface="HGSｺﾞｼｯｸM" panose="020B0600000000000000" pitchFamily="50" charset="-128"/>
            </a:endParaRPr>
          </a:p>
        </p:txBody>
      </p:sp>
      <p:cxnSp>
        <p:nvCxnSpPr>
          <p:cNvPr id="12" name="直線矢印コネクタ 11"/>
          <p:cNvCxnSpPr/>
          <p:nvPr/>
        </p:nvCxnSpPr>
        <p:spPr>
          <a:xfrm flipV="1">
            <a:off x="1119336" y="4352541"/>
            <a:ext cx="1155942" cy="142833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Text Box 13"/>
          <p:cNvSpPr txBox="1">
            <a:spLocks noChangeArrowheads="1"/>
          </p:cNvSpPr>
          <p:nvPr/>
        </p:nvSpPr>
        <p:spPr bwMode="auto">
          <a:xfrm>
            <a:off x="4758486" y="3100767"/>
            <a:ext cx="3137077" cy="830997"/>
          </a:xfrm>
          <a:prstGeom prst="rect">
            <a:avLst/>
          </a:prstGeom>
          <a:solidFill>
            <a:schemeClr val="bg1"/>
          </a:solidFill>
          <a:ln w="3175">
            <a:solidFill>
              <a:schemeClr val="accent1"/>
            </a:solidFill>
            <a:prstDash val="sysDot"/>
            <a:miter lim="800000"/>
            <a:headEnd/>
            <a:tailEnd/>
          </a:ln>
        </p:spPr>
        <p:txBody>
          <a:bodyPr wrap="square" anchor="ctr">
            <a:spAutoFit/>
          </a:bodyPr>
          <a:lstStyle/>
          <a:p>
            <a:pPr algn="ctr">
              <a:lnSpc>
                <a:spcPct val="100000"/>
              </a:lnSpc>
            </a:pPr>
            <a:r>
              <a:rPr lang="ja-JP" altLang="ja-JP" sz="2400" spc="-1" dirty="0">
                <a:solidFill>
                  <a:srgbClr val="000000"/>
                </a:solidFill>
                <a:uFill>
                  <a:solidFill>
                    <a:srgbClr val="FFFFFF"/>
                  </a:solidFill>
                </a:uFill>
                <a:latin typeface="HGｺﾞｼｯｸM" panose="020B0609000000000000" pitchFamily="49" charset="-128"/>
                <a:ea typeface="HGｺﾞｼｯｸM" panose="020B0609000000000000" pitchFamily="49" charset="-128"/>
              </a:rPr>
              <a:t>小地域コードを関数により町名に</a:t>
            </a:r>
            <a:r>
              <a:rPr lang="ja-JP" altLang="en-US" sz="2400" spc="-1" dirty="0">
                <a:solidFill>
                  <a:srgbClr val="000000"/>
                </a:solidFill>
                <a:uFill>
                  <a:solidFill>
                    <a:srgbClr val="FFFFFF"/>
                  </a:solidFill>
                </a:uFill>
                <a:latin typeface="HGｺﾞｼｯｸM" panose="020B0609000000000000" pitchFamily="49" charset="-128"/>
                <a:ea typeface="HGｺﾞｼｯｸM" panose="020B0609000000000000" pitchFamily="49" charset="-128"/>
              </a:rPr>
              <a:t>変換</a:t>
            </a:r>
            <a:endParaRPr lang="ja-JP" altLang="en-US" sz="2400" dirty="0">
              <a:latin typeface="HGSｺﾞｼｯｸM" panose="020B0600000000000000" pitchFamily="50" charset="-128"/>
              <a:ea typeface="HGSｺﾞｼｯｸM" panose="020B0600000000000000" pitchFamily="50" charset="-128"/>
            </a:endParaRPr>
          </a:p>
        </p:txBody>
      </p:sp>
      <p:cxnSp>
        <p:nvCxnSpPr>
          <p:cNvPr id="17" name="直線矢印コネクタ 16"/>
          <p:cNvCxnSpPr/>
          <p:nvPr/>
        </p:nvCxnSpPr>
        <p:spPr>
          <a:xfrm flipH="1">
            <a:off x="4829040" y="3911159"/>
            <a:ext cx="1058624" cy="154056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8" name="デザイン"/>
          <p:cNvPicPr/>
          <p:nvPr/>
        </p:nvPicPr>
        <p:blipFill>
          <a:blip r:embed="rId3"/>
          <a:stretch/>
        </p:blipFill>
        <p:spPr>
          <a:xfrm>
            <a:off x="-124020" y="0"/>
            <a:ext cx="9906120" cy="6933960"/>
          </a:xfrm>
          <a:prstGeom prst="rect">
            <a:avLst/>
          </a:prstGeom>
          <a:ln>
            <a:noFill/>
          </a:ln>
        </p:spPr>
      </p:pic>
      <p:sp>
        <p:nvSpPr>
          <p:cNvPr id="129" name="TextShape 1"/>
          <p:cNvSpPr txBox="1"/>
          <p:nvPr/>
        </p:nvSpPr>
        <p:spPr>
          <a:xfrm>
            <a:off x="560160" y="404640"/>
            <a:ext cx="8915400" cy="503280"/>
          </a:xfrm>
          <a:prstGeom prst="rect">
            <a:avLst/>
          </a:prstGeom>
          <a:noFill/>
          <a:ln>
            <a:noFill/>
          </a:ln>
        </p:spPr>
        <p:txBody>
          <a:bodyPr lIns="90000" tIns="46800" rIns="90000" bIns="46800" anchor="ctr"/>
          <a:lstStyle/>
          <a:p>
            <a:pPr>
              <a:lnSpc>
                <a:spcPct val="100000"/>
              </a:lnSpc>
            </a:pPr>
            <a:r>
              <a:rPr lang="ja-JP" altLang="en-US" sz="3200" b="0" strike="noStrike" spc="-1" dirty="0">
                <a:solidFill>
                  <a:srgbClr val="000000"/>
                </a:solidFill>
                <a:uFill>
                  <a:solidFill>
                    <a:srgbClr val="FFFFFF"/>
                  </a:solidFill>
                </a:uFill>
                <a:latin typeface="小塚ゴシック Pro B"/>
                <a:ea typeface="小塚ゴシック Pro B"/>
              </a:rPr>
              <a:t>５</a:t>
            </a:r>
            <a:r>
              <a:rPr lang="ja-JP" sz="3200" b="0" strike="noStrike" spc="-1" dirty="0">
                <a:solidFill>
                  <a:srgbClr val="000000"/>
                </a:solidFill>
                <a:uFill>
                  <a:solidFill>
                    <a:srgbClr val="FFFFFF"/>
                  </a:solidFill>
                </a:uFill>
                <a:latin typeface="小塚ゴシック Pro B"/>
                <a:ea typeface="小塚ゴシック Pro B"/>
              </a:rPr>
              <a:t> </a:t>
            </a:r>
            <a:r>
              <a:rPr lang="ja-JP" altLang="en-US" sz="3200" b="0" strike="noStrike" spc="-1" dirty="0">
                <a:solidFill>
                  <a:srgbClr val="000000"/>
                </a:solidFill>
                <a:uFill>
                  <a:solidFill>
                    <a:srgbClr val="FFFFFF"/>
                  </a:solidFill>
                </a:uFill>
                <a:latin typeface="小塚ゴシック Pro B"/>
                <a:ea typeface="小塚ゴシック Pro B"/>
              </a:rPr>
              <a:t>期待される効果①</a:t>
            </a:r>
            <a:endParaRPr lang="en-US" sz="3200" b="0" strike="noStrike" spc="-1" dirty="0">
              <a:solidFill>
                <a:srgbClr val="000000"/>
              </a:solidFill>
              <a:uFill>
                <a:solidFill>
                  <a:srgbClr val="FFFFFF"/>
                </a:solidFill>
              </a:uFill>
              <a:latin typeface="Calibri"/>
            </a:endParaRPr>
          </a:p>
        </p:txBody>
      </p:sp>
      <p:sp>
        <p:nvSpPr>
          <p:cNvPr id="130" name="CustomShape 2"/>
          <p:cNvSpPr/>
          <p:nvPr/>
        </p:nvSpPr>
        <p:spPr>
          <a:xfrm>
            <a:off x="4829040" y="3246480"/>
            <a:ext cx="250920" cy="368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ja-JP" sz="1800" b="0" strike="noStrike" spc="-1">
                <a:solidFill>
                  <a:srgbClr val="000000"/>
                </a:solidFill>
                <a:uFill>
                  <a:solidFill>
                    <a:srgbClr val="FFFFFF"/>
                  </a:solidFill>
                </a:uFill>
                <a:latin typeface="Arial"/>
              </a:rPr>
              <a:t> </a:t>
            </a:r>
            <a:endParaRPr lang="en-US" sz="1800" b="0" strike="noStrike" spc="-1">
              <a:solidFill>
                <a:srgbClr val="000000"/>
              </a:solidFill>
              <a:uFill>
                <a:solidFill>
                  <a:srgbClr val="FFFFFF"/>
                </a:solidFill>
              </a:uFill>
              <a:latin typeface="Arial"/>
            </a:endParaRPr>
          </a:p>
        </p:txBody>
      </p:sp>
      <p:sp>
        <p:nvSpPr>
          <p:cNvPr id="10" name="CustomShape 4"/>
          <p:cNvSpPr/>
          <p:nvPr/>
        </p:nvSpPr>
        <p:spPr>
          <a:xfrm rot="4200">
            <a:off x="428323" y="1061198"/>
            <a:ext cx="9288000" cy="5562801"/>
          </a:xfrm>
          <a:custGeom>
            <a:avLst/>
            <a:gdLst/>
            <a:ahLst/>
            <a:cxnLst/>
            <a:rect l="0" t="0" r="r" b="b"/>
            <a:pathLst>
              <a:path w="25802" h="15833">
                <a:moveTo>
                  <a:pt x="2634" y="1"/>
                </a:moveTo>
                <a:cubicBezTo>
                  <a:pt x="1317" y="0"/>
                  <a:pt x="0" y="1315"/>
                  <a:pt x="0" y="2632"/>
                </a:cubicBezTo>
                <a:lnTo>
                  <a:pt x="0" y="13168"/>
                </a:lnTo>
                <a:cubicBezTo>
                  <a:pt x="0" y="14485"/>
                  <a:pt x="1317" y="15804"/>
                  <a:pt x="2634" y="15805"/>
                </a:cubicBezTo>
                <a:lnTo>
                  <a:pt x="23167" y="15831"/>
                </a:lnTo>
                <a:cubicBezTo>
                  <a:pt x="24484" y="15832"/>
                  <a:pt x="25801" y="14517"/>
                  <a:pt x="25801" y="13200"/>
                </a:cubicBezTo>
                <a:lnTo>
                  <a:pt x="25801" y="2664"/>
                </a:lnTo>
                <a:cubicBezTo>
                  <a:pt x="25801" y="1347"/>
                  <a:pt x="24484" y="28"/>
                  <a:pt x="23167" y="27"/>
                </a:cubicBezTo>
                <a:lnTo>
                  <a:pt x="2634" y="1"/>
                </a:lnTo>
              </a:path>
            </a:pathLst>
          </a:custGeom>
          <a:solidFill>
            <a:srgbClr val="FFFFCC"/>
          </a:solidFill>
          <a:ln w="9360">
            <a:solidFill>
              <a:srgbClr val="000000"/>
            </a:solidFill>
            <a:miter/>
          </a:ln>
          <a:effectLst>
            <a:softEdge rad="330200"/>
          </a:effectLst>
        </p:spPr>
        <p:style>
          <a:lnRef idx="0">
            <a:scrgbClr r="0" g="0" b="0"/>
          </a:lnRef>
          <a:fillRef idx="0">
            <a:scrgbClr r="0" g="0" b="0"/>
          </a:fillRef>
          <a:effectRef idx="0">
            <a:scrgbClr r="0" g="0" b="0"/>
          </a:effectRef>
          <a:fontRef idx="minor"/>
        </p:style>
      </p:sp>
      <p:sp>
        <p:nvSpPr>
          <p:cNvPr id="14" name="スライド番号プレースホルダー 2"/>
          <p:cNvSpPr txBox="1">
            <a:spLocks/>
          </p:cNvSpPr>
          <p:nvPr/>
        </p:nvSpPr>
        <p:spPr>
          <a:xfrm>
            <a:off x="8456224" y="6445911"/>
            <a:ext cx="1423160" cy="288032"/>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dirty="0">
                <a:latin typeface="HG丸ｺﾞｼｯｸM-PRO" panose="020F0600000000000000" pitchFamily="50" charset="-128"/>
                <a:ea typeface="HG丸ｺﾞｼｯｸM-PRO" panose="020F0600000000000000" pitchFamily="50" charset="-128"/>
              </a:rPr>
              <a:t>　　　　　６</a:t>
            </a:r>
          </a:p>
        </p:txBody>
      </p:sp>
      <p:graphicFrame>
        <p:nvGraphicFramePr>
          <p:cNvPr id="2" name="図表 1"/>
          <p:cNvGraphicFramePr/>
          <p:nvPr>
            <p:extLst>
              <p:ext uri="{D42A27DB-BD31-4B8C-83A1-F6EECF244321}">
                <p14:modId xmlns:p14="http://schemas.microsoft.com/office/powerpoint/2010/main" val="3242767840"/>
              </p:ext>
            </p:extLst>
          </p:nvPr>
        </p:nvGraphicFramePr>
        <p:xfrm>
          <a:off x="560160" y="1061196"/>
          <a:ext cx="9159558" cy="53847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68165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8" name="デザイン"/>
          <p:cNvPicPr/>
          <p:nvPr/>
        </p:nvPicPr>
        <p:blipFill>
          <a:blip r:embed="rId3"/>
          <a:stretch/>
        </p:blipFill>
        <p:spPr>
          <a:xfrm>
            <a:off x="-124020" y="0"/>
            <a:ext cx="9906120" cy="6933960"/>
          </a:xfrm>
          <a:prstGeom prst="rect">
            <a:avLst/>
          </a:prstGeom>
          <a:ln>
            <a:noFill/>
          </a:ln>
        </p:spPr>
      </p:pic>
      <p:sp>
        <p:nvSpPr>
          <p:cNvPr id="129" name="TextShape 1"/>
          <p:cNvSpPr txBox="1"/>
          <p:nvPr/>
        </p:nvSpPr>
        <p:spPr>
          <a:xfrm>
            <a:off x="560160" y="404640"/>
            <a:ext cx="8915400" cy="503280"/>
          </a:xfrm>
          <a:prstGeom prst="rect">
            <a:avLst/>
          </a:prstGeom>
          <a:noFill/>
          <a:ln>
            <a:noFill/>
          </a:ln>
        </p:spPr>
        <p:txBody>
          <a:bodyPr lIns="90000" tIns="46800" rIns="90000" bIns="46800" anchor="ctr"/>
          <a:lstStyle/>
          <a:p>
            <a:pPr>
              <a:lnSpc>
                <a:spcPct val="100000"/>
              </a:lnSpc>
            </a:pPr>
            <a:r>
              <a:rPr lang="ja-JP" altLang="en-US" sz="3200" b="0" strike="noStrike" spc="-1" dirty="0">
                <a:solidFill>
                  <a:srgbClr val="000000"/>
                </a:solidFill>
                <a:uFill>
                  <a:solidFill>
                    <a:srgbClr val="FFFFFF"/>
                  </a:solidFill>
                </a:uFill>
                <a:latin typeface="小塚ゴシック Pro B"/>
                <a:ea typeface="小塚ゴシック Pro B"/>
              </a:rPr>
              <a:t>５</a:t>
            </a:r>
            <a:r>
              <a:rPr lang="ja-JP" sz="3200" b="0" strike="noStrike" spc="-1" dirty="0">
                <a:solidFill>
                  <a:srgbClr val="000000"/>
                </a:solidFill>
                <a:uFill>
                  <a:solidFill>
                    <a:srgbClr val="FFFFFF"/>
                  </a:solidFill>
                </a:uFill>
                <a:latin typeface="小塚ゴシック Pro B"/>
                <a:ea typeface="小塚ゴシック Pro B"/>
              </a:rPr>
              <a:t> </a:t>
            </a:r>
            <a:r>
              <a:rPr lang="ja-JP" altLang="en-US" sz="3200" b="0" strike="noStrike" spc="-1" dirty="0">
                <a:solidFill>
                  <a:srgbClr val="000000"/>
                </a:solidFill>
                <a:uFill>
                  <a:solidFill>
                    <a:srgbClr val="FFFFFF"/>
                  </a:solidFill>
                </a:uFill>
                <a:latin typeface="小塚ゴシック Pro B"/>
                <a:ea typeface="小塚ゴシック Pro B"/>
              </a:rPr>
              <a:t>期待される効果②</a:t>
            </a:r>
            <a:endParaRPr lang="en-US" sz="3200" b="0" strike="noStrike" spc="-1" dirty="0">
              <a:solidFill>
                <a:srgbClr val="000000"/>
              </a:solidFill>
              <a:uFill>
                <a:solidFill>
                  <a:srgbClr val="FFFFFF"/>
                </a:solidFill>
              </a:uFill>
              <a:latin typeface="Calibri"/>
            </a:endParaRPr>
          </a:p>
        </p:txBody>
      </p:sp>
      <p:sp>
        <p:nvSpPr>
          <p:cNvPr id="130" name="CustomShape 2"/>
          <p:cNvSpPr/>
          <p:nvPr/>
        </p:nvSpPr>
        <p:spPr>
          <a:xfrm>
            <a:off x="4829040" y="3246480"/>
            <a:ext cx="250920" cy="368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ja-JP" sz="1800" b="0" strike="noStrike" spc="-1">
                <a:solidFill>
                  <a:srgbClr val="000000"/>
                </a:solidFill>
                <a:uFill>
                  <a:solidFill>
                    <a:srgbClr val="FFFFFF"/>
                  </a:solidFill>
                </a:uFill>
                <a:latin typeface="Arial"/>
              </a:rPr>
              <a:t> </a:t>
            </a:r>
            <a:endParaRPr lang="en-US" sz="1800" b="0" strike="noStrike" spc="-1">
              <a:solidFill>
                <a:srgbClr val="000000"/>
              </a:solidFill>
              <a:uFill>
                <a:solidFill>
                  <a:srgbClr val="FFFFFF"/>
                </a:solidFill>
              </a:uFill>
              <a:latin typeface="Arial"/>
            </a:endParaRPr>
          </a:p>
        </p:txBody>
      </p:sp>
      <p:sp>
        <p:nvSpPr>
          <p:cNvPr id="10" name="CustomShape 4"/>
          <p:cNvSpPr/>
          <p:nvPr/>
        </p:nvSpPr>
        <p:spPr>
          <a:xfrm rot="4200">
            <a:off x="428255" y="1171888"/>
            <a:ext cx="9288000" cy="5452111"/>
          </a:xfrm>
          <a:custGeom>
            <a:avLst/>
            <a:gdLst/>
            <a:ahLst/>
            <a:cxnLst/>
            <a:rect l="0" t="0" r="r" b="b"/>
            <a:pathLst>
              <a:path w="25802" h="15833">
                <a:moveTo>
                  <a:pt x="2634" y="1"/>
                </a:moveTo>
                <a:cubicBezTo>
                  <a:pt x="1317" y="0"/>
                  <a:pt x="0" y="1315"/>
                  <a:pt x="0" y="2632"/>
                </a:cubicBezTo>
                <a:lnTo>
                  <a:pt x="0" y="13168"/>
                </a:lnTo>
                <a:cubicBezTo>
                  <a:pt x="0" y="14485"/>
                  <a:pt x="1317" y="15804"/>
                  <a:pt x="2634" y="15805"/>
                </a:cubicBezTo>
                <a:lnTo>
                  <a:pt x="23167" y="15831"/>
                </a:lnTo>
                <a:cubicBezTo>
                  <a:pt x="24484" y="15832"/>
                  <a:pt x="25801" y="14517"/>
                  <a:pt x="25801" y="13200"/>
                </a:cubicBezTo>
                <a:lnTo>
                  <a:pt x="25801" y="2664"/>
                </a:lnTo>
                <a:cubicBezTo>
                  <a:pt x="25801" y="1347"/>
                  <a:pt x="24484" y="28"/>
                  <a:pt x="23167" y="27"/>
                </a:cubicBezTo>
                <a:lnTo>
                  <a:pt x="2634" y="1"/>
                </a:lnTo>
              </a:path>
            </a:pathLst>
          </a:custGeom>
          <a:solidFill>
            <a:srgbClr val="FFFFCC"/>
          </a:solidFill>
          <a:ln w="9360">
            <a:solidFill>
              <a:srgbClr val="000000"/>
            </a:solidFill>
            <a:miter/>
          </a:ln>
          <a:effectLst>
            <a:softEdge rad="520700"/>
          </a:effectLst>
        </p:spPr>
        <p:style>
          <a:lnRef idx="0">
            <a:scrgbClr r="0" g="0" b="0"/>
          </a:lnRef>
          <a:fillRef idx="0">
            <a:scrgbClr r="0" g="0" b="0"/>
          </a:fillRef>
          <a:effectRef idx="0">
            <a:scrgbClr r="0" g="0" b="0"/>
          </a:effectRef>
          <a:fontRef idx="minor"/>
        </p:style>
      </p:sp>
      <p:sp>
        <p:nvSpPr>
          <p:cNvPr id="12" name="CustomShape 6"/>
          <p:cNvSpPr/>
          <p:nvPr/>
        </p:nvSpPr>
        <p:spPr>
          <a:xfrm>
            <a:off x="778860" y="3871620"/>
            <a:ext cx="8602200" cy="26856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342720" indent="-342720">
              <a:lnSpc>
                <a:spcPct val="100000"/>
              </a:lnSpc>
              <a:buClr>
                <a:srgbClr val="000000"/>
              </a:buClr>
              <a:buFont typeface="Arial"/>
              <a:buChar char="•"/>
            </a:pPr>
            <a:endParaRPr lang="en-US" sz="1800" b="0" strike="noStrike" spc="-1" dirty="0">
              <a:solidFill>
                <a:srgbClr val="000000"/>
              </a:solidFill>
              <a:uFill>
                <a:solidFill>
                  <a:srgbClr val="FFFFFF"/>
                </a:solidFill>
              </a:uFill>
              <a:latin typeface="Arial"/>
            </a:endParaRPr>
          </a:p>
        </p:txBody>
      </p:sp>
      <p:sp>
        <p:nvSpPr>
          <p:cNvPr id="8" name="CustomShape 6"/>
          <p:cNvSpPr/>
          <p:nvPr/>
        </p:nvSpPr>
        <p:spPr>
          <a:xfrm>
            <a:off x="778860" y="1171887"/>
            <a:ext cx="8602200" cy="269973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marL="342720" indent="-342720">
              <a:lnSpc>
                <a:spcPct val="100000"/>
              </a:lnSpc>
              <a:buClr>
                <a:srgbClr val="000000"/>
              </a:buClr>
              <a:buFont typeface="Arial"/>
              <a:buChar char="•"/>
            </a:pPr>
            <a:endParaRPr lang="ja-JP" altLang="en-US" sz="3200" b="0" strike="noStrike" spc="-1" dirty="0">
              <a:solidFill>
                <a:srgbClr val="000000"/>
              </a:solidFill>
              <a:uFill>
                <a:solidFill>
                  <a:srgbClr val="FFFFFF"/>
                </a:solidFill>
              </a:uFill>
              <a:latin typeface="Calibri"/>
              <a:ea typeface="ＭＳ 明朝"/>
            </a:endParaRPr>
          </a:p>
        </p:txBody>
      </p:sp>
      <p:sp>
        <p:nvSpPr>
          <p:cNvPr id="9" name="スライド番号プレースホルダー 2"/>
          <p:cNvSpPr txBox="1">
            <a:spLocks/>
          </p:cNvSpPr>
          <p:nvPr/>
        </p:nvSpPr>
        <p:spPr>
          <a:xfrm>
            <a:off x="8456224" y="6445911"/>
            <a:ext cx="1423160" cy="288032"/>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dirty="0">
                <a:latin typeface="HG丸ｺﾞｼｯｸM-PRO" panose="020F0600000000000000" pitchFamily="50" charset="-128"/>
                <a:ea typeface="HG丸ｺﾞｼｯｸM-PRO" panose="020F0600000000000000" pitchFamily="50" charset="-128"/>
              </a:rPr>
              <a:t>　　　　　７</a:t>
            </a:r>
          </a:p>
        </p:txBody>
      </p:sp>
      <p:sp>
        <p:nvSpPr>
          <p:cNvPr id="2" name="テキスト ボックス 1"/>
          <p:cNvSpPr txBox="1"/>
          <p:nvPr/>
        </p:nvSpPr>
        <p:spPr>
          <a:xfrm>
            <a:off x="4407484" y="2014321"/>
            <a:ext cx="4925437" cy="1384995"/>
          </a:xfrm>
          <a:prstGeom prst="rect">
            <a:avLst/>
          </a:prstGeom>
          <a:noFill/>
        </p:spPr>
        <p:txBody>
          <a:bodyPr wrap="square" rtlCol="0">
            <a:spAutoFit/>
          </a:bodyPr>
          <a:lstStyle/>
          <a:p>
            <a:r>
              <a:rPr lang="ja-JP" altLang="en-US" sz="2800"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rPr>
              <a:t>ＡＰＩの活用支援機能の提供や地方の保有するデータを二次利用しやすい形で公開</a:t>
            </a:r>
            <a:endParaRPr kumimoji="1" lang="ja-JP" altLang="en-US" sz="2800" dirty="0">
              <a:latin typeface="HGSｺﾞｼｯｸM" panose="020B0600000000000000" pitchFamily="50" charset="-128"/>
              <a:ea typeface="HGSｺﾞｼｯｸM" panose="020B0600000000000000" pitchFamily="50" charset="-128"/>
            </a:endParaRPr>
          </a:p>
        </p:txBody>
      </p:sp>
      <p:sp>
        <p:nvSpPr>
          <p:cNvPr id="3" name="テキスト ボックス 2"/>
          <p:cNvSpPr txBox="1"/>
          <p:nvPr/>
        </p:nvSpPr>
        <p:spPr>
          <a:xfrm>
            <a:off x="4407484" y="4635316"/>
            <a:ext cx="4925437" cy="1815882"/>
          </a:xfrm>
          <a:prstGeom prst="rect">
            <a:avLst/>
          </a:prstGeom>
          <a:noFill/>
        </p:spPr>
        <p:txBody>
          <a:bodyPr wrap="square" rtlCol="0">
            <a:spAutoFit/>
          </a:bodyPr>
          <a:lstStyle/>
          <a:p>
            <a:r>
              <a:rPr lang="ja-JP" altLang="en-US" sz="2800" spc="-1" dirty="0">
                <a:solidFill>
                  <a:srgbClr val="000000"/>
                </a:solidFill>
                <a:uFill>
                  <a:solidFill>
                    <a:srgbClr val="FFFFFF"/>
                  </a:solidFill>
                </a:uFill>
                <a:latin typeface="HGSｺﾞｼｯｸM" panose="020B0600000000000000" pitchFamily="50" charset="-128"/>
                <a:ea typeface="HGSｺﾞｼｯｸM" panose="020B0600000000000000" pitchFamily="50" charset="-128"/>
              </a:rPr>
              <a:t>地域課題の解決に向けて官民が現状を共有し、課題を具体化し、その解決策・実現策を一緒に考える</a:t>
            </a:r>
            <a:endParaRPr kumimoji="1" lang="ja-JP" altLang="en-US" sz="2800" dirty="0">
              <a:latin typeface="HGSｺﾞｼｯｸM" panose="020B0600000000000000" pitchFamily="50" charset="-128"/>
              <a:ea typeface="HGSｺﾞｼｯｸM" panose="020B0600000000000000" pitchFamily="50" charset="-128"/>
            </a:endParaRPr>
          </a:p>
        </p:txBody>
      </p:sp>
      <p:sp>
        <p:nvSpPr>
          <p:cNvPr id="16" name="角丸四角形 15"/>
          <p:cNvSpPr/>
          <p:nvPr/>
        </p:nvSpPr>
        <p:spPr>
          <a:xfrm>
            <a:off x="1038436" y="1097190"/>
            <a:ext cx="4239492" cy="549865"/>
          </a:xfrm>
          <a:prstGeom prst="roundRect">
            <a:avLst/>
          </a:prstGeom>
          <a:solidFill>
            <a:schemeClr val="accent4">
              <a:lumMod val="20000"/>
              <a:lumOff val="80000"/>
            </a:schemeClr>
          </a:solidFill>
          <a:ln w="12700">
            <a:solidFill>
              <a:srgbClr val="7030A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正方形/長方形 14"/>
          <p:cNvSpPr/>
          <p:nvPr/>
        </p:nvSpPr>
        <p:spPr>
          <a:xfrm>
            <a:off x="1496291" y="1062280"/>
            <a:ext cx="4588625" cy="584775"/>
          </a:xfrm>
          <a:prstGeom prst="rect">
            <a:avLst/>
          </a:prstGeom>
        </p:spPr>
        <p:txBody>
          <a:bodyPr wrap="square">
            <a:spAutoFit/>
          </a:bodyPr>
          <a:lstStyle/>
          <a:p>
            <a:pPr>
              <a:lnSpc>
                <a:spcPct val="100000"/>
              </a:lnSpc>
            </a:pPr>
            <a:r>
              <a:rPr lang="ja-JP" altLang="en-US" sz="3200" spc="-1" dirty="0">
                <a:solidFill>
                  <a:srgbClr val="000000"/>
                </a:solidFill>
                <a:uFill>
                  <a:solidFill>
                    <a:srgbClr val="FFFFFF"/>
                  </a:solidFill>
                </a:uFill>
                <a:latin typeface="+mj-ea"/>
                <a:ea typeface="+mj-ea"/>
              </a:rPr>
              <a:t>地域経済の活性化</a:t>
            </a:r>
            <a:endParaRPr lang="ja-JP" altLang="en-US" sz="3200" dirty="0">
              <a:latin typeface="+mj-ea"/>
              <a:ea typeface="+mj-ea"/>
            </a:endParaRPr>
          </a:p>
        </p:txBody>
      </p:sp>
      <p:sp>
        <p:nvSpPr>
          <p:cNvPr id="17" name="角丸四角形 16"/>
          <p:cNvSpPr/>
          <p:nvPr/>
        </p:nvSpPr>
        <p:spPr>
          <a:xfrm>
            <a:off x="1064029" y="4035518"/>
            <a:ext cx="4405745" cy="549865"/>
          </a:xfrm>
          <a:prstGeom prst="roundRect">
            <a:avLst/>
          </a:prstGeom>
          <a:solidFill>
            <a:schemeClr val="accent4">
              <a:lumMod val="20000"/>
              <a:lumOff val="80000"/>
            </a:schemeClr>
          </a:solidFill>
          <a:ln w="12700">
            <a:solidFill>
              <a:srgbClr val="7030A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正方形/長方形 17"/>
          <p:cNvSpPr/>
          <p:nvPr/>
        </p:nvSpPr>
        <p:spPr>
          <a:xfrm>
            <a:off x="1379913" y="3979515"/>
            <a:ext cx="4436028" cy="584775"/>
          </a:xfrm>
          <a:prstGeom prst="rect">
            <a:avLst/>
          </a:prstGeom>
        </p:spPr>
        <p:txBody>
          <a:bodyPr wrap="square">
            <a:spAutoFit/>
          </a:bodyPr>
          <a:lstStyle/>
          <a:p>
            <a:pPr>
              <a:lnSpc>
                <a:spcPct val="100000"/>
              </a:lnSpc>
            </a:pPr>
            <a:r>
              <a:rPr lang="ja-JP" altLang="en-US" sz="3200" spc="-1" dirty="0">
                <a:solidFill>
                  <a:srgbClr val="000000"/>
                </a:solidFill>
                <a:uFill>
                  <a:solidFill>
                    <a:srgbClr val="FFFFFF"/>
                  </a:solidFill>
                </a:uFill>
                <a:latin typeface="+mj-ea"/>
                <a:ea typeface="+mj-ea"/>
              </a:rPr>
              <a:t>官民協働参画の促進</a:t>
            </a:r>
            <a:endParaRPr lang="ja-JP" altLang="en-US" sz="3200" dirty="0">
              <a:latin typeface="+mj-ea"/>
              <a:ea typeface="+mj-ea"/>
            </a:endParaRPr>
          </a:p>
        </p:txBody>
      </p:sp>
      <p:pic>
        <p:nvPicPr>
          <p:cNvPr id="19" name="図 18"/>
          <p:cNvPicPr>
            <a:picLocks noChangeAspect="1"/>
          </p:cNvPicPr>
          <p:nvPr/>
        </p:nvPicPr>
        <p:blipFill rotWithShape="1">
          <a:blip r:embed="rId4"/>
          <a:srcRect l="10689" t="36332" r="39231" b="13010"/>
          <a:stretch/>
        </p:blipFill>
        <p:spPr>
          <a:xfrm>
            <a:off x="255645" y="1762048"/>
            <a:ext cx="3985584" cy="2109572"/>
          </a:xfrm>
          <a:prstGeom prst="rect">
            <a:avLst/>
          </a:prstGeom>
        </p:spPr>
      </p:pic>
      <p:pic>
        <p:nvPicPr>
          <p:cNvPr id="20" name="図 19"/>
          <p:cNvPicPr>
            <a:picLocks noChangeAspect="1"/>
          </p:cNvPicPr>
          <p:nvPr/>
        </p:nvPicPr>
        <p:blipFill rotWithShape="1">
          <a:blip r:embed="rId5"/>
          <a:srcRect l="22404" t="57559" r="56803" b="16917"/>
          <a:stretch/>
        </p:blipFill>
        <p:spPr>
          <a:xfrm>
            <a:off x="255645" y="4645912"/>
            <a:ext cx="3764688" cy="2212088"/>
          </a:xfrm>
          <a:prstGeom prst="rect">
            <a:avLst/>
          </a:prstGeom>
        </p:spPr>
      </p:pic>
    </p:spTree>
    <p:extLst>
      <p:ext uri="{BB962C8B-B14F-4D97-AF65-F5344CB8AC3E}">
        <p14:creationId xmlns:p14="http://schemas.microsoft.com/office/powerpoint/2010/main" val="2912753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デザイン"/>
          <p:cNvPicPr/>
          <p:nvPr/>
        </p:nvPicPr>
        <p:blipFill>
          <a:blip r:embed="rId3"/>
          <a:stretch/>
        </p:blipFill>
        <p:spPr>
          <a:xfrm>
            <a:off x="-24660" y="27252"/>
            <a:ext cx="9707400" cy="6843600"/>
          </a:xfrm>
          <a:prstGeom prst="rect">
            <a:avLst/>
          </a:prstGeom>
          <a:ln>
            <a:noFill/>
          </a:ln>
        </p:spPr>
      </p:pic>
      <p:sp>
        <p:nvSpPr>
          <p:cNvPr id="59" name="TextShape 2"/>
          <p:cNvSpPr txBox="1"/>
          <p:nvPr/>
        </p:nvSpPr>
        <p:spPr>
          <a:xfrm>
            <a:off x="560160" y="404640"/>
            <a:ext cx="8915400" cy="503280"/>
          </a:xfrm>
          <a:prstGeom prst="rect">
            <a:avLst/>
          </a:prstGeom>
          <a:noFill/>
          <a:ln>
            <a:noFill/>
          </a:ln>
        </p:spPr>
        <p:txBody>
          <a:bodyPr lIns="90000" tIns="46800" rIns="90000" bIns="46800" anchor="ctr"/>
          <a:lstStyle/>
          <a:p>
            <a:pPr>
              <a:lnSpc>
                <a:spcPct val="100000"/>
              </a:lnSpc>
            </a:pPr>
            <a:r>
              <a:rPr lang="en-US" altLang="ja-JP" sz="3200" spc="-1" dirty="0">
                <a:solidFill>
                  <a:srgbClr val="000000"/>
                </a:solidFill>
                <a:uFill>
                  <a:solidFill>
                    <a:srgbClr val="FFFFFF"/>
                  </a:solidFill>
                </a:uFill>
                <a:latin typeface="小塚ゴシック Pro B"/>
                <a:ea typeface="小塚ゴシック Pro B"/>
              </a:rPr>
              <a:t>W</a:t>
            </a:r>
            <a:r>
              <a:rPr lang="en-US" altLang="ja-JP" sz="3200" b="0" strike="noStrike" spc="-1" dirty="0">
                <a:solidFill>
                  <a:srgbClr val="000000"/>
                </a:solidFill>
                <a:uFill>
                  <a:solidFill>
                    <a:srgbClr val="FFFFFF"/>
                  </a:solidFill>
                </a:uFill>
                <a:latin typeface="小塚ゴシック Pro B"/>
                <a:ea typeface="小塚ゴシック Pro B"/>
              </a:rPr>
              <a:t>eb</a:t>
            </a:r>
            <a:r>
              <a:rPr lang="ja-JP" altLang="en-US" sz="3200" b="0" strike="noStrike" spc="-1" dirty="0">
                <a:solidFill>
                  <a:srgbClr val="000000"/>
                </a:solidFill>
                <a:uFill>
                  <a:solidFill>
                    <a:srgbClr val="FFFFFF"/>
                  </a:solidFill>
                </a:uFill>
                <a:latin typeface="小塚ゴシック Pro B"/>
                <a:ea typeface="小塚ゴシック Pro B"/>
              </a:rPr>
              <a:t>アプリケーション（試作版）</a:t>
            </a:r>
            <a:endParaRPr lang="en-US" sz="3200" b="0" strike="noStrike" spc="-1" dirty="0">
              <a:solidFill>
                <a:srgbClr val="000000"/>
              </a:solidFill>
              <a:uFill>
                <a:solidFill>
                  <a:srgbClr val="FFFFFF"/>
                </a:solidFill>
              </a:uFill>
              <a:latin typeface="Calibri"/>
            </a:endParaRPr>
          </a:p>
        </p:txBody>
      </p:sp>
      <p:sp>
        <p:nvSpPr>
          <p:cNvPr id="61" name="CustomShape 4"/>
          <p:cNvSpPr/>
          <p:nvPr/>
        </p:nvSpPr>
        <p:spPr>
          <a:xfrm>
            <a:off x="3649447" y="2324620"/>
            <a:ext cx="250920" cy="368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ja-JP" sz="1800" b="0" strike="noStrike" spc="-1">
                <a:solidFill>
                  <a:srgbClr val="000000"/>
                </a:solidFill>
                <a:uFill>
                  <a:solidFill>
                    <a:srgbClr val="FFFFFF"/>
                  </a:solidFill>
                </a:uFill>
                <a:latin typeface="Arial"/>
              </a:rPr>
              <a:t> </a:t>
            </a:r>
            <a:endParaRPr lang="en-US" sz="1800" b="0" strike="noStrike" spc="-1">
              <a:solidFill>
                <a:srgbClr val="000000"/>
              </a:solidFill>
              <a:uFill>
                <a:solidFill>
                  <a:srgbClr val="FFFFFF"/>
                </a:solidFill>
              </a:uFill>
              <a:latin typeface="Arial"/>
            </a:endParaRPr>
          </a:p>
        </p:txBody>
      </p:sp>
      <p:sp>
        <p:nvSpPr>
          <p:cNvPr id="62" name="CustomShape 5"/>
          <p:cNvSpPr/>
          <p:nvPr/>
        </p:nvSpPr>
        <p:spPr>
          <a:xfrm>
            <a:off x="3649447" y="2324620"/>
            <a:ext cx="250920" cy="368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ja-JP" sz="1800" b="0" strike="noStrike" spc="-1">
                <a:solidFill>
                  <a:srgbClr val="000000"/>
                </a:solidFill>
                <a:uFill>
                  <a:solidFill>
                    <a:srgbClr val="FFFFFF"/>
                  </a:solidFill>
                </a:uFill>
                <a:latin typeface="Arial"/>
              </a:rPr>
              <a:t> </a:t>
            </a:r>
            <a:endParaRPr lang="en-US" sz="1800" b="0" strike="noStrike" spc="-1">
              <a:solidFill>
                <a:srgbClr val="000000"/>
              </a:solidFill>
              <a:uFill>
                <a:solidFill>
                  <a:srgbClr val="FFFFFF"/>
                </a:solidFill>
              </a:uFill>
              <a:latin typeface="Arial"/>
            </a:endParaRPr>
          </a:p>
        </p:txBody>
      </p:sp>
      <p:pic>
        <p:nvPicPr>
          <p:cNvPr id="9" name="図 8"/>
          <p:cNvPicPr>
            <a:picLocks noChangeAspect="1"/>
          </p:cNvPicPr>
          <p:nvPr/>
        </p:nvPicPr>
        <p:blipFill rotWithShape="1">
          <a:blip r:embed="rId4"/>
          <a:srcRect l="1" t="9897" r="69030" b="70309"/>
          <a:stretch/>
        </p:blipFill>
        <p:spPr>
          <a:xfrm>
            <a:off x="455520" y="1462735"/>
            <a:ext cx="4029074" cy="1447800"/>
          </a:xfrm>
          <a:prstGeom prst="rect">
            <a:avLst/>
          </a:prstGeom>
          <a:ln>
            <a:solidFill>
              <a:schemeClr val="accent1"/>
            </a:solidFill>
          </a:ln>
        </p:spPr>
      </p:pic>
      <p:sp>
        <p:nvSpPr>
          <p:cNvPr id="11" name="Text Box 13"/>
          <p:cNvSpPr txBox="1">
            <a:spLocks noChangeArrowheads="1"/>
          </p:cNvSpPr>
          <p:nvPr/>
        </p:nvSpPr>
        <p:spPr bwMode="auto">
          <a:xfrm>
            <a:off x="525295" y="4032446"/>
            <a:ext cx="2748258" cy="1200329"/>
          </a:xfrm>
          <a:prstGeom prst="rect">
            <a:avLst/>
          </a:prstGeom>
          <a:pattFill prst="pct10">
            <a:fgClr>
              <a:schemeClr val="accent6">
                <a:lumMod val="20000"/>
                <a:lumOff val="80000"/>
              </a:schemeClr>
            </a:fgClr>
            <a:bgClr>
              <a:schemeClr val="bg1"/>
            </a:bgClr>
          </a:pattFill>
          <a:ln w="19050">
            <a:solidFill>
              <a:srgbClr val="7030A0"/>
            </a:solidFill>
            <a:prstDash val="solid"/>
            <a:miter lim="800000"/>
            <a:headEnd/>
            <a:tailEnd/>
          </a:ln>
        </p:spPr>
        <p:txBody>
          <a:bodyPr wrap="square" anchor="ctr">
            <a:spAutoFit/>
          </a:bodyPr>
          <a:lstStyle/>
          <a:p>
            <a:pPr>
              <a:spcBef>
                <a:spcPct val="50000"/>
              </a:spcBef>
              <a:defRPr/>
            </a:pPr>
            <a:r>
              <a:rPr lang="ja-JP" altLang="en-US" spc="210" dirty="0">
                <a:latin typeface="メイリオ" pitchFamily="50" charset="-128"/>
                <a:ea typeface="メイリオ" pitchFamily="50" charset="-128"/>
                <a:cs typeface="メイリオ" pitchFamily="50" charset="-128"/>
              </a:rPr>
              <a:t>　自治体ごとに設定されるユーザーＩＤとパスワードによりログインする。</a:t>
            </a:r>
            <a:endParaRPr lang="ja-JP" altLang="en-US" dirty="0">
              <a:latin typeface="HG丸ｺﾞｼｯｸM-PRO" pitchFamily="50" charset="-128"/>
              <a:ea typeface="HG丸ｺﾞｼｯｸM-PRO" pitchFamily="50" charset="-128"/>
            </a:endParaRPr>
          </a:p>
        </p:txBody>
      </p:sp>
      <p:sp>
        <p:nvSpPr>
          <p:cNvPr id="12" name="角丸四角形 11"/>
          <p:cNvSpPr/>
          <p:nvPr/>
        </p:nvSpPr>
        <p:spPr>
          <a:xfrm>
            <a:off x="545461" y="2264639"/>
            <a:ext cx="868244" cy="3683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cxnSp>
        <p:nvCxnSpPr>
          <p:cNvPr id="13" name="直線矢印コネクタ 12"/>
          <p:cNvCxnSpPr/>
          <p:nvPr/>
        </p:nvCxnSpPr>
        <p:spPr>
          <a:xfrm flipH="1" flipV="1">
            <a:off x="998612" y="2721699"/>
            <a:ext cx="736394" cy="1310747"/>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pic>
        <p:nvPicPr>
          <p:cNvPr id="15" name="図 14"/>
          <p:cNvPicPr>
            <a:picLocks noChangeAspect="1"/>
          </p:cNvPicPr>
          <p:nvPr/>
        </p:nvPicPr>
        <p:blipFill rotWithShape="1">
          <a:blip r:embed="rId5"/>
          <a:srcRect t="9376" r="31104" b="28376"/>
          <a:stretch/>
        </p:blipFill>
        <p:spPr>
          <a:xfrm>
            <a:off x="3649447" y="3442933"/>
            <a:ext cx="6117283" cy="3025685"/>
          </a:xfrm>
          <a:prstGeom prst="rect">
            <a:avLst/>
          </a:prstGeom>
          <a:ln>
            <a:solidFill>
              <a:srgbClr val="7030A0"/>
            </a:solidFill>
          </a:ln>
        </p:spPr>
      </p:pic>
      <p:sp>
        <p:nvSpPr>
          <p:cNvPr id="3" name="正方形/長方形 2"/>
          <p:cNvSpPr/>
          <p:nvPr/>
        </p:nvSpPr>
        <p:spPr>
          <a:xfrm>
            <a:off x="3108287" y="2913699"/>
            <a:ext cx="6242748" cy="430887"/>
          </a:xfrm>
          <a:prstGeom prst="rect">
            <a:avLst/>
          </a:prstGeom>
        </p:spPr>
        <p:txBody>
          <a:bodyPr wrap="square">
            <a:spAutoFit/>
          </a:bodyPr>
          <a:lstStyle/>
          <a:p>
            <a:r>
              <a:rPr lang="en-US" altLang="ja-JP" sz="2200" dirty="0">
                <a:hlinkClick r:id="rId6"/>
              </a:rPr>
              <a:t>http://www.meshstats.xyz/koukyou/index.php</a:t>
            </a:r>
            <a:endParaRPr lang="en-US" altLang="ja-JP" sz="2200" dirty="0"/>
          </a:p>
        </p:txBody>
      </p:sp>
      <p:sp>
        <p:nvSpPr>
          <p:cNvPr id="14" name="スライド番号プレースホルダー 2"/>
          <p:cNvSpPr txBox="1">
            <a:spLocks/>
          </p:cNvSpPr>
          <p:nvPr/>
        </p:nvSpPr>
        <p:spPr>
          <a:xfrm>
            <a:off x="8456224" y="6445911"/>
            <a:ext cx="1423160" cy="288032"/>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dirty="0">
                <a:latin typeface="HG丸ｺﾞｼｯｸM-PRO" panose="020F0600000000000000" pitchFamily="50" charset="-128"/>
                <a:ea typeface="HG丸ｺﾞｼｯｸM-PRO" panose="020F0600000000000000" pitchFamily="50" charset="-128"/>
              </a:rPr>
              <a:t>　　　　　８</a:t>
            </a:r>
          </a:p>
        </p:txBody>
      </p:sp>
    </p:spTree>
    <p:extLst>
      <p:ext uri="{BB962C8B-B14F-4D97-AF65-F5344CB8AC3E}">
        <p14:creationId xmlns:p14="http://schemas.microsoft.com/office/powerpoint/2010/main" val="411180180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2712</TotalTime>
  <Words>501</Words>
  <Application>Microsoft Office PowerPoint</Application>
  <PresentationFormat>ユーザー設定</PresentationFormat>
  <Paragraphs>105</Paragraphs>
  <Slides>9</Slides>
  <Notes>9</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9</vt:i4>
      </vt:variant>
    </vt:vector>
  </HeadingPairs>
  <TitlesOfParts>
    <vt:vector size="22" baseType="lpstr">
      <vt:lpstr>DejaVu Sans</vt:lpstr>
      <vt:lpstr>HGPｺﾞｼｯｸM</vt:lpstr>
      <vt:lpstr>HGSｺﾞｼｯｸM</vt:lpstr>
      <vt:lpstr>HGｺﾞｼｯｸM</vt:lpstr>
      <vt:lpstr>HG丸ｺﾞｼｯｸM-PRO</vt:lpstr>
      <vt:lpstr>ＭＳ 明朝</vt:lpstr>
      <vt:lpstr>メイリオ</vt:lpstr>
      <vt:lpstr>小塚ゴシック Pro B</vt:lpstr>
      <vt:lpstr>小塚ゴシック Pro M</vt:lpstr>
      <vt:lpstr>游ゴシック</vt:lpstr>
      <vt:lpstr>Arial</vt:lpstr>
      <vt:lpstr>Calibri</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eL-Stat(地方自治体の統計業務支援窓口)の概要</dc:title>
  <dc:creator>tk-inoue</dc:creator>
  <cp:lastModifiedBy>akihiro</cp:lastModifiedBy>
  <cp:revision>120</cp:revision>
  <cp:lastPrinted>2016-03-01T07:15:14Z</cp:lastPrinted>
  <dcterms:created xsi:type="dcterms:W3CDTF">2014-05-18T01:08:00Z</dcterms:created>
  <dcterms:modified xsi:type="dcterms:W3CDTF">2016-04-20T13:44:43Z</dcterms:modified>
  <dc:language>ja-JP</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1041-9.1.0.4060</vt:lpwstr>
  </property>
</Properties>
</file>