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81" r:id="rId4"/>
    <p:sldId id="275" r:id="rId5"/>
    <p:sldId id="271" r:id="rId6"/>
    <p:sldId id="272" r:id="rId7"/>
    <p:sldId id="274" r:id="rId8"/>
    <p:sldId id="276" r:id="rId9"/>
    <p:sldId id="270" r:id="rId10"/>
    <p:sldId id="293" r:id="rId11"/>
    <p:sldId id="294" r:id="rId12"/>
    <p:sldId id="288" r:id="rId13"/>
    <p:sldId id="299" r:id="rId14"/>
    <p:sldId id="292" r:id="rId15"/>
    <p:sldId id="291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E4E72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D14AB-6B80-4A81-B8B0-8A1DBCF260F4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</dgm:pt>
    <dgm:pt modelId="{E675C721-C78D-4078-9FCF-0BE5488790EA}">
      <dgm:prSet phldrT="[テキスト]"/>
      <dgm:spPr/>
      <dgm:t>
        <a:bodyPr/>
        <a:lstStyle/>
        <a:p>
          <a:r>
            <a:rPr kumimoji="1" lang="en-US" altLang="ja-JP" smtClean="0"/>
            <a:t>Application</a:t>
          </a:r>
          <a:endParaRPr kumimoji="1" lang="ja-JP" altLang="en-US"/>
        </a:p>
      </dgm:t>
    </dgm:pt>
    <dgm:pt modelId="{F94CC4D9-A4AD-4154-8AB6-C13531AB9467}" type="parTrans" cxnId="{32C6A196-6BEE-4CBB-9AA3-77D7737831C9}">
      <dgm:prSet/>
      <dgm:spPr/>
      <dgm:t>
        <a:bodyPr/>
        <a:lstStyle/>
        <a:p>
          <a:endParaRPr kumimoji="1" lang="ja-JP" altLang="en-US"/>
        </a:p>
      </dgm:t>
    </dgm:pt>
    <dgm:pt modelId="{3A00535F-DD82-407D-9326-EAF1E66B962F}" type="sibTrans" cxnId="{32C6A196-6BEE-4CBB-9AA3-77D7737831C9}">
      <dgm:prSet/>
      <dgm:spPr/>
      <dgm:t>
        <a:bodyPr/>
        <a:lstStyle/>
        <a:p>
          <a:endParaRPr kumimoji="1" lang="ja-JP" altLang="en-US"/>
        </a:p>
      </dgm:t>
    </dgm:pt>
    <dgm:pt modelId="{B9C3E4F7-3050-4F18-903D-EE9717DFA4D7}">
      <dgm:prSet phldrT="[テキスト]"/>
      <dgm:spPr/>
      <dgm:t>
        <a:bodyPr/>
        <a:lstStyle/>
        <a:p>
          <a:r>
            <a:rPr kumimoji="1" lang="en-US" altLang="ja-JP" smtClean="0"/>
            <a:t>Data</a:t>
          </a:r>
          <a:endParaRPr kumimoji="1" lang="ja-JP" altLang="en-US"/>
        </a:p>
      </dgm:t>
    </dgm:pt>
    <dgm:pt modelId="{0BEE0F66-06AC-4444-8CB3-B42581893A09}" type="parTrans" cxnId="{3F635BB0-A0B5-47A5-BD47-FD219BECE4AA}">
      <dgm:prSet/>
      <dgm:spPr/>
      <dgm:t>
        <a:bodyPr/>
        <a:lstStyle/>
        <a:p>
          <a:endParaRPr kumimoji="1" lang="ja-JP" altLang="en-US"/>
        </a:p>
      </dgm:t>
    </dgm:pt>
    <dgm:pt modelId="{8210D2EF-8866-4BF8-AB9E-AE056CA988B6}" type="sibTrans" cxnId="{3F635BB0-A0B5-47A5-BD47-FD219BECE4AA}">
      <dgm:prSet/>
      <dgm:spPr/>
      <dgm:t>
        <a:bodyPr/>
        <a:lstStyle/>
        <a:p>
          <a:endParaRPr kumimoji="1" lang="ja-JP" altLang="en-US"/>
        </a:p>
      </dgm:t>
    </dgm:pt>
    <dgm:pt modelId="{B927A817-3BC9-478D-836B-590BABAD7A91}">
      <dgm:prSet phldrT="[テキスト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kumimoji="1" lang="en-US" altLang="ja-JP" b="1" smtClean="0">
              <a:solidFill>
                <a:schemeClr val="bg1"/>
              </a:solidFill>
            </a:rPr>
            <a:t>URI</a:t>
          </a:r>
          <a:endParaRPr kumimoji="1" lang="ja-JP" altLang="en-US" b="1">
            <a:solidFill>
              <a:schemeClr val="bg1"/>
            </a:solidFill>
          </a:endParaRPr>
        </a:p>
      </dgm:t>
    </dgm:pt>
    <dgm:pt modelId="{BB75BD6D-BF0E-42F1-9413-6889B158C047}" type="parTrans" cxnId="{728885F3-B6C1-4403-92E8-00FA05824596}">
      <dgm:prSet/>
      <dgm:spPr/>
      <dgm:t>
        <a:bodyPr/>
        <a:lstStyle/>
        <a:p>
          <a:endParaRPr kumimoji="1" lang="ja-JP" altLang="en-US"/>
        </a:p>
      </dgm:t>
    </dgm:pt>
    <dgm:pt modelId="{C24FB0A4-4915-46BA-AC3F-CD046FB7820D}" type="sibTrans" cxnId="{728885F3-B6C1-4403-92E8-00FA05824596}">
      <dgm:prSet/>
      <dgm:spPr/>
      <dgm:t>
        <a:bodyPr/>
        <a:lstStyle/>
        <a:p>
          <a:endParaRPr kumimoji="1" lang="ja-JP" altLang="en-US"/>
        </a:p>
      </dgm:t>
    </dgm:pt>
    <dgm:pt modelId="{61CF79A7-6375-4AE9-8148-791D5679855C}" type="pres">
      <dgm:prSet presAssocID="{3A0D14AB-6B80-4A81-B8B0-8A1DBCF260F4}" presName="compositeShape" presStyleCnt="0">
        <dgm:presLayoutVars>
          <dgm:dir/>
          <dgm:resizeHandles/>
        </dgm:presLayoutVars>
      </dgm:prSet>
      <dgm:spPr/>
    </dgm:pt>
    <dgm:pt modelId="{5886FDA0-6FBC-4DC7-A383-E73DD62C23AC}" type="pres">
      <dgm:prSet presAssocID="{3A0D14AB-6B80-4A81-B8B0-8A1DBCF260F4}" presName="pyramid" presStyleLbl="node1" presStyleIdx="0" presStyleCnt="1"/>
      <dgm:spPr/>
    </dgm:pt>
    <dgm:pt modelId="{C9BF967B-91E7-4692-AFE1-37D79C7655CC}" type="pres">
      <dgm:prSet presAssocID="{3A0D14AB-6B80-4A81-B8B0-8A1DBCF260F4}" presName="theList" presStyleCnt="0"/>
      <dgm:spPr/>
    </dgm:pt>
    <dgm:pt modelId="{779E44DC-693B-458E-ADDB-1E779B545CBF}" type="pres">
      <dgm:prSet presAssocID="{E675C721-C78D-4078-9FCF-0BE5488790E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E0CC35B-FAC2-4BEC-8ECD-709D560B9783}" type="pres">
      <dgm:prSet presAssocID="{E675C721-C78D-4078-9FCF-0BE5488790EA}" presName="aSpace" presStyleCnt="0"/>
      <dgm:spPr/>
    </dgm:pt>
    <dgm:pt modelId="{E15B45A1-DC26-4809-9DF6-CEFB07B816AE}" type="pres">
      <dgm:prSet presAssocID="{B9C3E4F7-3050-4F18-903D-EE9717DFA4D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387EE3-4D44-4395-B436-535B6C18A751}" type="pres">
      <dgm:prSet presAssocID="{B9C3E4F7-3050-4F18-903D-EE9717DFA4D7}" presName="aSpace" presStyleCnt="0"/>
      <dgm:spPr/>
    </dgm:pt>
    <dgm:pt modelId="{4439C7F0-2552-49E7-9305-599CE55748B4}" type="pres">
      <dgm:prSet presAssocID="{B927A817-3BC9-478D-836B-590BABAD7A91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3B5A898-89CF-455D-9447-DADA8DFAB8F0}" type="pres">
      <dgm:prSet presAssocID="{B927A817-3BC9-478D-836B-590BABAD7A91}" presName="aSpace" presStyleCnt="0"/>
      <dgm:spPr/>
    </dgm:pt>
  </dgm:ptLst>
  <dgm:cxnLst>
    <dgm:cxn modelId="{674E87CB-CBF6-4F0A-8725-5C009D75BA00}" type="presOf" srcId="{3A0D14AB-6B80-4A81-B8B0-8A1DBCF260F4}" destId="{61CF79A7-6375-4AE9-8148-791D5679855C}" srcOrd="0" destOrd="0" presId="urn:microsoft.com/office/officeart/2005/8/layout/pyramid2"/>
    <dgm:cxn modelId="{3F635BB0-A0B5-47A5-BD47-FD219BECE4AA}" srcId="{3A0D14AB-6B80-4A81-B8B0-8A1DBCF260F4}" destId="{B9C3E4F7-3050-4F18-903D-EE9717DFA4D7}" srcOrd="1" destOrd="0" parTransId="{0BEE0F66-06AC-4444-8CB3-B42581893A09}" sibTransId="{8210D2EF-8866-4BF8-AB9E-AE056CA988B6}"/>
    <dgm:cxn modelId="{728885F3-B6C1-4403-92E8-00FA05824596}" srcId="{3A0D14AB-6B80-4A81-B8B0-8A1DBCF260F4}" destId="{B927A817-3BC9-478D-836B-590BABAD7A91}" srcOrd="2" destOrd="0" parTransId="{BB75BD6D-BF0E-42F1-9413-6889B158C047}" sibTransId="{C24FB0A4-4915-46BA-AC3F-CD046FB7820D}"/>
    <dgm:cxn modelId="{32C6A196-6BEE-4CBB-9AA3-77D7737831C9}" srcId="{3A0D14AB-6B80-4A81-B8B0-8A1DBCF260F4}" destId="{E675C721-C78D-4078-9FCF-0BE5488790EA}" srcOrd="0" destOrd="0" parTransId="{F94CC4D9-A4AD-4154-8AB6-C13531AB9467}" sibTransId="{3A00535F-DD82-407D-9326-EAF1E66B962F}"/>
    <dgm:cxn modelId="{C03AD969-A246-4953-9D8C-A8F1C4E8F9BD}" type="presOf" srcId="{B9C3E4F7-3050-4F18-903D-EE9717DFA4D7}" destId="{E15B45A1-DC26-4809-9DF6-CEFB07B816AE}" srcOrd="0" destOrd="0" presId="urn:microsoft.com/office/officeart/2005/8/layout/pyramid2"/>
    <dgm:cxn modelId="{194331F0-049D-4777-8621-C40B07F2F45F}" type="presOf" srcId="{E675C721-C78D-4078-9FCF-0BE5488790EA}" destId="{779E44DC-693B-458E-ADDB-1E779B545CBF}" srcOrd="0" destOrd="0" presId="urn:microsoft.com/office/officeart/2005/8/layout/pyramid2"/>
    <dgm:cxn modelId="{45BA9B6C-70BC-4755-A7C5-846969959C2C}" type="presOf" srcId="{B927A817-3BC9-478D-836B-590BABAD7A91}" destId="{4439C7F0-2552-49E7-9305-599CE55748B4}" srcOrd="0" destOrd="0" presId="urn:microsoft.com/office/officeart/2005/8/layout/pyramid2"/>
    <dgm:cxn modelId="{BBDBFA72-005E-4957-9F5B-51E15AF2D7DF}" type="presParOf" srcId="{61CF79A7-6375-4AE9-8148-791D5679855C}" destId="{5886FDA0-6FBC-4DC7-A383-E73DD62C23AC}" srcOrd="0" destOrd="0" presId="urn:microsoft.com/office/officeart/2005/8/layout/pyramid2"/>
    <dgm:cxn modelId="{1A809970-EAB4-40B4-9466-645830B2039C}" type="presParOf" srcId="{61CF79A7-6375-4AE9-8148-791D5679855C}" destId="{C9BF967B-91E7-4692-AFE1-37D79C7655CC}" srcOrd="1" destOrd="0" presId="urn:microsoft.com/office/officeart/2005/8/layout/pyramid2"/>
    <dgm:cxn modelId="{CC357693-4BDE-4EB0-9BD9-698896B36317}" type="presParOf" srcId="{C9BF967B-91E7-4692-AFE1-37D79C7655CC}" destId="{779E44DC-693B-458E-ADDB-1E779B545CBF}" srcOrd="0" destOrd="0" presId="urn:microsoft.com/office/officeart/2005/8/layout/pyramid2"/>
    <dgm:cxn modelId="{F09024DF-03BE-4F51-8F72-907B04E98299}" type="presParOf" srcId="{C9BF967B-91E7-4692-AFE1-37D79C7655CC}" destId="{2E0CC35B-FAC2-4BEC-8ECD-709D560B9783}" srcOrd="1" destOrd="0" presId="urn:microsoft.com/office/officeart/2005/8/layout/pyramid2"/>
    <dgm:cxn modelId="{E57D98E5-E246-44AA-9622-3B70EAF11CF5}" type="presParOf" srcId="{C9BF967B-91E7-4692-AFE1-37D79C7655CC}" destId="{E15B45A1-DC26-4809-9DF6-CEFB07B816AE}" srcOrd="2" destOrd="0" presId="urn:microsoft.com/office/officeart/2005/8/layout/pyramid2"/>
    <dgm:cxn modelId="{17E5AF85-1E4D-45EF-ACC6-A9CAEFDEFECC}" type="presParOf" srcId="{C9BF967B-91E7-4692-AFE1-37D79C7655CC}" destId="{9E387EE3-4D44-4395-B436-535B6C18A751}" srcOrd="3" destOrd="0" presId="urn:microsoft.com/office/officeart/2005/8/layout/pyramid2"/>
    <dgm:cxn modelId="{775F3558-A539-4416-BFAA-B6932A1013BC}" type="presParOf" srcId="{C9BF967B-91E7-4692-AFE1-37D79C7655CC}" destId="{4439C7F0-2552-49E7-9305-599CE55748B4}" srcOrd="4" destOrd="0" presId="urn:microsoft.com/office/officeart/2005/8/layout/pyramid2"/>
    <dgm:cxn modelId="{A9A27697-0571-4822-9585-F12EAC0A3545}" type="presParOf" srcId="{C9BF967B-91E7-4692-AFE1-37D79C7655CC}" destId="{C3B5A898-89CF-455D-9447-DADA8DFAB8F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FDA0-6FBC-4DC7-A383-E73DD62C23AC}">
      <dsp:nvSpPr>
        <dsp:cNvPr id="0" name=""/>
        <dsp:cNvSpPr/>
      </dsp:nvSpPr>
      <dsp:spPr>
        <a:xfrm>
          <a:off x="0" y="0"/>
          <a:ext cx="1971547" cy="2081848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44DC-693B-458E-ADDB-1E779B545CBF}">
      <dsp:nvSpPr>
        <dsp:cNvPr id="0" name=""/>
        <dsp:cNvSpPr/>
      </dsp:nvSpPr>
      <dsp:spPr>
        <a:xfrm>
          <a:off x="985773" y="209302"/>
          <a:ext cx="1281506" cy="4928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smtClean="0"/>
            <a:t>Application</a:t>
          </a:r>
          <a:endParaRPr kumimoji="1" lang="ja-JP" altLang="en-US" sz="1400" kern="1200"/>
        </a:p>
      </dsp:txBody>
      <dsp:txXfrm>
        <a:off x="1009830" y="233359"/>
        <a:ext cx="1233392" cy="444698"/>
      </dsp:txXfrm>
    </dsp:sp>
    <dsp:sp modelId="{E15B45A1-DC26-4809-9DF6-CEFB07B816AE}">
      <dsp:nvSpPr>
        <dsp:cNvPr id="0" name=""/>
        <dsp:cNvSpPr/>
      </dsp:nvSpPr>
      <dsp:spPr>
        <a:xfrm>
          <a:off x="985773" y="763716"/>
          <a:ext cx="1281506" cy="4928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kern="1200" smtClean="0"/>
            <a:t>Data</a:t>
          </a:r>
          <a:endParaRPr kumimoji="1" lang="ja-JP" altLang="en-US" sz="1400" kern="1200"/>
        </a:p>
      </dsp:txBody>
      <dsp:txXfrm>
        <a:off x="1009830" y="787773"/>
        <a:ext cx="1233392" cy="444698"/>
      </dsp:txXfrm>
    </dsp:sp>
    <dsp:sp modelId="{4439C7F0-2552-49E7-9305-599CE55748B4}">
      <dsp:nvSpPr>
        <dsp:cNvPr id="0" name=""/>
        <dsp:cNvSpPr/>
      </dsp:nvSpPr>
      <dsp:spPr>
        <a:xfrm>
          <a:off x="985773" y="1318131"/>
          <a:ext cx="1281506" cy="492812"/>
        </a:xfrm>
        <a:prstGeom prst="roundRect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400" b="1" kern="1200" smtClean="0">
              <a:solidFill>
                <a:schemeClr val="bg1"/>
              </a:solidFill>
            </a:rPr>
            <a:t>URI</a:t>
          </a:r>
          <a:endParaRPr kumimoji="1" lang="ja-JP" altLang="en-US" sz="1400" b="1" kern="1200">
            <a:solidFill>
              <a:schemeClr val="bg1"/>
            </a:solidFill>
          </a:endParaRPr>
        </a:p>
      </dsp:txBody>
      <dsp:txXfrm>
        <a:off x="1009830" y="1342188"/>
        <a:ext cx="1233392" cy="44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07C08-1C7F-4F29-AEBC-D0F2527069B9}" type="datetimeFigureOut">
              <a:rPr kumimoji="1" lang="ja-JP" altLang="en-US" smtClean="0"/>
              <a:t>2016/4/6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0865-4AC8-4F76-A93C-7C4408399D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04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0865-4AC8-4F76-A93C-7C4408399DD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9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52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77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33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94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2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0235"/>
            <a:ext cx="7886700" cy="482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77031" y="365126"/>
            <a:ext cx="1038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6EF07-7ABB-40B3-B64C-AEAA2DC0D21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http://mirrors.creativecommons.org/presskit/buttons/88x31/png/b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49" y="6356351"/>
            <a:ext cx="945401" cy="3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3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Linked e-Stat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インディゴ株式会社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3888" y="457200"/>
            <a:ext cx="33620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/>
              <a:t>STAT</a:t>
            </a:r>
            <a:r>
              <a:rPr kumimoji="1" lang="ja-JP" altLang="en-US" smtClean="0"/>
              <a:t> </a:t>
            </a:r>
            <a:r>
              <a:rPr kumimoji="1" lang="en-US" altLang="ja-JP" smtClean="0"/>
              <a:t>DASH</a:t>
            </a:r>
            <a:r>
              <a:rPr kumimoji="1" lang="ja-JP" altLang="en-US" smtClean="0"/>
              <a:t> グランプリ </a:t>
            </a:r>
            <a:r>
              <a:rPr kumimoji="1" lang="en-US" altLang="ja-JP" smtClean="0"/>
              <a:t>2016</a:t>
            </a:r>
          </a:p>
          <a:p>
            <a:r>
              <a:rPr lang="ja-JP" altLang="en-US" smtClean="0"/>
              <a:t>行政サービス開拓部門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2003" y="5645920"/>
            <a:ext cx="1488374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9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solidFill>
                  <a:schemeClr val="bg2">
                    <a:lumMod val="50000"/>
                  </a:schemeClr>
                </a:solidFill>
              </a:rPr>
              <a:t>このドキュメントは</a:t>
            </a:r>
            <a:endParaRPr lang="en-US" altLang="ja-JP" sz="105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en-US" altLang="ja-JP" sz="1050" dirty="0" smtClean="0">
                <a:solidFill>
                  <a:schemeClr val="bg2">
                    <a:lumMod val="50000"/>
                  </a:schemeClr>
                </a:solidFill>
              </a:rPr>
              <a:t>CC-BY-4.0 </a:t>
            </a:r>
            <a:r>
              <a:rPr kumimoji="1" lang="ja-JP" altLang="en-US" sz="1050" dirty="0" smtClean="0">
                <a:solidFill>
                  <a:schemeClr val="bg2">
                    <a:lumMod val="50000"/>
                  </a:schemeClr>
                </a:solidFill>
              </a:rPr>
              <a:t>のもとで</a:t>
            </a:r>
            <a:endParaRPr kumimoji="1" lang="en-US" altLang="ja-JP" sz="105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1" lang="ja-JP" altLang="en-US" sz="1050" dirty="0" smtClean="0">
                <a:solidFill>
                  <a:schemeClr val="bg2">
                    <a:lumMod val="50000"/>
                  </a:schemeClr>
                </a:solidFill>
              </a:rPr>
              <a:t>利用可能です</a:t>
            </a:r>
            <a:endParaRPr kumimoji="1" lang="ja-JP" altLang="en-US" sz="105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Linked e-Stat</a:t>
            </a:r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mtClean="0"/>
              <a:t>行政サービスとしての意義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7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しかし</a:t>
            </a:r>
            <a:r>
              <a:rPr kumimoji="1" lang="en-US" altLang="ja-JP" smtClean="0"/>
              <a:t>…</a:t>
            </a:r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2590" y="1227861"/>
            <a:ext cx="3296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/>
              <a:t>実証から得られた知見</a:t>
            </a:r>
            <a:endParaRPr lang="en-US" altLang="ja-JP" sz="2000" b="1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統計と事象をリンクできることは実証できた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アプリなどに応用できそうなこともわかった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実装・運用課題も明白</a:t>
            </a:r>
            <a:endParaRPr lang="en-US" altLang="ja-JP" sz="200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132536" y="2142556"/>
            <a:ext cx="46508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政府が実施すべき？</a:t>
            </a:r>
            <a:endParaRPr kumimoji="1" lang="en-US" altLang="ja-JP" sz="2000" b="1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可視化やアプリは民間の競争領域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使いやすいデータ形式も部分的には競争領域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同じ統計指標にちがう </a:t>
            </a:r>
            <a:r>
              <a:rPr lang="en-US" altLang="ja-JP" sz="2000" smtClean="0"/>
              <a:t>UR</a:t>
            </a:r>
            <a:r>
              <a:rPr lang="en-US" altLang="ja-JP" sz="2000"/>
              <a:t>I</a:t>
            </a:r>
            <a:r>
              <a:rPr lang="ja-JP" altLang="en-US" sz="2000" smtClean="0"/>
              <a:t> が付与されて、あとで相互運用性がなくなるのは困る＞</a:t>
            </a:r>
            <a:r>
              <a:rPr lang="ja-JP" altLang="en-US" sz="2000" b="1" smtClean="0">
                <a:solidFill>
                  <a:srgbClr val="C00000"/>
                </a:solidFill>
              </a:rPr>
              <a:t>協調領域</a:t>
            </a:r>
            <a:endParaRPr lang="en-US" altLang="ja-JP" sz="2000" b="1" smtClean="0">
              <a:solidFill>
                <a:srgbClr val="C0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36810" y="5018895"/>
            <a:ext cx="464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/>
              <a:t>政府に</a:t>
            </a:r>
            <a:r>
              <a:rPr lang="ja-JP" altLang="en-US" sz="2000" b="1"/>
              <a:t>特</a:t>
            </a:r>
            <a:r>
              <a:rPr lang="ja-JP" altLang="en-US" sz="2000" b="1" smtClean="0"/>
              <a:t>に実施してほしいこと</a:t>
            </a:r>
            <a:endParaRPr kumimoji="1" lang="en-US" altLang="ja-JP" sz="2000" b="1" smtClean="0"/>
          </a:p>
          <a:p>
            <a:r>
              <a:rPr lang="ja-JP" altLang="en-US" sz="2000" smtClean="0"/>
              <a:t>→ </a:t>
            </a:r>
            <a:r>
              <a:rPr lang="ja-JP" altLang="en-US" sz="2000" b="1" smtClean="0">
                <a:solidFill>
                  <a:srgbClr val="C00000"/>
                </a:solidFill>
              </a:rPr>
              <a:t>リンクのための </a:t>
            </a:r>
            <a:r>
              <a:rPr lang="en-US" altLang="ja-JP" sz="2000" b="1" smtClean="0">
                <a:solidFill>
                  <a:srgbClr val="C00000"/>
                </a:solidFill>
              </a:rPr>
              <a:t>URI</a:t>
            </a:r>
            <a:r>
              <a:rPr lang="ja-JP" altLang="en-US" sz="2000" b="1" smtClean="0">
                <a:solidFill>
                  <a:srgbClr val="C00000"/>
                </a:solidFill>
              </a:rPr>
              <a:t> 基盤 </a:t>
            </a:r>
            <a:r>
              <a:rPr lang="ja-JP" altLang="en-US" sz="2000" smtClean="0"/>
              <a:t>の整備</a:t>
            </a:r>
            <a:endParaRPr lang="en-US" altLang="ja-JP" sz="2000" smtClean="0"/>
          </a:p>
        </p:txBody>
      </p:sp>
      <p:graphicFrame>
        <p:nvGraphicFramePr>
          <p:cNvPr id="40" name="図表 39"/>
          <p:cNvGraphicFramePr/>
          <p:nvPr>
            <p:extLst>
              <p:ext uri="{D42A27DB-BD31-4B8C-83A1-F6EECF244321}">
                <p14:modId xmlns:p14="http://schemas.microsoft.com/office/powerpoint/2010/main" val="2521231334"/>
              </p:ext>
            </p:extLst>
          </p:nvPr>
        </p:nvGraphicFramePr>
        <p:xfrm>
          <a:off x="326148" y="3720662"/>
          <a:ext cx="2267280" cy="208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6749908" y="1227861"/>
            <a:ext cx="2152552" cy="916855"/>
          </a:xfrm>
          <a:prstGeom prst="wedgeRoundRectCallout">
            <a:avLst>
              <a:gd name="adj1" fmla="val -30150"/>
              <a:gd name="adj2" fmla="val 69686"/>
              <a:gd name="adj3" fmla="val 16667"/>
            </a:avLst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smtClean="0"/>
              <a:t>官製データがリンクしたり、コンテンツがわかりやすくなることはもちろんプラス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64105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28668" y="1128045"/>
            <a:ext cx="8455201" cy="4918032"/>
          </a:xfrm>
          <a:prstGeom prst="roundRect">
            <a:avLst>
              <a:gd name="adj" fmla="val 558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7" name="角丸四角形 206"/>
          <p:cNvSpPr/>
          <p:nvPr/>
        </p:nvSpPr>
        <p:spPr>
          <a:xfrm>
            <a:off x="5649555" y="4960553"/>
            <a:ext cx="1681412" cy="719329"/>
          </a:xfrm>
          <a:prstGeom prst="roundRect">
            <a:avLst/>
          </a:prstGeom>
          <a:solidFill>
            <a:srgbClr val="ED7D31">
              <a:alpha val="30196"/>
            </a:srgbClr>
          </a:solid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タイトル 1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統計 </a:t>
            </a:r>
            <a:r>
              <a:rPr kumimoji="1" lang="en-US" altLang="ja-JP" smtClean="0"/>
              <a:t>LOD</a:t>
            </a:r>
            <a:r>
              <a:rPr kumimoji="1" lang="ja-JP" altLang="en-US" smtClean="0"/>
              <a:t> の全体像と課題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12</a:t>
            </a:fld>
            <a:endParaRPr kumimoji="1" lang="ja-JP" altLang="en-US"/>
          </a:p>
        </p:txBody>
      </p:sp>
      <p:cxnSp>
        <p:nvCxnSpPr>
          <p:cNvPr id="45" name="曲線コネクタ 44"/>
          <p:cNvCxnSpPr>
            <a:stCxn id="98" idx="3"/>
            <a:endCxn id="78" idx="2"/>
          </p:cNvCxnSpPr>
          <p:nvPr/>
        </p:nvCxnSpPr>
        <p:spPr>
          <a:xfrm flipV="1">
            <a:off x="7104245" y="4044260"/>
            <a:ext cx="477784" cy="1289357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32" idx="2"/>
            <a:endCxn id="46" idx="1"/>
          </p:cNvCxnSpPr>
          <p:nvPr/>
        </p:nvCxnSpPr>
        <p:spPr>
          <a:xfrm rot="16200000" flipH="1">
            <a:off x="2016792" y="3946148"/>
            <a:ext cx="1596167" cy="1168287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769358" y="1328937"/>
            <a:ext cx="1152880" cy="49244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400" b="1" smtClean="0">
                <a:solidFill>
                  <a:schemeClr val="tx1"/>
                </a:solidFill>
              </a:rPr>
              <a:t>地理識別子</a:t>
            </a:r>
            <a:endParaRPr kumimoji="1" lang="en-US" altLang="ja-JP" sz="1400" b="1" smtClean="0">
              <a:solidFill>
                <a:schemeClr val="tx1"/>
              </a:solidFill>
            </a:endParaRPr>
          </a:p>
          <a:p>
            <a:r>
              <a:rPr lang="en-US" altLang="ja-JP" sz="1200" smtClean="0">
                <a:solidFill>
                  <a:schemeClr val="tx1"/>
                </a:solidFill>
              </a:rPr>
              <a:t>geonames.jp</a:t>
            </a:r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46853" y="2107303"/>
            <a:ext cx="1322844" cy="523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smtClean="0"/>
              <a:t>統計</a:t>
            </a:r>
            <a:r>
              <a:rPr lang="en-US" altLang="ja-JP" sz="1400" b="1" smtClean="0"/>
              <a:t>RDF</a:t>
            </a:r>
            <a:r>
              <a:rPr lang="ja-JP" altLang="en-US" sz="1400" b="1" smtClean="0"/>
              <a:t>仕様</a:t>
            </a:r>
            <a:endParaRPr kumimoji="1" lang="en-US" altLang="ja-JP" sz="1400" b="1" smtClean="0"/>
          </a:p>
          <a:p>
            <a:r>
              <a:rPr lang="en-US" altLang="ja-JP" sz="1400" smtClean="0"/>
              <a:t>DataCube</a:t>
            </a:r>
            <a:endParaRPr kumimoji="1" lang="ja-JP" altLang="en-US" sz="14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66741" y="3239766"/>
            <a:ext cx="1527982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b="1" smtClean="0">
                <a:solidFill>
                  <a:schemeClr val="bg1"/>
                </a:solidFill>
              </a:rPr>
              <a:t>RDF </a:t>
            </a:r>
            <a:r>
              <a:rPr kumimoji="1" lang="ja-JP" altLang="en-US" sz="1400" b="1" smtClean="0">
                <a:solidFill>
                  <a:schemeClr val="bg1"/>
                </a:solidFill>
              </a:rPr>
              <a:t>統計データ</a:t>
            </a:r>
            <a:endParaRPr kumimoji="1" lang="en-US" altLang="ja-JP" sz="1400" b="1" smtClean="0">
              <a:solidFill>
                <a:schemeClr val="bg1"/>
              </a:solidFill>
            </a:endParaRPr>
          </a:p>
          <a:p>
            <a:r>
              <a:rPr lang="ja-JP" altLang="en-US" sz="1200" smtClean="0">
                <a:solidFill>
                  <a:schemeClr val="bg1"/>
                </a:solidFill>
              </a:rPr>
              <a:t>社会人口統計体系</a:t>
            </a:r>
            <a:r>
              <a:rPr lang="en-US" altLang="ja-JP" sz="1200" smtClean="0">
                <a:solidFill>
                  <a:schemeClr val="bg1"/>
                </a:solidFill>
              </a:rPr>
              <a:t> 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399019" y="5082154"/>
            <a:ext cx="1620957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400" b="1" smtClean="0">
                <a:solidFill>
                  <a:schemeClr val="bg1"/>
                </a:solidFill>
              </a:rPr>
              <a:t>統計指標の識別子</a:t>
            </a:r>
            <a:endParaRPr kumimoji="1" lang="en-US" altLang="ja-JP" sz="1400" b="1" smtClean="0">
              <a:solidFill>
                <a:schemeClr val="bg1"/>
              </a:solidFill>
            </a:endParaRPr>
          </a:p>
          <a:p>
            <a:r>
              <a:rPr lang="en-US" altLang="ja-JP" sz="1200" smtClean="0">
                <a:solidFill>
                  <a:schemeClr val="bg1"/>
                </a:solidFill>
              </a:rPr>
              <a:t>ind.geonames.jp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cxnSp>
        <p:nvCxnSpPr>
          <p:cNvPr id="61" name="曲線コネクタ 60"/>
          <p:cNvCxnSpPr>
            <a:stCxn id="32" idx="1"/>
            <a:endCxn id="28" idx="1"/>
          </p:cNvCxnSpPr>
          <p:nvPr/>
        </p:nvCxnSpPr>
        <p:spPr>
          <a:xfrm rot="10800000">
            <a:off x="846853" y="2368914"/>
            <a:ext cx="619888" cy="1117075"/>
          </a:xfrm>
          <a:prstGeom prst="curvedConnector3">
            <a:avLst>
              <a:gd name="adj1" fmla="val 136878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9" name="Picture 2" descr="http://ja.dbpedia.org/statics/ja_dbped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97" y="4169330"/>
            <a:ext cx="956398" cy="6901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s://www.w3.org/2013/04/odw/w3c83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5" y="1640770"/>
            <a:ext cx="793110" cy="3805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曲線コネクタ 143"/>
          <p:cNvCxnSpPr>
            <a:stCxn id="32" idx="0"/>
            <a:endCxn id="2" idx="1"/>
          </p:cNvCxnSpPr>
          <p:nvPr/>
        </p:nvCxnSpPr>
        <p:spPr>
          <a:xfrm rot="5400000" flipH="1" flipV="1">
            <a:off x="2167742" y="1638150"/>
            <a:ext cx="1664607" cy="1538626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RDF Resource Description Fly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62" y="1285746"/>
            <a:ext cx="561975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曲線コネクタ 91"/>
          <p:cNvCxnSpPr>
            <a:stCxn id="88" idx="2"/>
            <a:endCxn id="47" idx="3"/>
          </p:cNvCxnSpPr>
          <p:nvPr/>
        </p:nvCxnSpPr>
        <p:spPr>
          <a:xfrm rot="5400000">
            <a:off x="5623510" y="2280000"/>
            <a:ext cx="410749" cy="401007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曲線コネクタ 100"/>
          <p:cNvCxnSpPr>
            <a:stCxn id="98" idx="1"/>
            <a:endCxn id="46" idx="3"/>
          </p:cNvCxnSpPr>
          <p:nvPr/>
        </p:nvCxnSpPr>
        <p:spPr>
          <a:xfrm rot="10800000">
            <a:off x="5019977" y="5328377"/>
            <a:ext cx="822385" cy="524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20" idx="2"/>
            <a:endCxn id="78" idx="0"/>
          </p:cNvCxnSpPr>
          <p:nvPr/>
        </p:nvCxnSpPr>
        <p:spPr>
          <a:xfrm rot="5400000">
            <a:off x="7154961" y="3121624"/>
            <a:ext cx="857262" cy="312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stCxn id="120" idx="0"/>
            <a:endCxn id="2" idx="3"/>
          </p:cNvCxnSpPr>
          <p:nvPr/>
        </p:nvCxnSpPr>
        <p:spPr>
          <a:xfrm rot="16200000" flipV="1">
            <a:off x="5847887" y="649511"/>
            <a:ext cx="811619" cy="2662916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正方形/長方形 164"/>
          <p:cNvSpPr/>
          <p:nvPr/>
        </p:nvSpPr>
        <p:spPr>
          <a:xfrm>
            <a:off x="6781846" y="273378"/>
            <a:ext cx="1659100" cy="6995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2" name="曲線コネクタ 161"/>
          <p:cNvCxnSpPr/>
          <p:nvPr/>
        </p:nvCxnSpPr>
        <p:spPr>
          <a:xfrm flipV="1">
            <a:off x="7618278" y="491690"/>
            <a:ext cx="553314" cy="262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曲線コネクタ 163"/>
          <p:cNvCxnSpPr/>
          <p:nvPr/>
        </p:nvCxnSpPr>
        <p:spPr>
          <a:xfrm flipV="1">
            <a:off x="7618278" y="737550"/>
            <a:ext cx="553314" cy="2624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" name="テキスト ボックス 162"/>
          <p:cNvSpPr txBox="1"/>
          <p:nvPr/>
        </p:nvSpPr>
        <p:spPr>
          <a:xfrm>
            <a:off x="6888121" y="3660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リンク</a:t>
            </a:r>
            <a:endParaRPr kumimoji="1" lang="ja-JP" altLang="en-US" sz="1400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6888121" y="62037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変換</a:t>
            </a:r>
            <a:endParaRPr kumimoji="1" lang="ja-JP" altLang="en-US" sz="1400"/>
          </a:p>
        </p:txBody>
      </p:sp>
      <p:cxnSp>
        <p:nvCxnSpPr>
          <p:cNvPr id="171" name="曲線コネクタ 170"/>
          <p:cNvCxnSpPr>
            <a:stCxn id="88" idx="0"/>
            <a:endCxn id="2" idx="3"/>
          </p:cNvCxnSpPr>
          <p:nvPr/>
        </p:nvCxnSpPr>
        <p:spPr>
          <a:xfrm rot="16200000" flipV="1">
            <a:off x="5279717" y="1217681"/>
            <a:ext cx="392193" cy="1107149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6927212" y="2386778"/>
            <a:ext cx="1315884" cy="3077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smtClean="0"/>
              <a:t>リンクセット</a:t>
            </a:r>
            <a:endParaRPr kumimoji="1" lang="ja-JP" altLang="en-US" sz="140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855708" y="3551817"/>
            <a:ext cx="1452642" cy="4924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smtClean="0"/>
              <a:t>事象の識別子</a:t>
            </a:r>
            <a:endParaRPr kumimoji="1" lang="en-US" altLang="ja-JP" sz="1400" b="1" smtClean="0"/>
          </a:p>
          <a:p>
            <a:r>
              <a:rPr lang="en-US" altLang="ja-JP" sz="1200" smtClean="0"/>
              <a:t>ja.dbpedia.org</a:t>
            </a:r>
            <a:endParaRPr kumimoji="1" lang="ja-JP" altLang="en-US" sz="120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842361" y="5179728"/>
            <a:ext cx="126188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b="1" smtClean="0">
                <a:solidFill>
                  <a:schemeClr val="bg1"/>
                </a:solidFill>
              </a:rPr>
              <a:t>リンクセット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grpSp>
        <p:nvGrpSpPr>
          <p:cNvPr id="183" name="グループ化 182"/>
          <p:cNvGrpSpPr/>
          <p:nvPr/>
        </p:nvGrpSpPr>
        <p:grpSpPr>
          <a:xfrm>
            <a:off x="3357883" y="2439656"/>
            <a:ext cx="3246132" cy="2190587"/>
            <a:chOff x="2868918" y="2592566"/>
            <a:chExt cx="3246132" cy="2190587"/>
          </a:xfrm>
          <a:effectLst/>
        </p:grpSpPr>
        <p:sp>
          <p:nvSpPr>
            <p:cNvPr id="8" name="角丸四角形 7"/>
            <p:cNvSpPr/>
            <p:nvPr/>
          </p:nvSpPr>
          <p:spPr>
            <a:xfrm>
              <a:off x="2868918" y="2973146"/>
              <a:ext cx="3246132" cy="1810007"/>
            </a:xfrm>
            <a:prstGeom prst="roundRect">
              <a:avLst>
                <a:gd name="adj" fmla="val 1188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91" name="Picture 4" descr="イースタット 政府統計の総合窓口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59" y="3381820"/>
              <a:ext cx="1308758" cy="5141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3163890" y="4155596"/>
              <a:ext cx="1415772" cy="49244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400" b="1" smtClean="0">
                  <a:solidFill>
                    <a:schemeClr val="bg1"/>
                  </a:solidFill>
                </a:rPr>
                <a:t>統計指標</a:t>
              </a:r>
              <a:endParaRPr kumimoji="1" lang="en-US" altLang="ja-JP" sz="1400" b="1" smtClean="0">
                <a:solidFill>
                  <a:schemeClr val="bg1"/>
                </a:solidFill>
              </a:endParaRPr>
            </a:p>
            <a:p>
              <a:r>
                <a:rPr lang="ja-JP" altLang="en-US" sz="1200" smtClean="0">
                  <a:solidFill>
                    <a:schemeClr val="bg1"/>
                  </a:solidFill>
                </a:rPr>
                <a:t>社会人口統計体系</a:t>
              </a:r>
              <a:endParaRPr kumimoji="1" lang="ja-JP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935970" y="2592566"/>
              <a:ext cx="2203445" cy="49244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smtClean="0">
                  <a:solidFill>
                    <a:schemeClr val="bg1"/>
                  </a:solidFill>
                </a:rPr>
                <a:t>次世代統計利用システム</a:t>
              </a:r>
              <a:endParaRPr kumimoji="1" lang="en-US" altLang="ja-JP" sz="1400" b="1" smtClean="0">
                <a:solidFill>
                  <a:schemeClr val="bg1"/>
                </a:solidFill>
              </a:endParaRPr>
            </a:p>
            <a:p>
              <a:r>
                <a:rPr lang="en-US" altLang="ja-JP" sz="1200" smtClean="0">
                  <a:solidFill>
                    <a:schemeClr val="bg1"/>
                  </a:solidFill>
                </a:rPr>
                <a:t>Standard</a:t>
              </a:r>
              <a:r>
                <a:rPr lang="ja-JP" altLang="en-US" sz="1200" smtClean="0">
                  <a:solidFill>
                    <a:schemeClr val="bg1"/>
                  </a:solidFill>
                </a:rPr>
                <a:t> </a:t>
              </a:r>
              <a:r>
                <a:rPr lang="en-US" altLang="ja-JP" sz="1200" smtClean="0">
                  <a:solidFill>
                    <a:schemeClr val="bg1"/>
                  </a:solidFill>
                </a:rPr>
                <a:t>Area</a:t>
              </a:r>
              <a:r>
                <a:rPr lang="ja-JP" altLang="en-US" sz="1200" smtClean="0">
                  <a:solidFill>
                    <a:schemeClr val="bg1"/>
                  </a:solidFill>
                </a:rPr>
                <a:t> </a:t>
              </a:r>
              <a:r>
                <a:rPr lang="en-US" altLang="ja-JP" sz="1200" smtClean="0">
                  <a:solidFill>
                    <a:schemeClr val="bg1"/>
                  </a:solidFill>
                </a:rPr>
                <a:t>Code</a:t>
              </a:r>
              <a:endParaRPr kumimoji="1" lang="ja-JP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59762" y="3354458"/>
              <a:ext cx="1143984" cy="49244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smtClean="0">
                  <a:solidFill>
                    <a:schemeClr val="bg1"/>
                  </a:solidFill>
                </a:rPr>
                <a:t>統計データ</a:t>
              </a:r>
              <a:endParaRPr kumimoji="1" lang="en-US" altLang="ja-JP" sz="1400" b="1" smtClean="0">
                <a:solidFill>
                  <a:schemeClr val="bg1"/>
                </a:solidFill>
              </a:endParaRPr>
            </a:p>
            <a:p>
              <a:r>
                <a:rPr lang="en-US" altLang="ja-JP" sz="1200" smtClean="0">
                  <a:solidFill>
                    <a:schemeClr val="bg1"/>
                  </a:solidFill>
                </a:rPr>
                <a:t>e-Stat</a:t>
              </a:r>
              <a:r>
                <a:rPr lang="ja-JP" altLang="en-US" sz="1200" smtClean="0">
                  <a:solidFill>
                    <a:schemeClr val="bg1"/>
                  </a:solidFill>
                </a:rPr>
                <a:t> </a:t>
              </a:r>
              <a:r>
                <a:rPr lang="en-US" altLang="ja-JP" sz="1200" smtClean="0">
                  <a:solidFill>
                    <a:schemeClr val="bg1"/>
                  </a:solidFill>
                </a:rPr>
                <a:t>API</a:t>
              </a:r>
              <a:endParaRPr kumimoji="1" lang="ja-JP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88" name="テキスト ボックス 87"/>
          <p:cNvSpPr txBox="1"/>
          <p:nvPr/>
        </p:nvSpPr>
        <p:spPr>
          <a:xfrm>
            <a:off x="5398445" y="1967352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400" b="1" smtClean="0">
                <a:solidFill>
                  <a:schemeClr val="tx1"/>
                </a:solidFill>
              </a:rPr>
              <a:t>リンクセット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cxnSp>
        <p:nvCxnSpPr>
          <p:cNvPr id="35" name="曲線コネクタ 34"/>
          <p:cNvCxnSpPr>
            <a:stCxn id="43" idx="2"/>
            <a:endCxn id="46" idx="0"/>
          </p:cNvCxnSpPr>
          <p:nvPr/>
        </p:nvCxnSpPr>
        <p:spPr>
          <a:xfrm rot="5400000">
            <a:off x="3991608" y="4713020"/>
            <a:ext cx="587025" cy="151243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曲線コネクタ 83"/>
          <p:cNvCxnSpPr>
            <a:stCxn id="33" idx="1"/>
            <a:endCxn id="32" idx="3"/>
          </p:cNvCxnSpPr>
          <p:nvPr/>
        </p:nvCxnSpPr>
        <p:spPr>
          <a:xfrm rot="10800000" flipV="1">
            <a:off x="2994723" y="3447770"/>
            <a:ext cx="654004" cy="3821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2" name="四角形吹き出し 201"/>
          <p:cNvSpPr/>
          <p:nvPr/>
        </p:nvSpPr>
        <p:spPr>
          <a:xfrm>
            <a:off x="530727" y="4041960"/>
            <a:ext cx="1234517" cy="449942"/>
          </a:xfrm>
          <a:prstGeom prst="wedgeRectCallout">
            <a:avLst>
              <a:gd name="adj1" fmla="val 39978"/>
              <a:gd name="adj2" fmla="val -11360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b="1" smtClean="0"/>
              <a:t>独自に </a:t>
            </a:r>
            <a:r>
              <a:rPr kumimoji="1" lang="en-US" altLang="ja-JP" sz="1050" b="1" smtClean="0"/>
              <a:t>RDF</a:t>
            </a:r>
            <a:r>
              <a:rPr kumimoji="1" lang="ja-JP" altLang="en-US" sz="1050" b="1" smtClean="0"/>
              <a:t> 変換</a:t>
            </a:r>
            <a:endParaRPr kumimoji="1" lang="ja-JP" altLang="en-US" sz="1050" b="1"/>
          </a:p>
        </p:txBody>
      </p:sp>
      <p:sp>
        <p:nvSpPr>
          <p:cNvPr id="203" name="四角形吹き出し 202"/>
          <p:cNvSpPr/>
          <p:nvPr/>
        </p:nvSpPr>
        <p:spPr>
          <a:xfrm>
            <a:off x="2271717" y="5910229"/>
            <a:ext cx="1782900" cy="449942"/>
          </a:xfrm>
          <a:prstGeom prst="wedgeRectCallout">
            <a:avLst>
              <a:gd name="adj1" fmla="val 36242"/>
              <a:gd name="adj2" fmla="val -11185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b="1" smtClean="0"/>
              <a:t>統計指標の識別子基盤を</a:t>
            </a:r>
            <a:endParaRPr kumimoji="1" lang="en-US" altLang="ja-JP" sz="1050" b="1" smtClean="0"/>
          </a:p>
          <a:p>
            <a:r>
              <a:rPr lang="ja-JP" altLang="en-US" sz="1050" b="1" smtClean="0"/>
              <a:t>独自に構築</a:t>
            </a:r>
            <a:endParaRPr kumimoji="1" lang="ja-JP" altLang="en-US" sz="1050" b="1"/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220039" y="4935195"/>
            <a:ext cx="2534574" cy="86177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chemeClr val="bg1"/>
                </a:solidFill>
              </a:rPr>
              <a:t>統計</a:t>
            </a:r>
            <a:r>
              <a:rPr lang="ja-JP" altLang="en-US" sz="1400" b="1">
                <a:solidFill>
                  <a:schemeClr val="bg1"/>
                </a:solidFill>
              </a:rPr>
              <a:t> </a:t>
            </a:r>
            <a:r>
              <a:rPr lang="en-US" altLang="ja-JP" sz="1400" b="1" smtClean="0">
                <a:solidFill>
                  <a:schemeClr val="bg1"/>
                </a:solidFill>
              </a:rPr>
              <a:t>LOD</a:t>
            </a:r>
            <a:r>
              <a:rPr lang="ja-JP" altLang="en-US" sz="1400" b="1" smtClean="0">
                <a:solidFill>
                  <a:schemeClr val="bg1"/>
                </a:solidFill>
              </a:rPr>
              <a:t> の全体像</a:t>
            </a:r>
            <a:endParaRPr lang="en-US" altLang="ja-JP" sz="1400" b="1" smtClean="0">
              <a:solidFill>
                <a:schemeClr val="bg1"/>
              </a:solidFill>
            </a:endParaRPr>
          </a:p>
          <a:p>
            <a:r>
              <a:rPr lang="ja-JP" altLang="en-US" sz="1200" smtClean="0">
                <a:solidFill>
                  <a:schemeClr val="bg1"/>
                </a:solidFill>
              </a:rPr>
              <a:t>データをリンクしていくことで</a:t>
            </a:r>
            <a:endParaRPr lang="en-US" altLang="ja-JP" sz="1200" smtClean="0">
              <a:solidFill>
                <a:schemeClr val="bg1"/>
              </a:solidFill>
            </a:endParaRPr>
          </a:p>
          <a:p>
            <a:r>
              <a:rPr lang="ja-JP" altLang="en-US" sz="1200" smtClean="0">
                <a:solidFill>
                  <a:schemeClr val="bg1"/>
                </a:solidFill>
              </a:rPr>
              <a:t>全体として大きなデータベースに</a:t>
            </a:r>
            <a:endParaRPr lang="en-US" altLang="ja-JP" sz="1200" smtClean="0">
              <a:solidFill>
                <a:schemeClr val="bg1"/>
              </a:solidFill>
            </a:endParaRPr>
          </a:p>
          <a:p>
            <a:r>
              <a:rPr lang="ja-JP" altLang="en-US" sz="1200" smtClean="0">
                <a:solidFill>
                  <a:schemeClr val="bg1"/>
                </a:solidFill>
              </a:rPr>
              <a:t>→ 識別子は長期安定性が課題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204" name="四角形吹き出し 203"/>
          <p:cNvSpPr/>
          <p:nvPr/>
        </p:nvSpPr>
        <p:spPr>
          <a:xfrm>
            <a:off x="6930576" y="5862628"/>
            <a:ext cx="1144354" cy="449942"/>
          </a:xfrm>
          <a:prstGeom prst="wedgeRectCallout">
            <a:avLst>
              <a:gd name="adj1" fmla="val -32319"/>
              <a:gd name="adj2" fmla="val -12061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50" b="1"/>
              <a:t>前半</a:t>
            </a:r>
            <a:r>
              <a:rPr kumimoji="1" lang="ja-JP" altLang="en-US" sz="1050" b="1" smtClean="0"/>
              <a:t>のデモ範囲</a:t>
            </a:r>
            <a:endParaRPr kumimoji="1" lang="ja-JP" altLang="en-US" sz="1050" b="1"/>
          </a:p>
        </p:txBody>
      </p:sp>
    </p:spTree>
    <p:extLst>
      <p:ext uri="{BB962C8B-B14F-4D97-AF65-F5344CB8AC3E}">
        <p14:creationId xmlns:p14="http://schemas.microsoft.com/office/powerpoint/2010/main" val="208492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28668" y="1128045"/>
            <a:ext cx="8455201" cy="4918032"/>
          </a:xfrm>
          <a:prstGeom prst="roundRect">
            <a:avLst>
              <a:gd name="adj" fmla="val 5588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727110" y="4859515"/>
            <a:ext cx="3459745" cy="1518500"/>
          </a:xfrm>
          <a:prstGeom prst="roundRect">
            <a:avLst/>
          </a:prstGeom>
          <a:solidFill>
            <a:srgbClr val="ED7D31">
              <a:alpha val="30196"/>
            </a:srgbClr>
          </a:solidFill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タイトル 1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政府への期待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13</a:t>
            </a:fld>
            <a:endParaRPr kumimoji="1" lang="ja-JP" altLang="en-US"/>
          </a:p>
        </p:txBody>
      </p:sp>
      <p:cxnSp>
        <p:nvCxnSpPr>
          <p:cNvPr id="45" name="曲線コネクタ 44"/>
          <p:cNvCxnSpPr>
            <a:stCxn id="98" idx="3"/>
            <a:endCxn id="78" idx="2"/>
          </p:cNvCxnSpPr>
          <p:nvPr/>
        </p:nvCxnSpPr>
        <p:spPr>
          <a:xfrm flipV="1">
            <a:off x="7104245" y="4044260"/>
            <a:ext cx="477784" cy="1289357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曲線コネクタ 55"/>
          <p:cNvCxnSpPr>
            <a:stCxn id="32" idx="2"/>
            <a:endCxn id="46" idx="1"/>
          </p:cNvCxnSpPr>
          <p:nvPr/>
        </p:nvCxnSpPr>
        <p:spPr>
          <a:xfrm rot="16200000" flipH="1">
            <a:off x="2016792" y="3946148"/>
            <a:ext cx="1596167" cy="1168287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3769358" y="1328937"/>
            <a:ext cx="1152880" cy="49244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400" b="1" smtClean="0">
                <a:solidFill>
                  <a:schemeClr val="tx1"/>
                </a:solidFill>
              </a:rPr>
              <a:t>地理識別子</a:t>
            </a:r>
            <a:endParaRPr kumimoji="1" lang="en-US" altLang="ja-JP" sz="1400" b="1" smtClean="0">
              <a:solidFill>
                <a:schemeClr val="tx1"/>
              </a:solidFill>
            </a:endParaRPr>
          </a:p>
          <a:p>
            <a:r>
              <a:rPr lang="en-US" altLang="ja-JP" sz="1200" smtClean="0">
                <a:solidFill>
                  <a:schemeClr val="tx1"/>
                </a:solidFill>
              </a:rPr>
              <a:t>geonames.jp</a:t>
            </a:r>
            <a:endParaRPr kumimoji="1" lang="ja-JP" altLang="en-US" sz="1200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46853" y="2107303"/>
            <a:ext cx="1322844" cy="523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smtClean="0"/>
              <a:t>統計</a:t>
            </a:r>
            <a:r>
              <a:rPr lang="en-US" altLang="ja-JP" sz="1400" b="1" smtClean="0"/>
              <a:t>RDF</a:t>
            </a:r>
            <a:r>
              <a:rPr lang="ja-JP" altLang="en-US" sz="1400" b="1" smtClean="0"/>
              <a:t>仕様</a:t>
            </a:r>
            <a:endParaRPr kumimoji="1" lang="en-US" altLang="ja-JP" sz="1400" b="1" smtClean="0"/>
          </a:p>
          <a:p>
            <a:r>
              <a:rPr lang="en-US" altLang="ja-JP" sz="1400" smtClean="0"/>
              <a:t>DataCube</a:t>
            </a:r>
            <a:endParaRPr kumimoji="1" lang="ja-JP" altLang="en-US" sz="140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466741" y="3239766"/>
            <a:ext cx="1527982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400" b="1" smtClean="0">
                <a:solidFill>
                  <a:schemeClr val="bg1"/>
                </a:solidFill>
              </a:rPr>
              <a:t>RDF </a:t>
            </a:r>
            <a:r>
              <a:rPr kumimoji="1" lang="ja-JP" altLang="en-US" sz="1400" b="1" smtClean="0">
                <a:solidFill>
                  <a:schemeClr val="bg1"/>
                </a:solidFill>
              </a:rPr>
              <a:t>統計データ</a:t>
            </a:r>
            <a:endParaRPr kumimoji="1" lang="en-US" altLang="ja-JP" sz="1400" b="1" smtClean="0">
              <a:solidFill>
                <a:schemeClr val="bg1"/>
              </a:solidFill>
            </a:endParaRPr>
          </a:p>
          <a:p>
            <a:r>
              <a:rPr lang="ja-JP" altLang="en-US" sz="1200" smtClean="0">
                <a:solidFill>
                  <a:schemeClr val="bg1"/>
                </a:solidFill>
              </a:rPr>
              <a:t>社会人口統計体系</a:t>
            </a:r>
            <a:r>
              <a:rPr lang="en-US" altLang="ja-JP" sz="1200" smtClean="0">
                <a:solidFill>
                  <a:schemeClr val="bg1"/>
                </a:solidFill>
              </a:rPr>
              <a:t> 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399019" y="5082154"/>
            <a:ext cx="1620957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400" b="1" smtClean="0">
                <a:solidFill>
                  <a:schemeClr val="bg1"/>
                </a:solidFill>
              </a:rPr>
              <a:t>統計指標の識別子</a:t>
            </a:r>
            <a:endParaRPr kumimoji="1" lang="en-US" altLang="ja-JP" sz="1400" b="1" smtClean="0">
              <a:solidFill>
                <a:schemeClr val="bg1"/>
              </a:solidFill>
            </a:endParaRPr>
          </a:p>
          <a:p>
            <a:r>
              <a:rPr lang="en-US" altLang="ja-JP" sz="1200" smtClean="0">
                <a:solidFill>
                  <a:schemeClr val="bg1"/>
                </a:solidFill>
              </a:rPr>
              <a:t>id.e-stat.go.jp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cxnSp>
        <p:nvCxnSpPr>
          <p:cNvPr id="61" name="曲線コネクタ 60"/>
          <p:cNvCxnSpPr>
            <a:stCxn id="32" idx="1"/>
            <a:endCxn id="28" idx="1"/>
          </p:cNvCxnSpPr>
          <p:nvPr/>
        </p:nvCxnSpPr>
        <p:spPr>
          <a:xfrm rot="10800000">
            <a:off x="846853" y="2368914"/>
            <a:ext cx="619888" cy="1117075"/>
          </a:xfrm>
          <a:prstGeom prst="curvedConnector3">
            <a:avLst>
              <a:gd name="adj1" fmla="val 136878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9" name="Picture 2" descr="http://ja.dbpedia.org/statics/ja_dbpedia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97" y="4169330"/>
            <a:ext cx="956398" cy="6901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https://www.w3.org/2013/04/odw/w3c83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5" y="1640770"/>
            <a:ext cx="793110" cy="3805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4" name="曲線コネクタ 143"/>
          <p:cNvCxnSpPr>
            <a:stCxn id="32" idx="0"/>
            <a:endCxn id="2" idx="1"/>
          </p:cNvCxnSpPr>
          <p:nvPr/>
        </p:nvCxnSpPr>
        <p:spPr>
          <a:xfrm rot="5400000" flipH="1" flipV="1">
            <a:off x="2167742" y="1638150"/>
            <a:ext cx="1664607" cy="1538626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8" name="Picture 6" descr="RDF Resource Description Fly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362" y="1285746"/>
            <a:ext cx="561975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曲線コネクタ 91"/>
          <p:cNvCxnSpPr>
            <a:stCxn id="88" idx="2"/>
            <a:endCxn id="47" idx="3"/>
          </p:cNvCxnSpPr>
          <p:nvPr/>
        </p:nvCxnSpPr>
        <p:spPr>
          <a:xfrm rot="5400000">
            <a:off x="5623510" y="2280000"/>
            <a:ext cx="410749" cy="401007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曲線コネクタ 100"/>
          <p:cNvCxnSpPr>
            <a:stCxn id="98" idx="1"/>
            <a:endCxn id="46" idx="3"/>
          </p:cNvCxnSpPr>
          <p:nvPr/>
        </p:nvCxnSpPr>
        <p:spPr>
          <a:xfrm rot="10800000">
            <a:off x="5019977" y="5328377"/>
            <a:ext cx="822385" cy="5241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曲線コネクタ 120"/>
          <p:cNvCxnSpPr>
            <a:stCxn id="120" idx="2"/>
            <a:endCxn id="78" idx="0"/>
          </p:cNvCxnSpPr>
          <p:nvPr/>
        </p:nvCxnSpPr>
        <p:spPr>
          <a:xfrm rot="5400000">
            <a:off x="7154961" y="3121624"/>
            <a:ext cx="857262" cy="312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曲線コネクタ 123"/>
          <p:cNvCxnSpPr>
            <a:stCxn id="120" idx="0"/>
            <a:endCxn id="2" idx="3"/>
          </p:cNvCxnSpPr>
          <p:nvPr/>
        </p:nvCxnSpPr>
        <p:spPr>
          <a:xfrm rot="16200000" flipV="1">
            <a:off x="5847887" y="649511"/>
            <a:ext cx="811619" cy="2662916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5" name="正方形/長方形 164"/>
          <p:cNvSpPr/>
          <p:nvPr/>
        </p:nvSpPr>
        <p:spPr>
          <a:xfrm>
            <a:off x="6781846" y="273378"/>
            <a:ext cx="1659100" cy="6995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2" name="曲線コネクタ 161"/>
          <p:cNvCxnSpPr/>
          <p:nvPr/>
        </p:nvCxnSpPr>
        <p:spPr>
          <a:xfrm flipV="1">
            <a:off x="7618278" y="491690"/>
            <a:ext cx="553314" cy="262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4" name="曲線コネクタ 163"/>
          <p:cNvCxnSpPr/>
          <p:nvPr/>
        </p:nvCxnSpPr>
        <p:spPr>
          <a:xfrm flipV="1">
            <a:off x="7618278" y="737550"/>
            <a:ext cx="553314" cy="2624"/>
          </a:xfrm>
          <a:prstGeom prst="curvedConnector3">
            <a:avLst>
              <a:gd name="adj1" fmla="val 50000"/>
            </a:avLst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3" name="テキスト ボックス 162"/>
          <p:cNvSpPr txBox="1"/>
          <p:nvPr/>
        </p:nvSpPr>
        <p:spPr>
          <a:xfrm>
            <a:off x="6888121" y="3660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リンク</a:t>
            </a:r>
            <a:endParaRPr kumimoji="1" lang="ja-JP" altLang="en-US" sz="1400"/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6888121" y="62037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/>
              <a:t>変換</a:t>
            </a:r>
            <a:endParaRPr kumimoji="1" lang="ja-JP" altLang="en-US" sz="1400"/>
          </a:p>
        </p:txBody>
      </p:sp>
      <p:cxnSp>
        <p:nvCxnSpPr>
          <p:cNvPr id="171" name="曲線コネクタ 170"/>
          <p:cNvCxnSpPr>
            <a:stCxn id="88" idx="0"/>
            <a:endCxn id="2" idx="3"/>
          </p:cNvCxnSpPr>
          <p:nvPr/>
        </p:nvCxnSpPr>
        <p:spPr>
          <a:xfrm rot="16200000" flipV="1">
            <a:off x="5279717" y="1217681"/>
            <a:ext cx="392193" cy="1107149"/>
          </a:xfrm>
          <a:prstGeom prst="curvedConnector2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6927212" y="2386778"/>
            <a:ext cx="1315884" cy="3077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smtClean="0"/>
              <a:t>リンクセット</a:t>
            </a:r>
            <a:endParaRPr kumimoji="1" lang="ja-JP" altLang="en-US" sz="140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6855708" y="3551817"/>
            <a:ext cx="1452642" cy="49244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b="1" smtClean="0"/>
              <a:t>事象の識別子</a:t>
            </a:r>
            <a:endParaRPr kumimoji="1" lang="en-US" altLang="ja-JP" sz="1400" b="1" smtClean="0"/>
          </a:p>
          <a:p>
            <a:r>
              <a:rPr lang="en-US" altLang="ja-JP" sz="1200" smtClean="0"/>
              <a:t>ja.dbpedia.org</a:t>
            </a:r>
            <a:endParaRPr kumimoji="1" lang="ja-JP" altLang="en-US" sz="1200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5842361" y="5179728"/>
            <a:ext cx="1261884" cy="3077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400" b="1" smtClean="0">
                <a:solidFill>
                  <a:schemeClr val="bg1"/>
                </a:solidFill>
              </a:rPr>
              <a:t>リンクセット</a:t>
            </a:r>
            <a:endParaRPr kumimoji="1" lang="ja-JP" altLang="en-US" sz="1400">
              <a:solidFill>
                <a:schemeClr val="bg1"/>
              </a:solidFill>
            </a:endParaRPr>
          </a:p>
        </p:txBody>
      </p:sp>
      <p:grpSp>
        <p:nvGrpSpPr>
          <p:cNvPr id="183" name="グループ化 182"/>
          <p:cNvGrpSpPr/>
          <p:nvPr/>
        </p:nvGrpSpPr>
        <p:grpSpPr>
          <a:xfrm>
            <a:off x="3357883" y="2439656"/>
            <a:ext cx="3246132" cy="2190587"/>
            <a:chOff x="2868918" y="2592566"/>
            <a:chExt cx="3246132" cy="2190587"/>
          </a:xfrm>
          <a:effectLst/>
        </p:grpSpPr>
        <p:sp>
          <p:nvSpPr>
            <p:cNvPr id="8" name="角丸四角形 7"/>
            <p:cNvSpPr/>
            <p:nvPr/>
          </p:nvSpPr>
          <p:spPr>
            <a:xfrm>
              <a:off x="2868918" y="2973146"/>
              <a:ext cx="3246132" cy="1810007"/>
            </a:xfrm>
            <a:prstGeom prst="roundRect">
              <a:avLst>
                <a:gd name="adj" fmla="val 1188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91" name="Picture 4" descr="イースタット 政府統計の総合窓口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59" y="3381820"/>
              <a:ext cx="1308758" cy="51415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テキスト ボックス 42"/>
            <p:cNvSpPr txBox="1"/>
            <p:nvPr/>
          </p:nvSpPr>
          <p:spPr>
            <a:xfrm>
              <a:off x="3159762" y="4153679"/>
              <a:ext cx="1415772" cy="49244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ja-JP" altLang="en-US" sz="1400" b="1" smtClean="0">
                  <a:solidFill>
                    <a:schemeClr val="bg1"/>
                  </a:solidFill>
                </a:rPr>
                <a:t>統計指標</a:t>
              </a:r>
              <a:endParaRPr kumimoji="1" lang="en-US" altLang="ja-JP" sz="1400" b="1" smtClean="0">
                <a:solidFill>
                  <a:schemeClr val="bg1"/>
                </a:solidFill>
              </a:endParaRPr>
            </a:p>
            <a:p>
              <a:r>
                <a:rPr lang="ja-JP" altLang="en-US" sz="1200" smtClean="0">
                  <a:solidFill>
                    <a:schemeClr val="bg1"/>
                  </a:solidFill>
                </a:rPr>
                <a:t>社会人口統計体系</a:t>
              </a:r>
              <a:endParaRPr kumimoji="1" lang="ja-JP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935970" y="2592566"/>
              <a:ext cx="2203445" cy="49244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smtClean="0">
                  <a:solidFill>
                    <a:schemeClr val="bg1"/>
                  </a:solidFill>
                </a:rPr>
                <a:t>次世代統計利用システム</a:t>
              </a:r>
              <a:endParaRPr kumimoji="1" lang="en-US" altLang="ja-JP" sz="1400" b="1" smtClean="0">
                <a:solidFill>
                  <a:schemeClr val="bg1"/>
                </a:solidFill>
              </a:endParaRPr>
            </a:p>
            <a:p>
              <a:r>
                <a:rPr lang="en-US" altLang="ja-JP" sz="1200" smtClean="0">
                  <a:solidFill>
                    <a:schemeClr val="bg1"/>
                  </a:solidFill>
                </a:rPr>
                <a:t>Standard</a:t>
              </a:r>
              <a:r>
                <a:rPr lang="ja-JP" altLang="en-US" sz="1200" smtClean="0">
                  <a:solidFill>
                    <a:schemeClr val="bg1"/>
                  </a:solidFill>
                </a:rPr>
                <a:t> </a:t>
              </a:r>
              <a:r>
                <a:rPr lang="en-US" altLang="ja-JP" sz="1200" smtClean="0">
                  <a:solidFill>
                    <a:schemeClr val="bg1"/>
                  </a:solidFill>
                </a:rPr>
                <a:t>Area</a:t>
              </a:r>
              <a:r>
                <a:rPr lang="ja-JP" altLang="en-US" sz="1200" smtClean="0">
                  <a:solidFill>
                    <a:schemeClr val="bg1"/>
                  </a:solidFill>
                </a:rPr>
                <a:t> </a:t>
              </a:r>
              <a:r>
                <a:rPr lang="en-US" altLang="ja-JP" sz="1200" smtClean="0">
                  <a:solidFill>
                    <a:schemeClr val="bg1"/>
                  </a:solidFill>
                </a:rPr>
                <a:t>Code</a:t>
              </a:r>
              <a:endParaRPr kumimoji="1" lang="ja-JP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159762" y="3354458"/>
              <a:ext cx="1143984" cy="492443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1400" b="1" smtClean="0">
                  <a:solidFill>
                    <a:schemeClr val="bg1"/>
                  </a:solidFill>
                </a:rPr>
                <a:t>統計データ</a:t>
              </a:r>
              <a:endParaRPr kumimoji="1" lang="en-US" altLang="ja-JP" sz="1400" b="1" smtClean="0">
                <a:solidFill>
                  <a:schemeClr val="bg1"/>
                </a:solidFill>
              </a:endParaRPr>
            </a:p>
            <a:p>
              <a:r>
                <a:rPr lang="en-US" altLang="ja-JP" sz="1200" smtClean="0">
                  <a:solidFill>
                    <a:schemeClr val="bg1"/>
                  </a:solidFill>
                </a:rPr>
                <a:t>e-Stat API</a:t>
              </a:r>
              <a:endParaRPr kumimoji="1" lang="ja-JP" alt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88" name="テキスト ボックス 87"/>
          <p:cNvSpPr txBox="1"/>
          <p:nvPr/>
        </p:nvSpPr>
        <p:spPr>
          <a:xfrm>
            <a:off x="5398445" y="1967352"/>
            <a:ext cx="126188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1400" b="1" smtClean="0">
                <a:solidFill>
                  <a:schemeClr val="tx1"/>
                </a:solidFill>
              </a:rPr>
              <a:t>リンクセット</a:t>
            </a:r>
            <a:endParaRPr kumimoji="1" lang="ja-JP" altLang="en-US" sz="1400">
              <a:solidFill>
                <a:schemeClr val="tx1"/>
              </a:solidFill>
            </a:endParaRPr>
          </a:p>
        </p:txBody>
      </p:sp>
      <p:cxnSp>
        <p:nvCxnSpPr>
          <p:cNvPr id="35" name="曲線コネクタ 34"/>
          <p:cNvCxnSpPr>
            <a:stCxn id="43" idx="2"/>
            <a:endCxn id="46" idx="0"/>
          </p:cNvCxnSpPr>
          <p:nvPr/>
        </p:nvCxnSpPr>
        <p:spPr>
          <a:xfrm rot="5400000">
            <a:off x="3988585" y="4714126"/>
            <a:ext cx="588942" cy="147115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曲線コネクタ 83"/>
          <p:cNvCxnSpPr>
            <a:stCxn id="33" idx="1"/>
            <a:endCxn id="32" idx="3"/>
          </p:cNvCxnSpPr>
          <p:nvPr/>
        </p:nvCxnSpPr>
        <p:spPr>
          <a:xfrm rot="10800000" flipV="1">
            <a:off x="2994723" y="3447770"/>
            <a:ext cx="654004" cy="3821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2" name="四角形吹き出し 201"/>
          <p:cNvSpPr/>
          <p:nvPr/>
        </p:nvSpPr>
        <p:spPr>
          <a:xfrm>
            <a:off x="530727" y="4041960"/>
            <a:ext cx="1849142" cy="449942"/>
          </a:xfrm>
          <a:prstGeom prst="wedgeRectCallout">
            <a:avLst>
              <a:gd name="adj1" fmla="val 33023"/>
              <a:gd name="adj2" fmla="val -1065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50" b="1" smtClean="0"/>
              <a:t>RDF</a:t>
            </a:r>
            <a:r>
              <a:rPr lang="ja-JP" altLang="en-US" sz="1050" b="1" smtClean="0"/>
              <a:t> 形式での</a:t>
            </a:r>
            <a:r>
              <a:rPr kumimoji="1" lang="ja-JP" altLang="en-US" sz="1050" b="1" smtClean="0"/>
              <a:t>データ提供を</a:t>
            </a:r>
            <a:endParaRPr kumimoji="1" lang="en-US" altLang="ja-JP" sz="1050" b="1" smtClean="0"/>
          </a:p>
          <a:p>
            <a:r>
              <a:rPr kumimoji="1" lang="en-US" altLang="ja-JP" sz="1050" b="1" smtClean="0"/>
              <a:t>※</a:t>
            </a:r>
            <a:r>
              <a:rPr kumimoji="1" lang="ja-JP" altLang="en-US" sz="1050" b="1" smtClean="0"/>
              <a:t> 現在進行中</a:t>
            </a:r>
            <a:endParaRPr kumimoji="1" lang="ja-JP" altLang="en-US" sz="1050" b="1"/>
          </a:p>
        </p:txBody>
      </p:sp>
      <p:sp>
        <p:nvSpPr>
          <p:cNvPr id="204" name="四角形吹き出し 203"/>
          <p:cNvSpPr/>
          <p:nvPr/>
        </p:nvSpPr>
        <p:spPr>
          <a:xfrm>
            <a:off x="6336266" y="5757097"/>
            <a:ext cx="1971590" cy="596756"/>
          </a:xfrm>
          <a:prstGeom prst="wedgeRectCallout">
            <a:avLst>
              <a:gd name="adj1" fmla="val -32719"/>
              <a:gd name="adj2" fmla="val -889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000" b="1" smtClean="0"/>
              <a:t>イベント開催等を通じた</a:t>
            </a:r>
            <a:endParaRPr lang="en-US" altLang="ja-JP" sz="1000" b="1" smtClean="0"/>
          </a:p>
          <a:p>
            <a:r>
              <a:rPr kumimoji="1" lang="ja-JP" altLang="en-US" sz="1000" b="1"/>
              <a:t>利</a:t>
            </a:r>
            <a:r>
              <a:rPr kumimoji="1" lang="ja-JP" altLang="en-US" sz="1000" b="1" smtClean="0"/>
              <a:t>活用アイデアの発掘</a:t>
            </a:r>
            <a:endParaRPr kumimoji="1" lang="en-US" altLang="ja-JP" sz="1000" b="1" smtClean="0"/>
          </a:p>
          <a:p>
            <a:r>
              <a:rPr lang="ja-JP" altLang="en-US" sz="1000" b="1" smtClean="0"/>
              <a:t>アプリケーション開発支援など</a:t>
            </a:r>
            <a:endParaRPr kumimoji="1" lang="ja-JP" altLang="en-US" sz="1000" b="1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74823" y="5082154"/>
            <a:ext cx="1862313" cy="4924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smtClean="0">
                <a:solidFill>
                  <a:schemeClr val="bg1"/>
                </a:solidFill>
              </a:rPr>
              <a:t>期待</a:t>
            </a:r>
            <a:endParaRPr lang="en-US" altLang="ja-JP" sz="1400" b="1" smtClean="0">
              <a:solidFill>
                <a:schemeClr val="bg1"/>
              </a:solidFill>
            </a:endParaRPr>
          </a:p>
          <a:p>
            <a:r>
              <a:rPr lang="ja-JP" altLang="en-US" sz="1200" smtClean="0">
                <a:solidFill>
                  <a:schemeClr val="bg1"/>
                </a:solidFill>
              </a:rPr>
              <a:t>識別子基盤の政府提供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  <p:sp>
        <p:nvSpPr>
          <p:cNvPr id="203" name="四角形吹き出し 202"/>
          <p:cNvSpPr/>
          <p:nvPr/>
        </p:nvSpPr>
        <p:spPr>
          <a:xfrm>
            <a:off x="1894573" y="5797237"/>
            <a:ext cx="2268753" cy="449942"/>
          </a:xfrm>
          <a:prstGeom prst="wedgeRectCallout">
            <a:avLst>
              <a:gd name="adj1" fmla="val 27622"/>
              <a:gd name="adj2" fmla="val -11360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50" b="1" smtClean="0"/>
              <a:t>政府ドメインのもとで</a:t>
            </a:r>
            <a:endParaRPr kumimoji="1" lang="en-US" altLang="ja-JP" sz="1050" b="1" smtClean="0"/>
          </a:p>
          <a:p>
            <a:r>
              <a:rPr kumimoji="1" lang="ja-JP" altLang="en-US" sz="1050" b="1" smtClean="0"/>
              <a:t>統計指標の識別子基盤の運営を</a:t>
            </a:r>
            <a:endParaRPr kumimoji="1" lang="ja-JP" altLang="en-US" sz="1050" b="1"/>
          </a:p>
        </p:txBody>
      </p:sp>
    </p:spTree>
    <p:extLst>
      <p:ext uri="{BB962C8B-B14F-4D97-AF65-F5344CB8AC3E}">
        <p14:creationId xmlns:p14="http://schemas.microsoft.com/office/powerpoint/2010/main" val="308301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参考</a:t>
            </a:r>
            <a:r>
              <a:rPr kumimoji="1" lang="en-US" altLang="ja-JP" smtClean="0"/>
              <a:t>)</a:t>
            </a:r>
            <a:r>
              <a:rPr kumimoji="1" lang="ja-JP" altLang="en-US" smtClean="0"/>
              <a:t> 統計指標 </a:t>
            </a:r>
            <a:r>
              <a:rPr kumimoji="1" lang="en-US" altLang="ja-JP" smtClean="0"/>
              <a:t>URI</a:t>
            </a:r>
            <a:r>
              <a:rPr kumimoji="1" lang="ja-JP" altLang="en-US" smtClean="0"/>
              <a:t> 基盤とは？</a:t>
            </a:r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92" y="1038131"/>
            <a:ext cx="6395346" cy="479651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99427" y="5175278"/>
            <a:ext cx="3744143" cy="10772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b="1" smtClean="0"/>
              <a:t>現在運用中の統計指標識別子サイト</a:t>
            </a:r>
            <a:endParaRPr kumimoji="1" lang="en-US" altLang="ja-JP" sz="1600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smtClean="0"/>
              <a:t>基本的には静的なウェブサイト</a:t>
            </a:r>
            <a:endParaRPr lang="en-US" altLang="ja-JP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600" smtClean="0"/>
              <a:t>指標ひとつひとつに </a:t>
            </a:r>
            <a:r>
              <a:rPr lang="en-US" altLang="ja-JP" sz="1600" smtClean="0"/>
              <a:t>URI</a:t>
            </a:r>
            <a:r>
              <a:rPr lang="ja-JP" altLang="en-US" sz="1600" smtClean="0"/>
              <a:t> を定義</a:t>
            </a:r>
            <a:endParaRPr lang="en-US" altLang="ja-JP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smtClean="0"/>
              <a:t>関連情報の提供</a:t>
            </a:r>
            <a:endParaRPr kumimoji="1" lang="en-US" altLang="ja-JP" sz="1600" smtClean="0"/>
          </a:p>
        </p:txBody>
      </p:sp>
      <p:sp>
        <p:nvSpPr>
          <p:cNvPr id="13" name="四角形吹き出し 12"/>
          <p:cNvSpPr/>
          <p:nvPr/>
        </p:nvSpPr>
        <p:spPr>
          <a:xfrm>
            <a:off x="405892" y="1801050"/>
            <a:ext cx="1928694" cy="479881"/>
          </a:xfrm>
          <a:prstGeom prst="wedgeRectCallout">
            <a:avLst>
              <a:gd name="adj1" fmla="val 64119"/>
              <a:gd name="adj2" fmla="val 102981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b="1" smtClean="0"/>
              <a:t>URI</a:t>
            </a:r>
            <a:r>
              <a:rPr kumimoji="1" lang="ja-JP" altLang="en-US" sz="1200" b="1" smtClean="0"/>
              <a:t> </a:t>
            </a:r>
            <a:r>
              <a:rPr lang="ja-JP" altLang="en-US" sz="1200" b="1" smtClean="0"/>
              <a:t>化された</a:t>
            </a:r>
            <a:endParaRPr lang="en-US" altLang="ja-JP" sz="1200" b="1" smtClean="0"/>
          </a:p>
          <a:p>
            <a:r>
              <a:rPr kumimoji="1" lang="ja-JP" altLang="en-US" sz="1200" b="1" smtClean="0"/>
              <a:t>社会人口統計体系の指標</a:t>
            </a:r>
            <a:endParaRPr kumimoji="1" lang="ja-JP" altLang="en-US" sz="1200" b="1"/>
          </a:p>
        </p:txBody>
      </p:sp>
      <p:sp>
        <p:nvSpPr>
          <p:cNvPr id="14" name="四角形吹き出し 13"/>
          <p:cNvSpPr/>
          <p:nvPr/>
        </p:nvSpPr>
        <p:spPr>
          <a:xfrm>
            <a:off x="6192303" y="1638092"/>
            <a:ext cx="1928694" cy="479881"/>
          </a:xfrm>
          <a:prstGeom prst="wedgeRectCallout">
            <a:avLst>
              <a:gd name="adj1" fmla="val -89965"/>
              <a:gd name="adj2" fmla="val -11877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smtClean="0"/>
              <a:t>指標 </a:t>
            </a:r>
            <a:r>
              <a:rPr kumimoji="1" lang="en-US" altLang="ja-JP" sz="1200" b="1" smtClean="0"/>
              <a:t>URI</a:t>
            </a:r>
            <a:r>
              <a:rPr kumimoji="1" lang="ja-JP" altLang="en-US" sz="1200" b="1" smtClean="0"/>
              <a:t> からの</a:t>
            </a:r>
            <a:endParaRPr kumimoji="1" lang="en-US" altLang="ja-JP" sz="1200" b="1" smtClean="0"/>
          </a:p>
          <a:p>
            <a:r>
              <a:rPr lang="ja-JP" altLang="en-US" sz="1200" b="1" smtClean="0"/>
              <a:t>リダイレクトページ</a:t>
            </a:r>
            <a:endParaRPr kumimoji="1" lang="ja-JP" altLang="en-US" sz="1200" b="1"/>
          </a:p>
        </p:txBody>
      </p:sp>
      <p:sp>
        <p:nvSpPr>
          <p:cNvPr id="15" name="四角形吹き出し 14"/>
          <p:cNvSpPr/>
          <p:nvPr/>
        </p:nvSpPr>
        <p:spPr>
          <a:xfrm>
            <a:off x="5099427" y="2834496"/>
            <a:ext cx="1928694" cy="479881"/>
          </a:xfrm>
          <a:prstGeom prst="wedgeRectCallout">
            <a:avLst>
              <a:gd name="adj1" fmla="val -61355"/>
              <a:gd name="adj2" fmla="val 15554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smtClean="0"/>
              <a:t>関連データ、ページ情報</a:t>
            </a:r>
            <a:endParaRPr kumimoji="1" lang="ja-JP" altLang="en-US" sz="1200" b="1"/>
          </a:p>
        </p:txBody>
      </p:sp>
      <p:sp>
        <p:nvSpPr>
          <p:cNvPr id="16" name="四角形吹き出し 15"/>
          <p:cNvSpPr/>
          <p:nvPr/>
        </p:nvSpPr>
        <p:spPr>
          <a:xfrm>
            <a:off x="5150703" y="4030901"/>
            <a:ext cx="1928694" cy="479881"/>
          </a:xfrm>
          <a:prstGeom prst="wedgeRectCallout">
            <a:avLst>
              <a:gd name="adj1" fmla="val -61355"/>
              <a:gd name="adj2" fmla="val 155546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b="1" smtClean="0"/>
              <a:t>機械、アプリ向けの</a:t>
            </a:r>
            <a:endParaRPr kumimoji="1" lang="en-US" altLang="ja-JP" sz="1200" b="1" smtClean="0"/>
          </a:p>
          <a:p>
            <a:r>
              <a:rPr lang="ja-JP" altLang="en-US" sz="1200" b="1" smtClean="0"/>
              <a:t>データも提供</a:t>
            </a:r>
            <a:endParaRPr kumimoji="1" lang="ja-JP" altLang="en-US" sz="1200" b="1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5892" y="5973605"/>
            <a:ext cx="30973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Consolas" panose="020B0609020204030204" pitchFamily="49" charset="0"/>
                <a:cs typeface="Consolas" panose="020B0609020204030204" pitchFamily="49" charset="0"/>
              </a:rPr>
              <a:t>http://ind.geonames.jp/</a:t>
            </a:r>
            <a:endParaRPr kumimoji="1" lang="ja-JP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6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まとめ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936" y="1379597"/>
            <a:ext cx="4130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/>
              <a:t>統計と事象のリンクによって</a:t>
            </a:r>
            <a:r>
              <a:rPr lang="en-US" altLang="ja-JP" sz="2000" b="1" smtClean="0"/>
              <a:t>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利便性の高いサービスの創出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リンクセットの二次利用による付加価値の提供</a:t>
            </a:r>
            <a:endParaRPr lang="en-US" altLang="ja-JP" sz="200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62122" y="2587282"/>
            <a:ext cx="435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/>
              <a:t>統計</a:t>
            </a:r>
            <a:r>
              <a:rPr lang="ja-JP" altLang="en-US" sz="2000" b="1" smtClean="0"/>
              <a:t>と事象のリンクのためには</a:t>
            </a:r>
            <a:r>
              <a:rPr lang="en-US" altLang="ja-JP" sz="2000" b="1" smtClean="0"/>
              <a:t>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統計指標を </a:t>
            </a:r>
            <a:r>
              <a:rPr lang="en-US" altLang="ja-JP" sz="2000" smtClean="0"/>
              <a:t>URI</a:t>
            </a:r>
            <a:r>
              <a:rPr lang="ja-JP" altLang="en-US" sz="2000" smtClean="0"/>
              <a:t> として保持するリンク基盤が必要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公共性が高く、長期にわたる安定運用が求められる → ぜひ政府で</a:t>
            </a:r>
            <a:endParaRPr lang="en-US" altLang="ja-JP" sz="200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50" y="4229226"/>
            <a:ext cx="43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smtClean="0"/>
              <a:t>統計指標 </a:t>
            </a:r>
            <a:r>
              <a:rPr lang="en-US" altLang="ja-JP" sz="2000" b="1" smtClean="0"/>
              <a:t>URI</a:t>
            </a:r>
            <a:r>
              <a:rPr lang="ja-JP" altLang="en-US" sz="2000" b="1" smtClean="0"/>
              <a:t> 基盤によって</a:t>
            </a:r>
            <a:r>
              <a:rPr lang="en-US" altLang="ja-JP" sz="2000" b="1" smtClean="0"/>
              <a:t>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機械・アプリ向けのデータ提供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人間向けのコンテンツ提供</a:t>
            </a:r>
            <a:endParaRPr lang="en-US" altLang="ja-JP" sz="200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000" smtClean="0"/>
              <a:t>統計指標のポータルとしての価値</a:t>
            </a:r>
            <a:endParaRPr lang="en-US" altLang="ja-JP" sz="2000" smtClean="0"/>
          </a:p>
        </p:txBody>
      </p:sp>
    </p:spTree>
    <p:extLst>
      <p:ext uri="{BB962C8B-B14F-4D97-AF65-F5344CB8AC3E}">
        <p14:creationId xmlns:p14="http://schemas.microsoft.com/office/powerpoint/2010/main" val="360119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発端となった</a:t>
            </a:r>
            <a:r>
              <a:rPr kumimoji="1" lang="ja-JP" altLang="en-US" smtClean="0"/>
              <a:t>アイデア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6364" y="4085717"/>
            <a:ext cx="374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/>
              <a:t>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mtClean="0"/>
              <a:t>可視化などで統計データへのアクセスはしやすくなったが</a:t>
            </a:r>
            <a:r>
              <a:rPr lang="en-US" altLang="ja-JP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mtClean="0"/>
              <a:t>統計の解釈・関連事象は検索して探すしかない</a:t>
            </a:r>
            <a:endParaRPr kumimoji="1" lang="en-US" altLang="ja-JP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mtClean="0"/>
              <a:t>検索スキルが大きな障壁</a:t>
            </a:r>
            <a:endParaRPr kumimoji="1" lang="en-US" altLang="ja-JP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368532" y="1211803"/>
            <a:ext cx="4005811" cy="2440529"/>
            <a:chOff x="368532" y="1453337"/>
            <a:chExt cx="4005811" cy="2440529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138211" y="2893487"/>
              <a:ext cx="733095" cy="1000379"/>
              <a:chOff x="6342028" y="4509266"/>
              <a:chExt cx="896301" cy="1385173"/>
            </a:xfrm>
          </p:grpSpPr>
          <p:sp>
            <p:nvSpPr>
              <p:cNvPr id="9" name="弦 8"/>
              <p:cNvSpPr/>
              <p:nvPr/>
            </p:nvSpPr>
            <p:spPr>
              <a:xfrm rot="6723620">
                <a:off x="6331751" y="4987861"/>
                <a:ext cx="916855" cy="896301"/>
              </a:xfrm>
              <a:prstGeom prst="chord">
                <a:avLst/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470926" y="4509266"/>
                <a:ext cx="638503" cy="646386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32" y="1453337"/>
              <a:ext cx="1720603" cy="1465929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3074" y="1524124"/>
              <a:ext cx="1341269" cy="1331259"/>
            </a:xfrm>
            <a:prstGeom prst="rect">
              <a:avLst/>
            </a:prstGeom>
          </p:spPr>
        </p:pic>
        <p:cxnSp>
          <p:nvCxnSpPr>
            <p:cNvPr id="13" name="曲線コネクタ 12"/>
            <p:cNvCxnSpPr/>
            <p:nvPr/>
          </p:nvCxnSpPr>
          <p:spPr>
            <a:xfrm>
              <a:off x="2081035" y="2208396"/>
              <a:ext cx="943939" cy="3452"/>
            </a:xfrm>
            <a:prstGeom prst="curvedConnector3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乗算記号 13"/>
            <p:cNvSpPr/>
            <p:nvPr/>
          </p:nvSpPr>
          <p:spPr>
            <a:xfrm>
              <a:off x="2158579" y="1824460"/>
              <a:ext cx="733095" cy="719031"/>
            </a:xfrm>
            <a:prstGeom prst="mathMultiply">
              <a:avLst>
                <a:gd name="adj1" fmla="val 15048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曲線コネクタ 15"/>
            <p:cNvCxnSpPr>
              <a:endCxn id="11" idx="2"/>
            </p:cNvCxnSpPr>
            <p:nvPr/>
          </p:nvCxnSpPr>
          <p:spPr>
            <a:xfrm rot="10800000">
              <a:off x="1228835" y="2919267"/>
              <a:ext cx="592035" cy="547995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線コネクタ 16"/>
            <p:cNvCxnSpPr>
              <a:endCxn id="12" idx="2"/>
            </p:cNvCxnSpPr>
            <p:nvPr/>
          </p:nvCxnSpPr>
          <p:spPr>
            <a:xfrm flipV="1">
              <a:off x="3033074" y="2855383"/>
              <a:ext cx="670635" cy="562995"/>
            </a:xfrm>
            <a:prstGeom prst="curvedConnector2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/>
          <p:cNvSpPr txBox="1"/>
          <p:nvPr/>
        </p:nvSpPr>
        <p:spPr>
          <a:xfrm>
            <a:off x="442407" y="332125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何があったのか</a:t>
            </a:r>
            <a:endParaRPr lang="en-US" altLang="ja-JP" sz="1200" smtClean="0"/>
          </a:p>
          <a:p>
            <a:r>
              <a:rPr lang="ja-JP" altLang="en-US" sz="1200" smtClean="0"/>
              <a:t>気になる</a:t>
            </a:r>
            <a:r>
              <a:rPr lang="en-US" altLang="ja-JP" sz="1200" smtClean="0"/>
              <a:t>…</a:t>
            </a:r>
            <a:endParaRPr kumimoji="1" lang="ja-JP" altLang="en-US" sz="120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42511" y="329049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しかたない</a:t>
            </a:r>
            <a:endParaRPr lang="en-US" altLang="ja-JP" sz="1200" smtClean="0"/>
          </a:p>
          <a:p>
            <a:r>
              <a:rPr lang="ja-JP" altLang="en-US" sz="1200" smtClean="0"/>
              <a:t>検索しよう</a:t>
            </a:r>
            <a:r>
              <a:rPr lang="en-US" altLang="ja-JP" sz="1200" smtClean="0"/>
              <a:t>…</a:t>
            </a:r>
            <a:endParaRPr kumimoji="1" lang="ja-JP" altLang="en-US" sz="120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676333" y="2830150"/>
            <a:ext cx="733095" cy="1000379"/>
            <a:chOff x="6342028" y="4509266"/>
            <a:chExt cx="896301" cy="1385173"/>
          </a:xfrm>
        </p:grpSpPr>
        <p:sp>
          <p:nvSpPr>
            <p:cNvPr id="21" name="弦 20"/>
            <p:cNvSpPr/>
            <p:nvPr/>
          </p:nvSpPr>
          <p:spPr>
            <a:xfrm rot="6723620">
              <a:off x="6331751" y="4987861"/>
              <a:ext cx="916855" cy="896301"/>
            </a:xfrm>
            <a:prstGeom prst="chord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6470926" y="4509266"/>
              <a:ext cx="638503" cy="64638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4633708" y="4071092"/>
            <a:ext cx="42961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/>
              <a:t>After</a:t>
            </a:r>
            <a:endParaRPr lang="en-US" altLang="ja-JP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mtClean="0"/>
              <a:t>統計と事象がリンクすることで</a:t>
            </a:r>
            <a:r>
              <a:rPr kumimoji="1" lang="en-US" altLang="ja-JP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mtClean="0"/>
              <a:t>データの可視化＋関連情報の提示による利便性の向上</a:t>
            </a:r>
            <a:endParaRPr lang="en-US" altLang="ja-JP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mtClean="0"/>
              <a:t>リンクの共有や二次利用による新たなアプリケーションや分析への展開</a:t>
            </a:r>
            <a:endParaRPr lang="en-US" altLang="ja-JP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74700" y="255360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smtClean="0"/>
              <a:t>複合的な情報</a:t>
            </a:r>
            <a:endParaRPr kumimoji="1" lang="ja-JP" altLang="en-US" sz="1200"/>
          </a:p>
        </p:txBody>
      </p:sp>
      <p:grpSp>
        <p:nvGrpSpPr>
          <p:cNvPr id="25" name="グループ化 24"/>
          <p:cNvGrpSpPr/>
          <p:nvPr/>
        </p:nvGrpSpPr>
        <p:grpSpPr>
          <a:xfrm>
            <a:off x="4934931" y="1173644"/>
            <a:ext cx="3981923" cy="1465929"/>
            <a:chOff x="4838213" y="1636893"/>
            <a:chExt cx="3981923" cy="1465929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8213" y="1636893"/>
              <a:ext cx="1720603" cy="1465929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8867" y="1697663"/>
              <a:ext cx="1341269" cy="1331259"/>
            </a:xfrm>
            <a:prstGeom prst="rect">
              <a:avLst/>
            </a:prstGeom>
          </p:spPr>
        </p:pic>
        <p:cxnSp>
          <p:nvCxnSpPr>
            <p:cNvPr id="28" name="曲線コネクタ 27"/>
            <p:cNvCxnSpPr>
              <a:stCxn id="26" idx="3"/>
              <a:endCxn id="27" idx="1"/>
            </p:cNvCxnSpPr>
            <p:nvPr/>
          </p:nvCxnSpPr>
          <p:spPr>
            <a:xfrm flipV="1">
              <a:off x="6558816" y="2363293"/>
              <a:ext cx="920051" cy="6565"/>
            </a:xfrm>
            <a:prstGeom prst="curvedConnector3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6464844" y="166028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200" smtClean="0"/>
                <a:t>統計と事象の</a:t>
              </a:r>
              <a:endParaRPr lang="en-US" altLang="ja-JP" sz="1200" smtClean="0"/>
            </a:p>
            <a:p>
              <a:pPr algn="ctr"/>
              <a:r>
                <a:rPr lang="ja-JP" altLang="en-US" sz="1200" smtClean="0"/>
                <a:t>リンク</a:t>
              </a:r>
              <a:endParaRPr kumimoji="1" lang="ja-JP" altLang="en-US" sz="1200"/>
            </a:p>
          </p:txBody>
        </p:sp>
      </p:grpSp>
      <p:cxnSp>
        <p:nvCxnSpPr>
          <p:cNvPr id="30" name="曲線コネクタ 29"/>
          <p:cNvCxnSpPr>
            <a:endCxn id="26" idx="2"/>
          </p:cNvCxnSpPr>
          <p:nvPr/>
        </p:nvCxnSpPr>
        <p:spPr>
          <a:xfrm rot="10800000">
            <a:off x="5795234" y="2639573"/>
            <a:ext cx="673539" cy="567066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線コネクタ 30"/>
          <p:cNvCxnSpPr>
            <a:endCxn id="27" idx="2"/>
          </p:cNvCxnSpPr>
          <p:nvPr/>
        </p:nvCxnSpPr>
        <p:spPr>
          <a:xfrm flipV="1">
            <a:off x="7469658" y="2565673"/>
            <a:ext cx="776562" cy="773298"/>
          </a:xfrm>
          <a:prstGeom prst="curved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280763" y="2780430"/>
            <a:ext cx="5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latin typeface="Comic Sans MS" panose="030F0702030302020204" pitchFamily="66" charset="0"/>
              </a:rPr>
              <a:t>!!</a:t>
            </a:r>
            <a:endParaRPr kumimoji="1" lang="ja-JP" altLang="en-US" b="1"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56618" y="2553774"/>
            <a:ext cx="5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latin typeface="Comic Sans MS" panose="030F0702030302020204" pitchFamily="66" charset="0"/>
              </a:rPr>
              <a:t>??</a:t>
            </a:r>
            <a:endParaRPr kumimoji="1" lang="ja-JP" altLang="en-US" b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課題と解決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4520" y="1223839"/>
            <a:ext cx="38197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課題１</a:t>
            </a:r>
            <a:endParaRPr kumimoji="1" lang="en-US" altLang="ja-JP" sz="2000" b="1" smtClean="0"/>
          </a:p>
          <a:p>
            <a:r>
              <a:rPr lang="ja-JP" altLang="en-US" sz="2000" smtClean="0"/>
              <a:t>そもそもリンクできない</a:t>
            </a:r>
            <a:r>
              <a:rPr lang="en-US" altLang="ja-JP" sz="2000" smtClean="0"/>
              <a:t>!!</a:t>
            </a:r>
            <a:endParaRPr lang="en-US" altLang="ja-JP" sz="2000"/>
          </a:p>
          <a:p>
            <a:r>
              <a:rPr lang="ja-JP" altLang="en-US" sz="2000" b="1" smtClean="0"/>
              <a:t>解決策</a:t>
            </a:r>
            <a:endParaRPr lang="en-US" altLang="ja-JP" sz="2000" b="1" smtClean="0"/>
          </a:p>
          <a:p>
            <a:r>
              <a:rPr lang="ja-JP" altLang="en-US" sz="2000" smtClean="0"/>
              <a:t>統計指標の</a:t>
            </a:r>
            <a:r>
              <a:rPr lang="ja-JP" altLang="en-US" sz="2000" b="1" smtClean="0">
                <a:solidFill>
                  <a:srgbClr val="C00000"/>
                </a:solidFill>
              </a:rPr>
              <a:t>識別子基盤</a:t>
            </a:r>
            <a:r>
              <a:rPr lang="ja-JP" altLang="en-US" sz="2000" smtClean="0"/>
              <a:t>を試作</a:t>
            </a:r>
            <a:endParaRPr lang="en-US" altLang="ja-JP" sz="2000" smtClean="0"/>
          </a:p>
          <a:p>
            <a:r>
              <a:rPr lang="ja-JP" altLang="en-US" sz="2000" smtClean="0"/>
              <a:t>社会人口統計体系を </a:t>
            </a:r>
            <a:r>
              <a:rPr lang="en-US" altLang="ja-JP" sz="2000" smtClean="0"/>
              <a:t>LOD</a:t>
            </a:r>
            <a:r>
              <a:rPr lang="ja-JP" altLang="en-US" sz="2000" smtClean="0"/>
              <a:t> に</a:t>
            </a:r>
            <a:endParaRPr lang="en-US" altLang="ja-JP" sz="2000" smtClean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2364407" y="4659470"/>
            <a:ext cx="4222733" cy="1465929"/>
            <a:chOff x="4838213" y="1636893"/>
            <a:chExt cx="4222733" cy="1465929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8213" y="1636893"/>
              <a:ext cx="1720603" cy="1465929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9677" y="1704227"/>
              <a:ext cx="1341269" cy="1331259"/>
            </a:xfrm>
            <a:prstGeom prst="rect">
              <a:avLst/>
            </a:prstGeom>
          </p:spPr>
        </p:pic>
        <p:cxnSp>
          <p:nvCxnSpPr>
            <p:cNvPr id="28" name="曲線コネクタ 27"/>
            <p:cNvCxnSpPr>
              <a:stCxn id="26" idx="3"/>
              <a:endCxn id="27" idx="1"/>
            </p:cNvCxnSpPr>
            <p:nvPr/>
          </p:nvCxnSpPr>
          <p:spPr>
            <a:xfrm flipV="1">
              <a:off x="6558816" y="2369857"/>
              <a:ext cx="1160861" cy="1"/>
            </a:xfrm>
            <a:prstGeom prst="curvedConnector3">
              <a:avLst/>
            </a:prstGeom>
            <a:ln w="762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テキスト ボックス 31"/>
          <p:cNvSpPr txBox="1"/>
          <p:nvPr/>
        </p:nvSpPr>
        <p:spPr>
          <a:xfrm>
            <a:off x="4373501" y="2440839"/>
            <a:ext cx="4610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課題</a:t>
            </a:r>
            <a:r>
              <a:rPr lang="ja-JP" altLang="en-US" sz="2000" b="1"/>
              <a:t>２</a:t>
            </a:r>
            <a:endParaRPr kumimoji="1" lang="en-US" altLang="ja-JP" sz="2000" b="1" smtClean="0"/>
          </a:p>
          <a:p>
            <a:r>
              <a:rPr lang="ja-JP" altLang="en-US" sz="2000" smtClean="0"/>
              <a:t>統計と事象の関係、どうやって探す？</a:t>
            </a:r>
            <a:endParaRPr lang="en-US" altLang="ja-JP" sz="2000" smtClean="0"/>
          </a:p>
          <a:p>
            <a:r>
              <a:rPr kumimoji="1" lang="ja-JP" altLang="en-US" sz="2000" b="1" smtClean="0"/>
              <a:t>解決策</a:t>
            </a:r>
            <a:endParaRPr kumimoji="1" lang="en-US" altLang="ja-JP" sz="2000" b="1" smtClean="0"/>
          </a:p>
          <a:p>
            <a:r>
              <a:rPr lang="ja-JP" altLang="en-US" sz="2000" smtClean="0"/>
              <a:t>統計から事象を</a:t>
            </a:r>
            <a:r>
              <a:rPr lang="ja-JP" altLang="en-US" sz="2000" b="1" smtClean="0">
                <a:solidFill>
                  <a:srgbClr val="C00000"/>
                </a:solidFill>
              </a:rPr>
              <a:t>発見するツール</a:t>
            </a:r>
            <a:r>
              <a:rPr lang="ja-JP" altLang="en-US" sz="2000" smtClean="0"/>
              <a:t>を試作</a:t>
            </a:r>
            <a:endParaRPr kumimoji="1" lang="en-US" altLang="ja-JP" sz="200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54520" y="3342707"/>
            <a:ext cx="4039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課題</a:t>
            </a:r>
            <a:r>
              <a:rPr lang="en-US" altLang="ja-JP" sz="2000" b="1"/>
              <a:t>3</a:t>
            </a:r>
            <a:endParaRPr kumimoji="1" lang="en-US" altLang="ja-JP" sz="2000" b="1" smtClean="0"/>
          </a:p>
          <a:p>
            <a:r>
              <a:rPr lang="ja-JP" altLang="en-US" sz="2000" smtClean="0"/>
              <a:t>リンクって役に立つの？</a:t>
            </a:r>
            <a:endParaRPr lang="en-US" altLang="ja-JP" sz="2000" smtClean="0"/>
          </a:p>
          <a:p>
            <a:r>
              <a:rPr kumimoji="1" lang="ja-JP" altLang="en-US" sz="2000" b="1" smtClean="0"/>
              <a:t>解決策</a:t>
            </a:r>
            <a:endParaRPr kumimoji="1" lang="en-US" altLang="ja-JP" sz="2000" b="1" smtClean="0"/>
          </a:p>
          <a:p>
            <a:r>
              <a:rPr lang="ja-JP" altLang="en-US" sz="2000" smtClean="0"/>
              <a:t>リンク</a:t>
            </a:r>
            <a:r>
              <a:rPr lang="ja-JP" altLang="en-US" sz="2000" b="1" smtClean="0">
                <a:solidFill>
                  <a:srgbClr val="C00000"/>
                </a:solidFill>
              </a:rPr>
              <a:t>応用アプリ例</a:t>
            </a:r>
            <a:r>
              <a:rPr lang="ja-JP" altLang="en-US" sz="2000" smtClean="0"/>
              <a:t>を試作</a:t>
            </a:r>
            <a:endParaRPr kumimoji="1" lang="en-US" altLang="ja-JP" sz="2000" smtClean="0"/>
          </a:p>
        </p:txBody>
      </p:sp>
    </p:spTree>
    <p:extLst>
      <p:ext uri="{BB962C8B-B14F-4D97-AF65-F5344CB8AC3E}">
        <p14:creationId xmlns:p14="http://schemas.microsoft.com/office/powerpoint/2010/main" val="14879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Linked e-Stat</a:t>
            </a:r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デモ </a:t>
            </a:r>
            <a:r>
              <a:rPr kumimoji="1" lang="en-US" altLang="ja-JP" smtClean="0"/>
              <a:t>(</a:t>
            </a:r>
            <a:r>
              <a:rPr lang="en-US" altLang="ja-JP" smtClean="0"/>
              <a:t>Web</a:t>
            </a:r>
            <a:r>
              <a:rPr lang="ja-JP" altLang="en-US" smtClean="0"/>
              <a:t> ブラウザにて</a:t>
            </a:r>
            <a:r>
              <a:rPr kumimoji="1" lang="en-US" altLang="ja-JP" smtClean="0"/>
              <a:t>)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57350" y="5339557"/>
            <a:ext cx="55034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>
                <a:latin typeface="Consolas" panose="020B0609020204030204" pitchFamily="49" charset="0"/>
                <a:cs typeface="Consolas" panose="020B0609020204030204" pitchFamily="49" charset="0"/>
              </a:rPr>
              <a:t>https://github.com/indigo-lab/linked-estat</a:t>
            </a:r>
            <a:endParaRPr kumimoji="1" lang="ja-JP" altLang="en-US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6161376" y="5651116"/>
            <a:ext cx="332197" cy="499731"/>
          </a:xfrm>
          <a:custGeom>
            <a:avLst/>
            <a:gdLst>
              <a:gd name="connsiteX0" fmla="*/ 680484 w 3689498"/>
              <a:gd name="connsiteY0" fmla="*/ 0 h 5550196"/>
              <a:gd name="connsiteX1" fmla="*/ 680484 w 3689498"/>
              <a:gd name="connsiteY1" fmla="*/ 106326 h 5550196"/>
              <a:gd name="connsiteX2" fmla="*/ 0 w 3689498"/>
              <a:gd name="connsiteY2" fmla="*/ 4019107 h 5550196"/>
              <a:gd name="connsiteX3" fmla="*/ 1190847 w 3689498"/>
              <a:gd name="connsiteY3" fmla="*/ 3168503 h 5550196"/>
              <a:gd name="connsiteX4" fmla="*/ 2052084 w 3689498"/>
              <a:gd name="connsiteY4" fmla="*/ 5550196 h 5550196"/>
              <a:gd name="connsiteX5" fmla="*/ 3104707 w 3689498"/>
              <a:gd name="connsiteY5" fmla="*/ 5178056 h 5550196"/>
              <a:gd name="connsiteX6" fmla="*/ 2264735 w 3689498"/>
              <a:gd name="connsiteY6" fmla="*/ 2828261 h 5550196"/>
              <a:gd name="connsiteX7" fmla="*/ 3689498 w 3689498"/>
              <a:gd name="connsiteY7" fmla="*/ 2785731 h 5550196"/>
              <a:gd name="connsiteX8" fmla="*/ 680484 w 3689498"/>
              <a:gd name="connsiteY8" fmla="*/ 0 h 55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8" h="5550196">
                <a:moveTo>
                  <a:pt x="680484" y="0"/>
                </a:moveTo>
                <a:lnTo>
                  <a:pt x="680484" y="106326"/>
                </a:lnTo>
                <a:lnTo>
                  <a:pt x="0" y="4019107"/>
                </a:lnTo>
                <a:lnTo>
                  <a:pt x="1190847" y="3168503"/>
                </a:lnTo>
                <a:lnTo>
                  <a:pt x="2052084" y="5550196"/>
                </a:lnTo>
                <a:lnTo>
                  <a:pt x="3104707" y="5178056"/>
                </a:lnTo>
                <a:lnTo>
                  <a:pt x="2264735" y="2828261"/>
                </a:lnTo>
                <a:lnTo>
                  <a:pt x="3689498" y="2785731"/>
                </a:lnTo>
                <a:lnTo>
                  <a:pt x="680484" y="0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schemeClr val="bg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7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68604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54476" y="6343044"/>
            <a:ext cx="5498621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smtClean="0"/>
              <a:t>※</a:t>
            </a:r>
            <a:r>
              <a:rPr kumimoji="1" lang="ja-JP" altLang="en-US" sz="1200" smtClean="0"/>
              <a:t>グラフは</a:t>
            </a:r>
            <a:r>
              <a:rPr lang="ja-JP" altLang="en-US" sz="1200"/>
              <a:t>政府統計総合窓口</a:t>
            </a:r>
            <a:r>
              <a:rPr lang="en-US" altLang="ja-JP" sz="1200"/>
              <a:t>(e-Stat)</a:t>
            </a:r>
            <a:r>
              <a:rPr lang="ja-JP" altLang="en-US" sz="1200"/>
              <a:t>の</a:t>
            </a:r>
            <a:r>
              <a:rPr lang="en-US" altLang="ja-JP" sz="1200"/>
              <a:t>API</a:t>
            </a:r>
            <a:r>
              <a:rPr lang="ja-JP" altLang="en-US" sz="1200" smtClean="0"/>
              <a:t>機能より取得したデータから作成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3208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68604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フリーフォーム 40"/>
          <p:cNvSpPr/>
          <p:nvPr/>
        </p:nvSpPr>
        <p:spPr>
          <a:xfrm>
            <a:off x="6572664" y="1266558"/>
            <a:ext cx="332197" cy="499731"/>
          </a:xfrm>
          <a:custGeom>
            <a:avLst/>
            <a:gdLst>
              <a:gd name="connsiteX0" fmla="*/ 680484 w 3689498"/>
              <a:gd name="connsiteY0" fmla="*/ 0 h 5550196"/>
              <a:gd name="connsiteX1" fmla="*/ 680484 w 3689498"/>
              <a:gd name="connsiteY1" fmla="*/ 106326 h 5550196"/>
              <a:gd name="connsiteX2" fmla="*/ 0 w 3689498"/>
              <a:gd name="connsiteY2" fmla="*/ 4019107 h 5550196"/>
              <a:gd name="connsiteX3" fmla="*/ 1190847 w 3689498"/>
              <a:gd name="connsiteY3" fmla="*/ 3168503 h 5550196"/>
              <a:gd name="connsiteX4" fmla="*/ 2052084 w 3689498"/>
              <a:gd name="connsiteY4" fmla="*/ 5550196 h 5550196"/>
              <a:gd name="connsiteX5" fmla="*/ 3104707 w 3689498"/>
              <a:gd name="connsiteY5" fmla="*/ 5178056 h 5550196"/>
              <a:gd name="connsiteX6" fmla="*/ 2264735 w 3689498"/>
              <a:gd name="connsiteY6" fmla="*/ 2828261 h 5550196"/>
              <a:gd name="connsiteX7" fmla="*/ 3689498 w 3689498"/>
              <a:gd name="connsiteY7" fmla="*/ 2785731 h 5550196"/>
              <a:gd name="connsiteX8" fmla="*/ 680484 w 3689498"/>
              <a:gd name="connsiteY8" fmla="*/ 0 h 55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8" h="5550196">
                <a:moveTo>
                  <a:pt x="680484" y="0"/>
                </a:moveTo>
                <a:lnTo>
                  <a:pt x="680484" y="106326"/>
                </a:lnTo>
                <a:lnTo>
                  <a:pt x="0" y="4019107"/>
                </a:lnTo>
                <a:lnTo>
                  <a:pt x="1190847" y="3168503"/>
                </a:lnTo>
                <a:lnTo>
                  <a:pt x="2052084" y="5550196"/>
                </a:lnTo>
                <a:lnTo>
                  <a:pt x="3104707" y="5178056"/>
                </a:lnTo>
                <a:lnTo>
                  <a:pt x="2264735" y="2828261"/>
                </a:lnTo>
                <a:lnTo>
                  <a:pt x="3689498" y="2785731"/>
                </a:lnTo>
                <a:lnTo>
                  <a:pt x="680484" y="0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schemeClr val="bg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54476" y="6343044"/>
            <a:ext cx="5498621" cy="2769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smtClean="0"/>
              <a:t>※</a:t>
            </a:r>
            <a:r>
              <a:rPr kumimoji="1" lang="ja-JP" altLang="en-US" sz="1200" smtClean="0"/>
              <a:t>グラフは</a:t>
            </a:r>
            <a:r>
              <a:rPr lang="ja-JP" altLang="en-US" sz="1200"/>
              <a:t>政府統計総合窓口</a:t>
            </a:r>
            <a:r>
              <a:rPr lang="en-US" altLang="ja-JP" sz="1200"/>
              <a:t>(e-Stat)</a:t>
            </a:r>
            <a:r>
              <a:rPr lang="ja-JP" altLang="en-US" sz="1200"/>
              <a:t>の</a:t>
            </a:r>
            <a:r>
              <a:rPr lang="en-US" altLang="ja-JP" sz="1200"/>
              <a:t>API</a:t>
            </a:r>
            <a:r>
              <a:rPr lang="ja-JP" altLang="en-US" sz="1200" smtClean="0"/>
              <a:t>機能より取得したデータから作成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2687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68604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875080" y="1850065"/>
            <a:ext cx="332197" cy="499731"/>
          </a:xfrm>
          <a:custGeom>
            <a:avLst/>
            <a:gdLst>
              <a:gd name="connsiteX0" fmla="*/ 680484 w 3689498"/>
              <a:gd name="connsiteY0" fmla="*/ 0 h 5550196"/>
              <a:gd name="connsiteX1" fmla="*/ 680484 w 3689498"/>
              <a:gd name="connsiteY1" fmla="*/ 106326 h 5550196"/>
              <a:gd name="connsiteX2" fmla="*/ 0 w 3689498"/>
              <a:gd name="connsiteY2" fmla="*/ 4019107 h 5550196"/>
              <a:gd name="connsiteX3" fmla="*/ 1190847 w 3689498"/>
              <a:gd name="connsiteY3" fmla="*/ 3168503 h 5550196"/>
              <a:gd name="connsiteX4" fmla="*/ 2052084 w 3689498"/>
              <a:gd name="connsiteY4" fmla="*/ 5550196 h 5550196"/>
              <a:gd name="connsiteX5" fmla="*/ 3104707 w 3689498"/>
              <a:gd name="connsiteY5" fmla="*/ 5178056 h 5550196"/>
              <a:gd name="connsiteX6" fmla="*/ 2264735 w 3689498"/>
              <a:gd name="connsiteY6" fmla="*/ 2828261 h 5550196"/>
              <a:gd name="connsiteX7" fmla="*/ 3689498 w 3689498"/>
              <a:gd name="connsiteY7" fmla="*/ 2785731 h 5550196"/>
              <a:gd name="connsiteX8" fmla="*/ 680484 w 3689498"/>
              <a:gd name="connsiteY8" fmla="*/ 0 h 55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8" h="5550196">
                <a:moveTo>
                  <a:pt x="680484" y="0"/>
                </a:moveTo>
                <a:lnTo>
                  <a:pt x="680484" y="106326"/>
                </a:lnTo>
                <a:lnTo>
                  <a:pt x="0" y="4019107"/>
                </a:lnTo>
                <a:lnTo>
                  <a:pt x="1190847" y="3168503"/>
                </a:lnTo>
                <a:lnTo>
                  <a:pt x="2052084" y="5550196"/>
                </a:lnTo>
                <a:lnTo>
                  <a:pt x="3104707" y="5178056"/>
                </a:lnTo>
                <a:lnTo>
                  <a:pt x="2264735" y="2828261"/>
                </a:lnTo>
                <a:lnTo>
                  <a:pt x="3689498" y="2785731"/>
                </a:lnTo>
                <a:lnTo>
                  <a:pt x="680484" y="0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/>
            </a:solidFill>
            <a:round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フリーフォーム 9"/>
          <p:cNvSpPr/>
          <p:nvPr/>
        </p:nvSpPr>
        <p:spPr>
          <a:xfrm>
            <a:off x="628650" y="1597736"/>
            <a:ext cx="332197" cy="499731"/>
          </a:xfrm>
          <a:custGeom>
            <a:avLst/>
            <a:gdLst>
              <a:gd name="connsiteX0" fmla="*/ 680484 w 3689498"/>
              <a:gd name="connsiteY0" fmla="*/ 0 h 5550196"/>
              <a:gd name="connsiteX1" fmla="*/ 680484 w 3689498"/>
              <a:gd name="connsiteY1" fmla="*/ 106326 h 5550196"/>
              <a:gd name="connsiteX2" fmla="*/ 0 w 3689498"/>
              <a:gd name="connsiteY2" fmla="*/ 4019107 h 5550196"/>
              <a:gd name="connsiteX3" fmla="*/ 1190847 w 3689498"/>
              <a:gd name="connsiteY3" fmla="*/ 3168503 h 5550196"/>
              <a:gd name="connsiteX4" fmla="*/ 2052084 w 3689498"/>
              <a:gd name="connsiteY4" fmla="*/ 5550196 h 5550196"/>
              <a:gd name="connsiteX5" fmla="*/ 3104707 w 3689498"/>
              <a:gd name="connsiteY5" fmla="*/ 5178056 h 5550196"/>
              <a:gd name="connsiteX6" fmla="*/ 2264735 w 3689498"/>
              <a:gd name="connsiteY6" fmla="*/ 2828261 h 5550196"/>
              <a:gd name="connsiteX7" fmla="*/ 3689498 w 3689498"/>
              <a:gd name="connsiteY7" fmla="*/ 2785731 h 5550196"/>
              <a:gd name="connsiteX8" fmla="*/ 680484 w 3689498"/>
              <a:gd name="connsiteY8" fmla="*/ 0 h 55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8" h="5550196">
                <a:moveTo>
                  <a:pt x="680484" y="0"/>
                </a:moveTo>
                <a:lnTo>
                  <a:pt x="680484" y="106326"/>
                </a:lnTo>
                <a:lnTo>
                  <a:pt x="0" y="4019107"/>
                </a:lnTo>
                <a:lnTo>
                  <a:pt x="1190847" y="3168503"/>
                </a:lnTo>
                <a:lnTo>
                  <a:pt x="2052084" y="5550196"/>
                </a:lnTo>
                <a:lnTo>
                  <a:pt x="3104707" y="5178056"/>
                </a:lnTo>
                <a:lnTo>
                  <a:pt x="2264735" y="2828261"/>
                </a:lnTo>
                <a:lnTo>
                  <a:pt x="3689498" y="2785731"/>
                </a:lnTo>
                <a:lnTo>
                  <a:pt x="680484" y="0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schemeClr val="bg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7259" y="5707557"/>
            <a:ext cx="565250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200" smtClean="0"/>
              <a:t>左）「阪神淡路大震災」</a:t>
            </a:r>
            <a:r>
              <a:rPr lang="en-US" altLang="ja-JP" sz="1200" smtClean="0"/>
              <a:t>『</a:t>
            </a:r>
            <a:r>
              <a:rPr lang="ja-JP" altLang="en-US" sz="1200" smtClean="0"/>
              <a:t>ウィキペディア日本語版</a:t>
            </a:r>
            <a:r>
              <a:rPr lang="en-US" altLang="ja-JP" sz="1200" smtClean="0"/>
              <a:t>』</a:t>
            </a:r>
            <a:endParaRPr lang="en-US" altLang="ja-JP" sz="1200"/>
          </a:p>
          <a:p>
            <a:r>
              <a:rPr lang="ja-JP" altLang="en-US" sz="1200" smtClean="0"/>
              <a:t>      </a:t>
            </a:r>
            <a:r>
              <a:rPr lang="en-US" altLang="ja-JP" sz="1200" smtClean="0"/>
              <a:t>2016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5</a:t>
            </a:r>
            <a:r>
              <a:rPr lang="ja-JP" altLang="en-US" sz="1200" smtClean="0"/>
              <a:t>日時点の </a:t>
            </a:r>
            <a:r>
              <a:rPr lang="en-US" altLang="ja-JP" sz="1200" smtClean="0"/>
              <a:t>DBpedia Japanese SPARQL Endpoint</a:t>
            </a:r>
            <a:r>
              <a:rPr lang="ja-JP" altLang="en-US" sz="1200" smtClean="0"/>
              <a:t> より取得</a:t>
            </a:r>
            <a:endParaRPr lang="en-US" altLang="ja-JP" sz="1200" smtClean="0"/>
          </a:p>
          <a:p>
            <a:r>
              <a:rPr lang="ja-JP" altLang="en-US" sz="1200" smtClean="0"/>
              <a:t>右）</a:t>
            </a:r>
            <a:r>
              <a:rPr kumimoji="1" lang="ja-JP" altLang="en-US" sz="1200" smtClean="0"/>
              <a:t>グラフは</a:t>
            </a:r>
            <a:r>
              <a:rPr lang="ja-JP" altLang="en-US" sz="1200"/>
              <a:t>政府統計総合窓口</a:t>
            </a:r>
            <a:r>
              <a:rPr lang="en-US" altLang="ja-JP" sz="1200"/>
              <a:t>(e-Stat)</a:t>
            </a:r>
            <a:r>
              <a:rPr lang="ja-JP" altLang="en-US" sz="1200"/>
              <a:t>の</a:t>
            </a:r>
            <a:r>
              <a:rPr lang="en-US" altLang="ja-JP" sz="1200"/>
              <a:t>API</a:t>
            </a:r>
            <a:r>
              <a:rPr lang="ja-JP" altLang="en-US" sz="1200" smtClean="0"/>
              <a:t>機能より取得したデータから作成</a:t>
            </a:r>
            <a:endParaRPr lang="en-US" altLang="ja-JP" sz="1200" smtClean="0"/>
          </a:p>
        </p:txBody>
      </p:sp>
    </p:spTree>
    <p:extLst>
      <p:ext uri="{BB962C8B-B14F-4D97-AF65-F5344CB8AC3E}">
        <p14:creationId xmlns:p14="http://schemas.microsoft.com/office/powerpoint/2010/main" val="22225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9144000" cy="68604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/>
          <p:cNvSpPr/>
          <p:nvPr/>
        </p:nvSpPr>
        <p:spPr>
          <a:xfrm>
            <a:off x="1325153" y="2083981"/>
            <a:ext cx="332197" cy="499731"/>
          </a:xfrm>
          <a:custGeom>
            <a:avLst/>
            <a:gdLst>
              <a:gd name="connsiteX0" fmla="*/ 680484 w 3689498"/>
              <a:gd name="connsiteY0" fmla="*/ 0 h 5550196"/>
              <a:gd name="connsiteX1" fmla="*/ 680484 w 3689498"/>
              <a:gd name="connsiteY1" fmla="*/ 106326 h 5550196"/>
              <a:gd name="connsiteX2" fmla="*/ 0 w 3689498"/>
              <a:gd name="connsiteY2" fmla="*/ 4019107 h 5550196"/>
              <a:gd name="connsiteX3" fmla="*/ 1190847 w 3689498"/>
              <a:gd name="connsiteY3" fmla="*/ 3168503 h 5550196"/>
              <a:gd name="connsiteX4" fmla="*/ 2052084 w 3689498"/>
              <a:gd name="connsiteY4" fmla="*/ 5550196 h 5550196"/>
              <a:gd name="connsiteX5" fmla="*/ 3104707 w 3689498"/>
              <a:gd name="connsiteY5" fmla="*/ 5178056 h 5550196"/>
              <a:gd name="connsiteX6" fmla="*/ 2264735 w 3689498"/>
              <a:gd name="connsiteY6" fmla="*/ 2828261 h 5550196"/>
              <a:gd name="connsiteX7" fmla="*/ 3689498 w 3689498"/>
              <a:gd name="connsiteY7" fmla="*/ 2785731 h 5550196"/>
              <a:gd name="connsiteX8" fmla="*/ 680484 w 3689498"/>
              <a:gd name="connsiteY8" fmla="*/ 0 h 55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8" h="5550196">
                <a:moveTo>
                  <a:pt x="680484" y="0"/>
                </a:moveTo>
                <a:lnTo>
                  <a:pt x="680484" y="106326"/>
                </a:lnTo>
                <a:lnTo>
                  <a:pt x="0" y="4019107"/>
                </a:lnTo>
                <a:lnTo>
                  <a:pt x="1190847" y="3168503"/>
                </a:lnTo>
                <a:lnTo>
                  <a:pt x="2052084" y="5550196"/>
                </a:lnTo>
                <a:lnTo>
                  <a:pt x="3104707" y="5178056"/>
                </a:lnTo>
                <a:lnTo>
                  <a:pt x="2264735" y="2828261"/>
                </a:lnTo>
                <a:lnTo>
                  <a:pt x="3689498" y="2785731"/>
                </a:lnTo>
                <a:lnTo>
                  <a:pt x="680484" y="0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/>
            </a:solidFill>
            <a:round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フリーフォーム 9"/>
          <p:cNvSpPr/>
          <p:nvPr/>
        </p:nvSpPr>
        <p:spPr>
          <a:xfrm>
            <a:off x="723657" y="3308193"/>
            <a:ext cx="332197" cy="499731"/>
          </a:xfrm>
          <a:custGeom>
            <a:avLst/>
            <a:gdLst>
              <a:gd name="connsiteX0" fmla="*/ 680484 w 3689498"/>
              <a:gd name="connsiteY0" fmla="*/ 0 h 5550196"/>
              <a:gd name="connsiteX1" fmla="*/ 680484 w 3689498"/>
              <a:gd name="connsiteY1" fmla="*/ 106326 h 5550196"/>
              <a:gd name="connsiteX2" fmla="*/ 0 w 3689498"/>
              <a:gd name="connsiteY2" fmla="*/ 4019107 h 5550196"/>
              <a:gd name="connsiteX3" fmla="*/ 1190847 w 3689498"/>
              <a:gd name="connsiteY3" fmla="*/ 3168503 h 5550196"/>
              <a:gd name="connsiteX4" fmla="*/ 2052084 w 3689498"/>
              <a:gd name="connsiteY4" fmla="*/ 5550196 h 5550196"/>
              <a:gd name="connsiteX5" fmla="*/ 3104707 w 3689498"/>
              <a:gd name="connsiteY5" fmla="*/ 5178056 h 5550196"/>
              <a:gd name="connsiteX6" fmla="*/ 2264735 w 3689498"/>
              <a:gd name="connsiteY6" fmla="*/ 2828261 h 5550196"/>
              <a:gd name="connsiteX7" fmla="*/ 3689498 w 3689498"/>
              <a:gd name="connsiteY7" fmla="*/ 2785731 h 5550196"/>
              <a:gd name="connsiteX8" fmla="*/ 680484 w 3689498"/>
              <a:gd name="connsiteY8" fmla="*/ 0 h 555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498" h="5550196">
                <a:moveTo>
                  <a:pt x="680484" y="0"/>
                </a:moveTo>
                <a:lnTo>
                  <a:pt x="680484" y="106326"/>
                </a:lnTo>
                <a:lnTo>
                  <a:pt x="0" y="4019107"/>
                </a:lnTo>
                <a:lnTo>
                  <a:pt x="1190847" y="3168503"/>
                </a:lnTo>
                <a:lnTo>
                  <a:pt x="2052084" y="5550196"/>
                </a:lnTo>
                <a:lnTo>
                  <a:pt x="3104707" y="5178056"/>
                </a:lnTo>
                <a:lnTo>
                  <a:pt x="2264735" y="2828261"/>
                </a:lnTo>
                <a:lnTo>
                  <a:pt x="3689498" y="2785731"/>
                </a:lnTo>
                <a:lnTo>
                  <a:pt x="680484" y="0"/>
                </a:ln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tx1"/>
            </a:solidFill>
            <a:round/>
          </a:ln>
          <a:effectLst>
            <a:outerShdw blurRad="50800" dist="38100" dir="2700000" algn="tl" rotWithShape="0">
              <a:schemeClr val="bg1"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7259" y="5707557"/>
            <a:ext cx="565250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200" smtClean="0"/>
              <a:t>左）「冷夏」</a:t>
            </a:r>
            <a:r>
              <a:rPr lang="en-US" altLang="ja-JP" sz="1200" smtClean="0"/>
              <a:t>『</a:t>
            </a:r>
            <a:r>
              <a:rPr lang="ja-JP" altLang="en-US" sz="1200" smtClean="0"/>
              <a:t>ウィキペディア日本語版</a:t>
            </a:r>
            <a:r>
              <a:rPr lang="en-US" altLang="ja-JP" sz="1200" smtClean="0"/>
              <a:t>』</a:t>
            </a:r>
            <a:endParaRPr lang="en-US" altLang="ja-JP" sz="1200"/>
          </a:p>
          <a:p>
            <a:r>
              <a:rPr lang="ja-JP" altLang="en-US" sz="1200" smtClean="0"/>
              <a:t>      </a:t>
            </a:r>
            <a:r>
              <a:rPr lang="en-US" altLang="ja-JP" sz="1200" smtClean="0"/>
              <a:t>2016</a:t>
            </a:r>
            <a:r>
              <a:rPr lang="ja-JP" altLang="en-US" sz="1200" smtClean="0"/>
              <a:t>年</a:t>
            </a:r>
            <a:r>
              <a:rPr lang="en-US" altLang="ja-JP" sz="1200" smtClean="0"/>
              <a:t>3</a:t>
            </a:r>
            <a:r>
              <a:rPr lang="ja-JP" altLang="en-US" sz="1200" smtClean="0"/>
              <a:t>月</a:t>
            </a:r>
            <a:r>
              <a:rPr lang="en-US" altLang="ja-JP" sz="1200" smtClean="0"/>
              <a:t>5</a:t>
            </a:r>
            <a:r>
              <a:rPr lang="ja-JP" altLang="en-US" sz="1200" smtClean="0"/>
              <a:t>日時点の </a:t>
            </a:r>
            <a:r>
              <a:rPr lang="en-US" altLang="ja-JP" sz="1200" smtClean="0"/>
              <a:t>DBpedia Japanese SPARQL Endpoint</a:t>
            </a:r>
            <a:r>
              <a:rPr lang="ja-JP" altLang="en-US" sz="1200" smtClean="0"/>
              <a:t> より取得</a:t>
            </a:r>
            <a:endParaRPr lang="en-US" altLang="ja-JP" sz="1200" smtClean="0"/>
          </a:p>
          <a:p>
            <a:r>
              <a:rPr lang="ja-JP" altLang="en-US" sz="1200" smtClean="0"/>
              <a:t>右）</a:t>
            </a:r>
            <a:r>
              <a:rPr kumimoji="1" lang="ja-JP" altLang="en-US" sz="1200" smtClean="0"/>
              <a:t>グラフは</a:t>
            </a:r>
            <a:r>
              <a:rPr lang="ja-JP" altLang="en-US" sz="1200"/>
              <a:t>政府統計総合窓口</a:t>
            </a:r>
            <a:r>
              <a:rPr lang="en-US" altLang="ja-JP" sz="1200"/>
              <a:t>(e-Stat)</a:t>
            </a:r>
            <a:r>
              <a:rPr lang="ja-JP" altLang="en-US" sz="1200"/>
              <a:t>の</a:t>
            </a:r>
            <a:r>
              <a:rPr lang="en-US" altLang="ja-JP" sz="1200"/>
              <a:t>API</a:t>
            </a:r>
            <a:r>
              <a:rPr lang="ja-JP" altLang="en-US" sz="1200" smtClean="0"/>
              <a:t>機能より取得したデータから作成</a:t>
            </a:r>
            <a:endParaRPr lang="en-US" altLang="ja-JP" sz="1200" smtClean="0"/>
          </a:p>
        </p:txBody>
      </p:sp>
    </p:spTree>
    <p:extLst>
      <p:ext uri="{BB962C8B-B14F-4D97-AF65-F5344CB8AC3E}">
        <p14:creationId xmlns:p14="http://schemas.microsoft.com/office/powerpoint/2010/main" val="22386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タイトル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アプリ概略</a:t>
            </a:r>
            <a:endParaRPr kumimoji="1" lang="ja-JP" alt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2016/3/5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2016 Indigo Corporation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6EF07-7ABB-40B3-B64C-AEAA2DC0D215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498" y="1749991"/>
            <a:ext cx="4146963" cy="3023827"/>
          </a:xfrm>
          <a:prstGeom prst="rect">
            <a:avLst/>
          </a:prstGeom>
        </p:spPr>
      </p:pic>
      <p:sp>
        <p:nvSpPr>
          <p:cNvPr id="7" name="メモ 6"/>
          <p:cNvSpPr/>
          <p:nvPr/>
        </p:nvSpPr>
        <p:spPr>
          <a:xfrm>
            <a:off x="4121267" y="5017335"/>
            <a:ext cx="790794" cy="703398"/>
          </a:xfrm>
          <a:prstGeom prst="foldedCorne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solidFill>
                  <a:schemeClr val="bg1"/>
                </a:solidFill>
              </a:rPr>
              <a:t>data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933231" y="5004727"/>
            <a:ext cx="766598" cy="1189001"/>
            <a:chOff x="6342028" y="4509266"/>
            <a:chExt cx="896301" cy="1385173"/>
          </a:xfrm>
        </p:grpSpPr>
        <p:sp>
          <p:nvSpPr>
            <p:cNvPr id="9" name="弦 8"/>
            <p:cNvSpPr/>
            <p:nvPr/>
          </p:nvSpPr>
          <p:spPr>
            <a:xfrm rot="6723620">
              <a:off x="6331751" y="4987861"/>
              <a:ext cx="916855" cy="896301"/>
            </a:xfrm>
            <a:prstGeom prst="chord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6470926" y="4509266"/>
              <a:ext cx="638503" cy="64638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300836" y="5164403"/>
            <a:ext cx="813761" cy="1142511"/>
            <a:chOff x="6342028" y="4509266"/>
            <a:chExt cx="896301" cy="1385173"/>
          </a:xfrm>
        </p:grpSpPr>
        <p:sp>
          <p:nvSpPr>
            <p:cNvPr id="12" name="弦 11"/>
            <p:cNvSpPr/>
            <p:nvPr/>
          </p:nvSpPr>
          <p:spPr>
            <a:xfrm rot="6723620">
              <a:off x="6331751" y="4987861"/>
              <a:ext cx="916855" cy="896301"/>
            </a:xfrm>
            <a:prstGeom prst="chord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470926" y="4509266"/>
              <a:ext cx="638503" cy="64638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33" y="1723086"/>
            <a:ext cx="4170524" cy="3041007"/>
          </a:xfrm>
          <a:prstGeom prst="rect">
            <a:avLst/>
          </a:prstGeom>
        </p:spPr>
      </p:pic>
      <p:cxnSp>
        <p:nvCxnSpPr>
          <p:cNvPr id="15" name="曲線コネクタ 14"/>
          <p:cNvCxnSpPr>
            <a:stCxn id="14" idx="2"/>
            <a:endCxn id="7" idx="1"/>
          </p:cNvCxnSpPr>
          <p:nvPr/>
        </p:nvCxnSpPr>
        <p:spPr>
          <a:xfrm rot="16200000" flipH="1">
            <a:off x="2891111" y="4138877"/>
            <a:ext cx="604941" cy="1855372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曲線コネクタ 15"/>
          <p:cNvCxnSpPr>
            <a:stCxn id="7" idx="3"/>
            <a:endCxn id="5" idx="2"/>
          </p:cNvCxnSpPr>
          <p:nvPr/>
        </p:nvCxnSpPr>
        <p:spPr>
          <a:xfrm flipV="1">
            <a:off x="4912061" y="4773818"/>
            <a:ext cx="1992919" cy="595216"/>
          </a:xfrm>
          <a:prstGeom prst="curvedConnector2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グループ化 16"/>
          <p:cNvGrpSpPr/>
          <p:nvPr/>
        </p:nvGrpSpPr>
        <p:grpSpPr>
          <a:xfrm>
            <a:off x="3943711" y="215253"/>
            <a:ext cx="4133547" cy="1267133"/>
            <a:chOff x="1904646" y="379045"/>
            <a:chExt cx="4133547" cy="1267133"/>
          </a:xfrm>
        </p:grpSpPr>
        <p:sp>
          <p:nvSpPr>
            <p:cNvPr id="18" name="フローチャート: 磁気ディスク 17"/>
            <p:cNvSpPr/>
            <p:nvPr/>
          </p:nvSpPr>
          <p:spPr>
            <a:xfrm>
              <a:off x="3357663" y="539618"/>
              <a:ext cx="1062163" cy="979894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smtClean="0">
                  <a:solidFill>
                    <a:schemeClr val="bg1"/>
                  </a:solidFill>
                </a:rPr>
                <a:t>e-Stat</a:t>
              </a:r>
            </a:p>
            <a:p>
              <a:pPr algn="ctr"/>
              <a:r>
                <a:rPr lang="en-US" altLang="ja-JP" sz="1400" b="1" smtClean="0">
                  <a:solidFill>
                    <a:schemeClr val="bg1"/>
                  </a:solidFill>
                </a:rPr>
                <a:t>API</a:t>
              </a:r>
              <a:endParaRPr lang="en-US" altLang="ja-JP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フローチャート: 磁気ディスク 18"/>
            <p:cNvSpPr/>
            <p:nvPr/>
          </p:nvSpPr>
          <p:spPr>
            <a:xfrm>
              <a:off x="4658158" y="539618"/>
              <a:ext cx="1062163" cy="979894"/>
            </a:xfrm>
            <a:prstGeom prst="flowChartMagneticDisk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smtClean="0">
                  <a:solidFill>
                    <a:schemeClr val="bg1"/>
                  </a:solidFill>
                </a:rPr>
                <a:t>DBpedia</a:t>
              </a:r>
            </a:p>
            <a:p>
              <a:pPr algn="ctr"/>
              <a:r>
                <a:rPr lang="en-US" altLang="ja-JP" sz="1400" b="1" smtClean="0">
                  <a:solidFill>
                    <a:schemeClr val="bg1"/>
                  </a:solidFill>
                </a:rPr>
                <a:t>Japanese</a:t>
              </a:r>
              <a:endParaRPr lang="en-US" altLang="ja-JP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3079002" y="379045"/>
              <a:ext cx="2959191" cy="1267133"/>
            </a:xfrm>
            <a:prstGeom prst="roundRect">
              <a:avLst/>
            </a:prstGeom>
            <a:noFill/>
            <a:ln w="762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904646" y="484308"/>
              <a:ext cx="1343586" cy="61303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1000" b="1" smtClean="0"/>
                <a:t>【</a:t>
              </a:r>
              <a:r>
                <a:rPr lang="ja-JP" altLang="en-US" sz="1000" b="1" smtClean="0"/>
                <a:t>環境整備</a:t>
              </a:r>
              <a:r>
                <a:rPr lang="en-US" altLang="ja-JP" sz="1000" b="1" smtClean="0"/>
                <a:t>】</a:t>
              </a:r>
            </a:p>
            <a:p>
              <a:r>
                <a:rPr lang="ja-JP" altLang="en-US" sz="1000" smtClean="0"/>
                <a:t>使用するデータを</a:t>
              </a:r>
              <a:endParaRPr lang="en-US" altLang="ja-JP" sz="1000" smtClean="0"/>
            </a:p>
            <a:p>
              <a:r>
                <a:rPr kumimoji="1" lang="en-US" altLang="ja-JP" sz="1000" smtClean="0"/>
                <a:t>LOD </a:t>
              </a:r>
              <a:r>
                <a:rPr kumimoji="1" lang="ja-JP" altLang="en-US" sz="1000" smtClean="0"/>
                <a:t>として整備</a:t>
              </a:r>
              <a:endParaRPr kumimoji="1" lang="ja-JP" altLang="en-US" sz="100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97359" y="1469844"/>
            <a:ext cx="1968536" cy="8216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00" b="1" smtClean="0"/>
              <a:t>【</a:t>
            </a:r>
            <a:r>
              <a:rPr lang="ja-JP" altLang="en-US" sz="1000" b="1" smtClean="0"/>
              <a:t>作成支援アプリ</a:t>
            </a:r>
            <a:r>
              <a:rPr lang="en-US" altLang="ja-JP" sz="1000" b="1" smtClean="0"/>
              <a:t>】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データの総覧表示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統計の可視化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時間ｘ場所による </a:t>
            </a:r>
            <a:r>
              <a:rPr lang="en-US" altLang="ja-JP" sz="1000" smtClean="0"/>
              <a:t>DBpedia </a:t>
            </a:r>
            <a:r>
              <a:rPr lang="ja-JP" altLang="en-US" sz="1000" smtClean="0"/>
              <a:t>基本情報検索機能</a:t>
            </a:r>
            <a:endParaRPr kumimoji="1" lang="ja-JP" altLang="en-US" sz="1000"/>
          </a:p>
        </p:txBody>
      </p:sp>
      <p:sp>
        <p:nvSpPr>
          <p:cNvPr id="23" name="正方形/長方形 22"/>
          <p:cNvSpPr/>
          <p:nvPr/>
        </p:nvSpPr>
        <p:spPr>
          <a:xfrm>
            <a:off x="6563724" y="1549663"/>
            <a:ext cx="2136105" cy="766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00" b="1" smtClean="0"/>
              <a:t>【</a:t>
            </a:r>
            <a:r>
              <a:rPr lang="ja-JP" altLang="en-US" sz="1000" b="1" smtClean="0"/>
              <a:t>ビューワー</a:t>
            </a:r>
            <a:r>
              <a:rPr lang="en-US" altLang="ja-JP" sz="1000" b="1" smtClean="0"/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統計の可視化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000" smtClean="0"/>
              <a:t>DBpedia </a:t>
            </a:r>
            <a:r>
              <a:rPr lang="ja-JP" altLang="en-US" sz="1000" smtClean="0"/>
              <a:t>情報の表示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相互連携した強調表示など</a:t>
            </a:r>
            <a:endParaRPr kumimoji="1" lang="ja-JP" altLang="en-US" sz="1000"/>
          </a:p>
        </p:txBody>
      </p:sp>
      <p:sp>
        <p:nvSpPr>
          <p:cNvPr id="24" name="正方形/長方形 23"/>
          <p:cNvSpPr/>
          <p:nvPr/>
        </p:nvSpPr>
        <p:spPr>
          <a:xfrm>
            <a:off x="1227109" y="5164838"/>
            <a:ext cx="2090109" cy="8373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00" b="1" smtClean="0"/>
              <a:t>【</a:t>
            </a:r>
            <a:r>
              <a:rPr lang="ja-JP" altLang="en-US" sz="1000" b="1" smtClean="0"/>
              <a:t>データ作成者</a:t>
            </a:r>
            <a:r>
              <a:rPr lang="en-US" altLang="ja-JP" sz="1000" b="1" smtClean="0"/>
              <a:t>】</a:t>
            </a:r>
          </a:p>
          <a:p>
            <a:r>
              <a:rPr lang="ja-JP" altLang="en-US" sz="1000" smtClean="0"/>
              <a:t>データ作成支援アプリを使用して統計</a:t>
            </a:r>
            <a:r>
              <a:rPr lang="en-US" altLang="ja-JP" sz="1000" smtClean="0"/>
              <a:t>URI</a:t>
            </a:r>
            <a:r>
              <a:rPr lang="ja-JP" altLang="en-US" sz="1000" smtClean="0"/>
              <a:t>と</a:t>
            </a:r>
            <a:r>
              <a:rPr lang="en-US" altLang="ja-JP" sz="1000"/>
              <a:t> </a:t>
            </a:r>
            <a:r>
              <a:rPr lang="en-US" altLang="ja-JP" sz="1000" smtClean="0"/>
              <a:t>DBpedia Japanese URI </a:t>
            </a:r>
            <a:r>
              <a:rPr lang="ja-JP" altLang="en-US" sz="1000" smtClean="0"/>
              <a:t>のペアを作成、</a:t>
            </a:r>
            <a:r>
              <a:rPr kumimoji="1" lang="ja-JP" altLang="en-US" sz="1000" smtClean="0"/>
              <a:t>公開</a:t>
            </a:r>
            <a:endParaRPr kumimoji="1" lang="ja-JP" altLang="en-US" sz="1000"/>
          </a:p>
        </p:txBody>
      </p:sp>
      <p:sp>
        <p:nvSpPr>
          <p:cNvPr id="25" name="正方形/長方形 24"/>
          <p:cNvSpPr/>
          <p:nvPr/>
        </p:nvSpPr>
        <p:spPr>
          <a:xfrm>
            <a:off x="5718590" y="5061771"/>
            <a:ext cx="2074328" cy="766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00" b="1" smtClean="0"/>
              <a:t>【</a:t>
            </a:r>
            <a:r>
              <a:rPr lang="ja-JP" altLang="en-US" sz="1000" b="1" smtClean="0"/>
              <a:t>利用者</a:t>
            </a:r>
            <a:r>
              <a:rPr lang="en-US" altLang="ja-JP" sz="1000" b="1" smtClean="0"/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統計とともにトピックを閲覧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重要な情報を見落とさない！</a:t>
            </a:r>
            <a:endParaRPr lang="en-US" altLang="ja-JP" sz="100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000" smtClean="0"/>
              <a:t>理解が深まる</a:t>
            </a:r>
            <a:r>
              <a:rPr lang="ja-JP" altLang="en-US" sz="1000"/>
              <a:t>！</a:t>
            </a:r>
            <a:endParaRPr kumimoji="1" lang="ja-JP" altLang="en-US" sz="1000"/>
          </a:p>
        </p:txBody>
      </p:sp>
      <p:grpSp>
        <p:nvGrpSpPr>
          <p:cNvPr id="26" name="グループ化 25"/>
          <p:cNvGrpSpPr/>
          <p:nvPr/>
        </p:nvGrpSpPr>
        <p:grpSpPr>
          <a:xfrm>
            <a:off x="3542805" y="5757310"/>
            <a:ext cx="2058390" cy="488351"/>
            <a:chOff x="3378173" y="5314992"/>
            <a:chExt cx="2058390" cy="488351"/>
          </a:xfrm>
        </p:grpSpPr>
        <p:pic>
          <p:nvPicPr>
            <p:cNvPr id="27" name="Picture 2" descr="http://ja.dbpedia.org/statics/ja_dbpedia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173" y="5314992"/>
              <a:ext cx="676714" cy="488351"/>
            </a:xfrm>
            <a:prstGeom prst="rect">
              <a:avLst/>
            </a:prstGeom>
            <a:noFill/>
          </p:spPr>
        </p:pic>
        <p:sp>
          <p:nvSpPr>
            <p:cNvPr id="28" name="乗算記号 27"/>
            <p:cNvSpPr/>
            <p:nvPr/>
          </p:nvSpPr>
          <p:spPr>
            <a:xfrm>
              <a:off x="4062771" y="5399711"/>
              <a:ext cx="394137" cy="351699"/>
            </a:xfrm>
            <a:prstGeom prst="mathMultiply">
              <a:avLst>
                <a:gd name="adj1" fmla="val 1231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Picture 4" descr="イースタット 政府統計の総合窓口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792" y="5357474"/>
              <a:ext cx="971771" cy="381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テキスト ボックス 29"/>
          <p:cNvSpPr txBox="1"/>
          <p:nvPr/>
        </p:nvSpPr>
        <p:spPr>
          <a:xfrm>
            <a:off x="8421197" y="4785546"/>
            <a:ext cx="55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Comic Sans MS" panose="030F0702030302020204" pitchFamily="66" charset="0"/>
              </a:rPr>
              <a:t>!!</a:t>
            </a:r>
            <a:endParaRPr kumimoji="1" lang="ja-JP" altLang="en-US" i="1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4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1959</TotalTime>
  <Words>953</Words>
  <Application>Microsoft Office PowerPoint</Application>
  <PresentationFormat>画面に合わせる (4:3)</PresentationFormat>
  <Paragraphs>222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メイリオ</vt:lpstr>
      <vt:lpstr>Arial</vt:lpstr>
      <vt:lpstr>Calibri</vt:lpstr>
      <vt:lpstr>Comic Sans MS</vt:lpstr>
      <vt:lpstr>Consolas</vt:lpstr>
      <vt:lpstr>Wingdings</vt:lpstr>
      <vt:lpstr>Office テーマ</vt:lpstr>
      <vt:lpstr>Linked e-Stat</vt:lpstr>
      <vt:lpstr>発端となったアイデア</vt:lpstr>
      <vt:lpstr>課題と解決</vt:lpstr>
      <vt:lpstr>Linked e-Stat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アプリ概略</vt:lpstr>
      <vt:lpstr>Linked e-Stat</vt:lpstr>
      <vt:lpstr>しかし…</vt:lpstr>
      <vt:lpstr>統計 LOD の全体像と課題</vt:lpstr>
      <vt:lpstr>政府への期待</vt:lpstr>
      <vt:lpstr>参考) 統計指標 URI 基盤とは？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e-Stat</dc:title>
  <dc:creator>yuzo</dc:creator>
  <cp:lastModifiedBy>yuzo</cp:lastModifiedBy>
  <cp:revision>83</cp:revision>
  <dcterms:created xsi:type="dcterms:W3CDTF">2016-02-29T04:03:35Z</dcterms:created>
  <dcterms:modified xsi:type="dcterms:W3CDTF">2016-04-06T07:37:53Z</dcterms:modified>
</cp:coreProperties>
</file>