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6" r:id="rId8"/>
    <p:sldId id="267" r:id="rId9"/>
    <p:sldId id="274" r:id="rId10"/>
    <p:sldId id="279" r:id="rId11"/>
    <p:sldId id="263" r:id="rId12"/>
    <p:sldId id="265" r:id="rId13"/>
    <p:sldId id="278" r:id="rId14"/>
    <p:sldId id="281" r:id="rId15"/>
    <p:sldId id="282" r:id="rId16"/>
    <p:sldId id="276" r:id="rId17"/>
    <p:sldId id="277" r:id="rId18"/>
    <p:sldId id="268" r:id="rId19"/>
    <p:sldId id="283" r:id="rId20"/>
    <p:sldId id="284" r:id="rId21"/>
    <p:sldId id="285" r:id="rId22"/>
    <p:sldId id="286" r:id="rId23"/>
    <p:sldId id="264" r:id="rId24"/>
    <p:sldId id="262" r:id="rId25"/>
  </p:sldIdLst>
  <p:sldSz cx="9144000" cy="6858000" type="screen4x3"/>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1824" y="120"/>
      </p:cViewPr>
      <p:guideLst/>
    </p:cSldViewPr>
  </p:slideViewPr>
  <p:notesTextViewPr>
    <p:cViewPr>
      <p:scale>
        <a:sx n="1" d="1"/>
        <a:sy n="1" d="1"/>
      </p:scale>
      <p:origin x="0" y="0"/>
    </p:cViewPr>
  </p:notesTextViewPr>
  <p:sorterViewPr>
    <p:cViewPr>
      <p:scale>
        <a:sx n="200" d="100"/>
        <a:sy n="200" d="100"/>
      </p:scale>
      <p:origin x="0" y="-50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0670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1304111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ja-JP" altLang="en-US"/>
              <a:t>マスター タイトルの書式設定</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3944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2068412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822960" y="2582334"/>
            <a:ext cx="3703320" cy="3286760"/>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4663440" y="2582334"/>
            <a:ext cx="3703320" cy="3286760"/>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3107832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423185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kumimoji="1" lang="ja-JP" altLang="en-US"/>
          </a:p>
        </p:txBody>
      </p:sp>
      <p:sp>
        <p:nvSpPr>
          <p:cNvPr id="9" name="Slide Number Placeholder 8"/>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1758671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ja-JP" altLang="en-US"/>
              <a:t>マスター タイトルの書式設定</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CE3D5AE4-9E2B-40EF-B171-1D00DCFACAD3}" type="datetimeFigureOut">
              <a:rPr kumimoji="1" lang="ja-JP" altLang="en-US" smtClean="0"/>
              <a:t>2025/3/18</a:t>
            </a:fld>
            <a:endParaRPr kumimoji="1" lang="ja-JP" alt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kumimoji="1" lang="ja-JP"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1408516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344398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4039571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10;縦書きテキスト">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E3D5AE4-9E2B-40EF-B171-1D00DCFACAD3}" type="datetimeFigureOut">
              <a:rPr kumimoji="1" lang="ja-JP" altLang="en-US" smtClean="0"/>
              <a:t>2025/3/18</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8F4131D2-2C08-437C-9D17-5A912BAD85E0}" type="slidenum">
              <a:rPr kumimoji="1" lang="ja-JP" altLang="en-US" smtClean="0"/>
              <a:t>‹#›</a:t>
            </a:fld>
            <a:endParaRPr kumimoji="1" lang="ja-JP" altLang="en-US"/>
          </a:p>
        </p:txBody>
      </p:sp>
    </p:spTree>
    <p:extLst>
      <p:ext uri="{BB962C8B-B14F-4D97-AF65-F5344CB8AC3E}">
        <p14:creationId xmlns:p14="http://schemas.microsoft.com/office/powerpoint/2010/main" val="301891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CE3D5AE4-9E2B-40EF-B171-1D00DCFACAD3}" type="datetimeFigureOut">
              <a:rPr kumimoji="1" lang="ja-JP" altLang="en-US" smtClean="0"/>
              <a:t>2025/3/18</a:t>
            </a:fld>
            <a:endParaRPr kumimoji="1" lang="ja-JP" alt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kumimoji="1" lang="ja-JP" alt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8F4131D2-2C08-437C-9D17-5A912BAD85E0}" type="slidenum">
              <a:rPr kumimoji="1" lang="ja-JP" altLang="en-US" smtClean="0"/>
              <a:t>‹#›</a:t>
            </a:fld>
            <a:endParaRPr kumimoji="1" lang="ja-JP"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33511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kumimoji="1"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kumimoji="1"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kumimoji="1"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kumimoji="1"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a:extLst>
              <a:ext uri="{FF2B5EF4-FFF2-40B4-BE49-F238E27FC236}">
                <a16:creationId xmlns:a16="http://schemas.microsoft.com/office/drawing/2014/main" id="{CFF1A67F-EAC9-37B5-A154-1AEE0711CC73}"/>
              </a:ext>
            </a:extLst>
          </p:cNvPr>
          <p:cNvSpPr>
            <a:spLocks noGrp="1"/>
          </p:cNvSpPr>
          <p:nvPr>
            <p:ph type="ctrTitle"/>
          </p:nvPr>
        </p:nvSpPr>
        <p:spPr>
          <a:xfrm>
            <a:off x="822960" y="2288309"/>
            <a:ext cx="7543800" cy="946727"/>
          </a:xfrm>
        </p:spPr>
        <p:txBody>
          <a:bodyPr anchor="t">
            <a:normAutofit fontScale="90000"/>
          </a:bodyPr>
          <a:lstStyle/>
          <a:p>
            <a:r>
              <a:rPr lang="en-US" altLang="ja-JP" sz="3200" dirty="0"/>
              <a:t>2020</a:t>
            </a:r>
            <a:r>
              <a:rPr lang="ja-JP" altLang="en-US" sz="3200" dirty="0"/>
              <a:t>年国勢調査を用いた世帯主・配偶者が林業に就業する世帯の分析</a:t>
            </a:r>
            <a:br>
              <a:rPr lang="en-US" altLang="ja-JP" sz="3200" dirty="0"/>
            </a:br>
            <a:endParaRPr lang="ja-JP" altLang="en-US" sz="3200" dirty="0"/>
          </a:p>
        </p:txBody>
      </p:sp>
      <p:sp>
        <p:nvSpPr>
          <p:cNvPr id="2" name="字幕 1">
            <a:extLst>
              <a:ext uri="{FF2B5EF4-FFF2-40B4-BE49-F238E27FC236}">
                <a16:creationId xmlns:a16="http://schemas.microsoft.com/office/drawing/2014/main" id="{9A74349A-A626-7B86-F958-E8893DDA7224}"/>
              </a:ext>
            </a:extLst>
          </p:cNvPr>
          <p:cNvSpPr>
            <a:spLocks noGrp="1"/>
          </p:cNvSpPr>
          <p:nvPr>
            <p:ph type="subTitle" idx="1"/>
          </p:nvPr>
        </p:nvSpPr>
        <p:spPr>
          <a:xfrm>
            <a:off x="822960" y="4437149"/>
            <a:ext cx="7543800" cy="532015"/>
          </a:xfrm>
        </p:spPr>
        <p:txBody>
          <a:bodyPr>
            <a:normAutofit/>
          </a:bodyPr>
          <a:lstStyle/>
          <a:p>
            <a:pPr algn="r"/>
            <a:r>
              <a:rPr lang="ja-JP" altLang="en-US" sz="2800" dirty="0"/>
              <a:t>林宇一（宇都宮大農）・藤掛一郎（宮崎大農）</a:t>
            </a:r>
          </a:p>
        </p:txBody>
      </p:sp>
    </p:spTree>
    <p:extLst>
      <p:ext uri="{BB962C8B-B14F-4D97-AF65-F5344CB8AC3E}">
        <p14:creationId xmlns:p14="http://schemas.microsoft.com/office/powerpoint/2010/main" val="1927929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B934C5E1-ACDD-4B20-31D7-3000973AA67E}"/>
              </a:ext>
            </a:extLst>
          </p:cNvPr>
          <p:cNvSpPr>
            <a:spLocks noGrp="1"/>
          </p:cNvSpPr>
          <p:nvPr>
            <p:ph type="title"/>
          </p:nvPr>
        </p:nvSpPr>
        <p:spPr>
          <a:xfrm>
            <a:off x="314959" y="277369"/>
            <a:ext cx="7543800" cy="526196"/>
          </a:xfrm>
        </p:spPr>
        <p:txBody>
          <a:bodyPr>
            <a:noAutofit/>
          </a:bodyPr>
          <a:lstStyle/>
          <a:p>
            <a:r>
              <a:rPr lang="ja-JP" altLang="en-US" sz="3200"/>
              <a:t>背景</a:t>
            </a:r>
            <a:endParaRPr lang="ja-JP" altLang="en-US" sz="3200" dirty="0"/>
          </a:p>
        </p:txBody>
      </p:sp>
      <p:sp>
        <p:nvSpPr>
          <p:cNvPr id="4" name="コンテンツ プレースホルダー 3">
            <a:extLst>
              <a:ext uri="{FF2B5EF4-FFF2-40B4-BE49-F238E27FC236}">
                <a16:creationId xmlns:a16="http://schemas.microsoft.com/office/drawing/2014/main" id="{8826CBF3-04E3-BCBD-A08C-5031800EED8B}"/>
              </a:ext>
            </a:extLst>
          </p:cNvPr>
          <p:cNvSpPr>
            <a:spLocks noGrp="1"/>
          </p:cNvSpPr>
          <p:nvPr>
            <p:ph idx="1"/>
          </p:nvPr>
        </p:nvSpPr>
        <p:spPr>
          <a:xfrm>
            <a:off x="314959" y="809721"/>
            <a:ext cx="8376459" cy="5770909"/>
          </a:xfrm>
        </p:spPr>
        <p:txBody>
          <a:bodyPr/>
          <a:lstStyle/>
          <a:p>
            <a:pPr>
              <a:buFont typeface="Wingdings" panose="05000000000000000000" pitchFamily="2" charset="2"/>
              <a:buChar char="l"/>
            </a:pPr>
            <a:r>
              <a:rPr lang="ja-JP" altLang="en-US" dirty="0"/>
              <a:t>国勢調査の特徴</a:t>
            </a:r>
            <a:endParaRPr lang="en-US" altLang="ja-JP" dirty="0"/>
          </a:p>
          <a:p>
            <a:pPr marL="0" indent="0">
              <a:buNone/>
            </a:pPr>
            <a:r>
              <a:rPr lang="ja-JP" altLang="en-US" dirty="0"/>
              <a:t>－国勢調査は全数調査であり世帯調査</a:t>
            </a:r>
            <a:endParaRPr lang="en-US" altLang="ja-JP" dirty="0"/>
          </a:p>
          <a:p>
            <a:pPr marL="0" indent="0">
              <a:buNone/>
            </a:pPr>
            <a:r>
              <a:rPr lang="ja-JP" altLang="en-US" dirty="0"/>
              <a:t>　→個人：世帯調査の中の世帯員として調査対象</a:t>
            </a:r>
            <a:endParaRPr lang="en-US" altLang="ja-JP" dirty="0"/>
          </a:p>
          <a:p>
            <a:pPr marL="0" indent="0">
              <a:buNone/>
            </a:pPr>
            <a:r>
              <a:rPr lang="ja-JP" altLang="en-US" dirty="0"/>
              <a:t>－林業労働力の動向は，国勢調査の「林業」や「林業従事者」で捉える</a:t>
            </a:r>
            <a:endParaRPr lang="en-US" altLang="ja-JP" dirty="0"/>
          </a:p>
          <a:p>
            <a:pPr marL="0" indent="0">
              <a:buNone/>
            </a:pPr>
            <a:r>
              <a:rPr lang="ja-JP" altLang="en-US" dirty="0"/>
              <a:t>　→林業労働力分析の視点から国勢調査を見ると，個人</a:t>
            </a:r>
            <a:r>
              <a:rPr lang="en-US" altLang="ja-JP" dirty="0"/>
              <a:t>or</a:t>
            </a:r>
            <a:r>
              <a:rPr lang="ja-JP" altLang="en-US" dirty="0"/>
              <a:t>世帯レベルでの分析が可能</a:t>
            </a:r>
            <a:endParaRPr lang="en-US" altLang="ja-JP" dirty="0"/>
          </a:p>
          <a:p>
            <a:pPr>
              <a:buFont typeface="Wingdings" panose="05000000000000000000" pitchFamily="2" charset="2"/>
              <a:buChar char="l"/>
            </a:pPr>
            <a:r>
              <a:rPr lang="ja-JP" altLang="en-US" dirty="0"/>
              <a:t>林業研究の中の国勢調査</a:t>
            </a:r>
            <a:endParaRPr lang="en-US" altLang="ja-JP" dirty="0"/>
          </a:p>
          <a:p>
            <a:pPr marL="0" indent="0">
              <a:buNone/>
            </a:pPr>
            <a:r>
              <a:rPr lang="ja-JP" altLang="en-US" dirty="0"/>
              <a:t>－林・永田</a:t>
            </a:r>
            <a:r>
              <a:rPr lang="en-US" altLang="ja-JP" dirty="0"/>
              <a:t>(2012),</a:t>
            </a:r>
            <a:r>
              <a:rPr lang="ja-JP" altLang="en-US" dirty="0"/>
              <a:t>林・永田</a:t>
            </a:r>
            <a:r>
              <a:rPr lang="en-US" altLang="ja-JP" dirty="0"/>
              <a:t>(2015)</a:t>
            </a:r>
            <a:r>
              <a:rPr lang="ja-JP" altLang="en-US" dirty="0"/>
              <a:t>などがある</a:t>
            </a:r>
            <a:r>
              <a:rPr lang="en-US" altLang="ja-JP" dirty="0"/>
              <a:t> </a:t>
            </a:r>
          </a:p>
          <a:p>
            <a:pPr marL="0" indent="0">
              <a:buNone/>
            </a:pPr>
            <a:r>
              <a:rPr lang="ja-JP" altLang="en-US" dirty="0"/>
              <a:t>－近年の統計動向として，重複する調査統計は削減対象</a:t>
            </a:r>
            <a:endParaRPr lang="en-US" altLang="ja-JP" dirty="0"/>
          </a:p>
          <a:p>
            <a:pPr marL="0" indent="0">
              <a:buNone/>
            </a:pPr>
            <a:r>
              <a:rPr lang="ja-JP" altLang="en-US" dirty="0"/>
              <a:t>　⇒現存する農林業センサスと国勢調査はカバー部分が異なる</a:t>
            </a:r>
            <a:endParaRPr lang="en-US" altLang="ja-JP" dirty="0"/>
          </a:p>
          <a:p>
            <a:pPr marL="0" indent="0">
              <a:buNone/>
            </a:pPr>
            <a:r>
              <a:rPr lang="ja-JP" altLang="en-US" dirty="0"/>
              <a:t>－本報告では，個人レベルだけではなく，世帯レベルでの分析もできる，</a:t>
            </a:r>
            <a:endParaRPr lang="en-US" altLang="ja-JP" dirty="0"/>
          </a:p>
          <a:p>
            <a:pPr marL="0" indent="0">
              <a:buNone/>
            </a:pPr>
            <a:r>
              <a:rPr lang="ja-JP" altLang="en-US" dirty="0"/>
              <a:t>　ということを示す</a:t>
            </a:r>
            <a:endParaRPr lang="en-US" altLang="ja-JP" dirty="0"/>
          </a:p>
          <a:p>
            <a:pPr marL="0" indent="0">
              <a:buNone/>
            </a:pPr>
            <a:endParaRPr lang="en-US" altLang="ja-JP" dirty="0"/>
          </a:p>
          <a:p>
            <a:pPr>
              <a:buFont typeface="Wingdings" panose="05000000000000000000" pitchFamily="2" charset="2"/>
              <a:buChar char="l"/>
            </a:pPr>
            <a:endParaRPr lang="ja-JP" altLang="en-US" dirty="0"/>
          </a:p>
        </p:txBody>
      </p:sp>
    </p:spTree>
    <p:extLst>
      <p:ext uri="{BB962C8B-B14F-4D97-AF65-F5344CB8AC3E}">
        <p14:creationId xmlns:p14="http://schemas.microsoft.com/office/powerpoint/2010/main" val="2390660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7D5DB-5206-6F2B-C694-68F8E4185FA9}"/>
            </a:ext>
          </a:extLst>
        </p:cNvPr>
        <p:cNvGrpSpPr/>
        <p:nvPr/>
      </p:nvGrpSpPr>
      <p:grpSpPr>
        <a:xfrm>
          <a:off x="0" y="0"/>
          <a:ext cx="0" cy="0"/>
          <a:chOff x="0" y="0"/>
          <a:chExt cx="0" cy="0"/>
        </a:xfrm>
      </p:grpSpPr>
      <p:sp>
        <p:nvSpPr>
          <p:cNvPr id="3" name="タイトル 2">
            <a:extLst>
              <a:ext uri="{FF2B5EF4-FFF2-40B4-BE49-F238E27FC236}">
                <a16:creationId xmlns:a16="http://schemas.microsoft.com/office/drawing/2014/main" id="{15E7A224-39EA-9F5E-A331-A90AEB397F77}"/>
              </a:ext>
            </a:extLst>
          </p:cNvPr>
          <p:cNvSpPr>
            <a:spLocks noGrp="1"/>
          </p:cNvSpPr>
          <p:nvPr>
            <p:ph type="title"/>
          </p:nvPr>
        </p:nvSpPr>
        <p:spPr>
          <a:xfrm>
            <a:off x="314959" y="277369"/>
            <a:ext cx="7543800" cy="526196"/>
          </a:xfrm>
        </p:spPr>
        <p:txBody>
          <a:bodyPr>
            <a:noAutofit/>
          </a:bodyPr>
          <a:lstStyle/>
          <a:p>
            <a:r>
              <a:rPr lang="ja-JP" altLang="en-US" sz="3200" dirty="0"/>
              <a:t>背景と目的</a:t>
            </a:r>
          </a:p>
        </p:txBody>
      </p:sp>
      <p:sp>
        <p:nvSpPr>
          <p:cNvPr id="4" name="コンテンツ プレースホルダー 3">
            <a:extLst>
              <a:ext uri="{FF2B5EF4-FFF2-40B4-BE49-F238E27FC236}">
                <a16:creationId xmlns:a16="http://schemas.microsoft.com/office/drawing/2014/main" id="{A419937F-B3A4-D490-0428-3E4426A1B8F1}"/>
              </a:ext>
            </a:extLst>
          </p:cNvPr>
          <p:cNvSpPr>
            <a:spLocks noGrp="1"/>
          </p:cNvSpPr>
          <p:nvPr>
            <p:ph idx="1"/>
          </p:nvPr>
        </p:nvSpPr>
        <p:spPr>
          <a:xfrm>
            <a:off x="314959" y="809721"/>
            <a:ext cx="8376459" cy="5770909"/>
          </a:xfrm>
        </p:spPr>
        <p:txBody>
          <a:bodyPr/>
          <a:lstStyle/>
          <a:p>
            <a:pPr>
              <a:buFont typeface="Wingdings" panose="05000000000000000000" pitchFamily="2" charset="2"/>
              <a:buChar char="l"/>
            </a:pPr>
            <a:r>
              <a:rPr lang="ja-JP" altLang="en-US" dirty="0"/>
              <a:t>本報告の位置づけ</a:t>
            </a:r>
            <a:endParaRPr lang="en-US" altLang="ja-JP" dirty="0"/>
          </a:p>
          <a:p>
            <a:pPr marL="0" indent="0">
              <a:buNone/>
            </a:pPr>
            <a:r>
              <a:rPr lang="ja-JP" altLang="en-US" dirty="0"/>
              <a:t>－将来取り組まれる，詳細なテーマ別林業分析に向けた基礎作業</a:t>
            </a:r>
            <a:endParaRPr lang="en-US" altLang="ja-JP" dirty="0"/>
          </a:p>
          <a:p>
            <a:pPr marL="0" indent="0">
              <a:buNone/>
            </a:pPr>
            <a:r>
              <a:rPr lang="ja-JP" altLang="en-US" dirty="0"/>
              <a:t>－本科研費</a:t>
            </a:r>
            <a:r>
              <a:rPr lang="en-US" altLang="ja-JP" dirty="0"/>
              <a:t>(22H02379)</a:t>
            </a:r>
            <a:r>
              <a:rPr lang="ja-JP" altLang="en-US" dirty="0"/>
              <a:t>の成果報告の一環</a:t>
            </a:r>
            <a:endParaRPr lang="en-US" altLang="ja-JP" dirty="0"/>
          </a:p>
          <a:p>
            <a:pPr>
              <a:buFont typeface="Wingdings" panose="05000000000000000000" pitchFamily="2" charset="2"/>
              <a:buChar char="l"/>
            </a:pPr>
            <a:r>
              <a:rPr kumimoji="1" lang="ja-JP" altLang="en-US" dirty="0"/>
              <a:t>目的</a:t>
            </a:r>
            <a:endParaRPr kumimoji="1" lang="en-US" altLang="ja-JP" dirty="0"/>
          </a:p>
          <a:p>
            <a:pPr marL="0" indent="0">
              <a:buNone/>
            </a:pPr>
            <a:r>
              <a:rPr lang="ja-JP" altLang="en-US" dirty="0"/>
              <a:t>林業の世帯が，一般の世帯と比較してどのような特徴を持っているのかを明らかにする</a:t>
            </a:r>
            <a:endParaRPr lang="en-US" altLang="ja-JP" dirty="0"/>
          </a:p>
          <a:p>
            <a:pPr marL="0" indent="0">
              <a:buNone/>
            </a:pPr>
            <a:r>
              <a:rPr lang="en-US" altLang="ja-JP" dirty="0"/>
              <a:t>【</a:t>
            </a:r>
            <a:r>
              <a:rPr lang="ja-JP" altLang="en-US" dirty="0"/>
              <a:t>世帯分析の難しさ</a:t>
            </a:r>
            <a:r>
              <a:rPr lang="en-US" altLang="ja-JP" dirty="0"/>
              <a:t>】</a:t>
            </a:r>
          </a:p>
          <a:p>
            <a:pPr marL="0" indent="0">
              <a:buNone/>
            </a:pPr>
            <a:r>
              <a:rPr lang="ja-JP" altLang="en-US" dirty="0"/>
              <a:t>１）個人である世帯員は，常に「世帯主との続柄」が付いてくる</a:t>
            </a:r>
            <a:endParaRPr lang="en-US" altLang="ja-JP" dirty="0"/>
          </a:p>
          <a:p>
            <a:pPr marL="0" indent="0">
              <a:buNone/>
            </a:pPr>
            <a:r>
              <a:rPr lang="ja-JP" altLang="en-US" dirty="0"/>
              <a:t>２）「誰」を世帯主とするかは，各家庭で異なる</a:t>
            </a:r>
            <a:endParaRPr lang="en-US" altLang="ja-JP" dirty="0"/>
          </a:p>
          <a:p>
            <a:pPr marL="0" indent="0">
              <a:buNone/>
            </a:pPr>
            <a:r>
              <a:rPr lang="en-US" altLang="ja-JP" dirty="0"/>
              <a:t>…</a:t>
            </a:r>
            <a:r>
              <a:rPr lang="ja-JP" altLang="en-US" dirty="0"/>
              <a:t>父，母，子供，祖父，祖母など，世帯主が誰かによって，ある世帯員の続柄は変化</a:t>
            </a:r>
            <a:endParaRPr lang="en-US" altLang="ja-JP" dirty="0"/>
          </a:p>
          <a:p>
            <a:pPr marL="0" indent="0">
              <a:buNone/>
            </a:pPr>
            <a:endParaRPr lang="ja-JP" altLang="en-US" dirty="0"/>
          </a:p>
        </p:txBody>
      </p:sp>
    </p:spTree>
    <p:extLst>
      <p:ext uri="{BB962C8B-B14F-4D97-AF65-F5344CB8AC3E}">
        <p14:creationId xmlns:p14="http://schemas.microsoft.com/office/powerpoint/2010/main" val="2937604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2AEEE6E-F583-4A39-860E-83F5ACE6CD91}"/>
              </a:ext>
            </a:extLst>
          </p:cNvPr>
          <p:cNvSpPr>
            <a:spLocks noGrp="1"/>
          </p:cNvSpPr>
          <p:nvPr>
            <p:ph type="title"/>
          </p:nvPr>
        </p:nvSpPr>
        <p:spPr>
          <a:xfrm>
            <a:off x="268778" y="212712"/>
            <a:ext cx="7543800" cy="443069"/>
          </a:xfrm>
        </p:spPr>
        <p:txBody>
          <a:bodyPr>
            <a:noAutofit/>
          </a:bodyPr>
          <a:lstStyle/>
          <a:p>
            <a:r>
              <a:rPr kumimoji="1" lang="ja-JP" altLang="en-US" sz="3200" dirty="0"/>
              <a:t>方法</a:t>
            </a:r>
          </a:p>
        </p:txBody>
      </p:sp>
      <p:sp>
        <p:nvSpPr>
          <p:cNvPr id="3" name="コンテンツ プレースホルダー 2">
            <a:extLst>
              <a:ext uri="{FF2B5EF4-FFF2-40B4-BE49-F238E27FC236}">
                <a16:creationId xmlns:a16="http://schemas.microsoft.com/office/drawing/2014/main" id="{8FBFE8C9-3DB6-803E-65EA-0D183C95B508}"/>
              </a:ext>
            </a:extLst>
          </p:cNvPr>
          <p:cNvSpPr>
            <a:spLocks noGrp="1"/>
          </p:cNvSpPr>
          <p:nvPr>
            <p:ph idx="1"/>
          </p:nvPr>
        </p:nvSpPr>
        <p:spPr>
          <a:xfrm>
            <a:off x="268778" y="583430"/>
            <a:ext cx="8533477" cy="6061858"/>
          </a:xfrm>
        </p:spPr>
        <p:txBody>
          <a:bodyPr>
            <a:normAutofit/>
          </a:bodyPr>
          <a:lstStyle/>
          <a:p>
            <a:pPr marL="0" indent="0">
              <a:buNone/>
            </a:pPr>
            <a:r>
              <a:rPr lang="en-US" altLang="ja-JP" dirty="0"/>
              <a:t>【</a:t>
            </a:r>
            <a:r>
              <a:rPr lang="ja-JP" altLang="en-US" dirty="0"/>
              <a:t>対象</a:t>
            </a:r>
            <a:r>
              <a:rPr lang="en-US" altLang="ja-JP" dirty="0"/>
              <a:t>】</a:t>
            </a:r>
          </a:p>
          <a:p>
            <a:pPr marL="0" indent="0">
              <a:buNone/>
            </a:pPr>
            <a:r>
              <a:rPr lang="ja-JP" altLang="en-US" dirty="0"/>
              <a:t>１）世帯の限定</a:t>
            </a:r>
            <a:endParaRPr lang="en-US" altLang="ja-JP" dirty="0"/>
          </a:p>
          <a:p>
            <a:pPr marL="0" indent="0">
              <a:buNone/>
            </a:pPr>
            <a:r>
              <a:rPr lang="ja-JP" altLang="en-US" dirty="0"/>
              <a:t>１－１）林業の世帯／比較対象としての一般の世帯，をどう定義するか？</a:t>
            </a:r>
            <a:endParaRPr lang="en-US" altLang="ja-JP" dirty="0"/>
          </a:p>
          <a:p>
            <a:pPr marL="0" indent="0">
              <a:buNone/>
            </a:pPr>
            <a:r>
              <a:rPr lang="ja-JP" altLang="en-US" dirty="0"/>
              <a:t>　　林業の世帯：世帯主が「林業」に就業する世帯（世帯主林業世帯）</a:t>
            </a:r>
            <a:endParaRPr lang="en-US" altLang="ja-JP" dirty="0"/>
          </a:p>
          <a:p>
            <a:pPr marL="0" indent="0">
              <a:buNone/>
            </a:pPr>
            <a:r>
              <a:rPr lang="ja-JP" altLang="en-US" dirty="0"/>
              <a:t>　　一般の世帯：世帯主が就業者である一般世帯（施設等世帯を除く）</a:t>
            </a:r>
            <a:endParaRPr lang="en-US" altLang="ja-JP" dirty="0"/>
          </a:p>
          <a:p>
            <a:pPr marL="0" indent="0">
              <a:buNone/>
            </a:pPr>
            <a:r>
              <a:rPr lang="ja-JP" altLang="en-US" dirty="0"/>
              <a:t>１－２）世帯主年齢</a:t>
            </a:r>
            <a:r>
              <a:rPr lang="en-US" altLang="ja-JP" dirty="0"/>
              <a:t>15</a:t>
            </a:r>
            <a:r>
              <a:rPr lang="ja-JP" altLang="en-US" dirty="0"/>
              <a:t>歳以上</a:t>
            </a:r>
            <a:r>
              <a:rPr lang="en-US" altLang="ja-JP" dirty="0"/>
              <a:t>59</a:t>
            </a:r>
            <a:r>
              <a:rPr lang="ja-JP" altLang="en-US" dirty="0"/>
              <a:t>歳以下（今日の一般的定年を踏まえる）</a:t>
            </a:r>
            <a:endParaRPr lang="en-US" altLang="ja-JP" dirty="0"/>
          </a:p>
          <a:p>
            <a:pPr marL="0" indent="0">
              <a:buNone/>
            </a:pPr>
            <a:r>
              <a:rPr lang="ja-JP" altLang="en-US" dirty="0"/>
              <a:t>１－３）「世帯」と一言で言っても，世帯の種類は多様</a:t>
            </a:r>
            <a:endParaRPr lang="en-US" altLang="ja-JP" dirty="0"/>
          </a:p>
          <a:p>
            <a:pPr marL="0" indent="0">
              <a:buNone/>
            </a:pPr>
            <a:r>
              <a:rPr lang="ja-JP" altLang="en-US" dirty="0"/>
              <a:t>単身，核家族，</a:t>
            </a:r>
            <a:r>
              <a:rPr lang="en-US" altLang="ja-JP" dirty="0"/>
              <a:t>3</a:t>
            </a:r>
            <a:r>
              <a:rPr lang="ja-JP" altLang="en-US" dirty="0"/>
              <a:t>世代，片親等</a:t>
            </a:r>
            <a:r>
              <a:rPr lang="en-US" altLang="ja-JP" dirty="0"/>
              <a:t>…</a:t>
            </a:r>
          </a:p>
          <a:p>
            <a:pPr marL="0" indent="0">
              <a:buNone/>
            </a:pPr>
            <a:r>
              <a:rPr lang="ja-JP" altLang="en-US" dirty="0"/>
              <a:t>⇒今回分析では，単独世帯及び（世帯主に対して）配偶者のいる世帯に限定</a:t>
            </a:r>
            <a:endParaRPr lang="en-US" altLang="ja-JP" dirty="0"/>
          </a:p>
          <a:p>
            <a:pPr marL="0" indent="0">
              <a:buNone/>
            </a:pPr>
            <a:r>
              <a:rPr lang="ja-JP" altLang="en-US" dirty="0"/>
              <a:t>－</a:t>
            </a:r>
            <a:r>
              <a:rPr kumimoji="1" lang="ja-JP" altLang="en-US" dirty="0"/>
              <a:t>単独世帯：現代日本社会を考えると，「ひとり者」の特徴把握は必要</a:t>
            </a:r>
            <a:endParaRPr kumimoji="1" lang="en-US" altLang="ja-JP" dirty="0"/>
          </a:p>
          <a:p>
            <a:pPr marL="0" indent="0">
              <a:buNone/>
            </a:pPr>
            <a:r>
              <a:rPr lang="ja-JP" altLang="en-US" dirty="0"/>
              <a:t>－有配偶者世帯：世帯主が林業に就業する世帯と一般世帯の類似性について，配偶者の動向を通じて比較</a:t>
            </a:r>
            <a:endParaRPr lang="en-US" altLang="ja-JP" dirty="0"/>
          </a:p>
        </p:txBody>
      </p:sp>
    </p:spTree>
    <p:extLst>
      <p:ext uri="{BB962C8B-B14F-4D97-AF65-F5344CB8AC3E}">
        <p14:creationId xmlns:p14="http://schemas.microsoft.com/office/powerpoint/2010/main" val="1511197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F6E07-D9BF-69CD-547C-A7B250959E6F}"/>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DDBED6CB-FD70-8AB7-6974-45230DEA4A3D}"/>
              </a:ext>
            </a:extLst>
          </p:cNvPr>
          <p:cNvSpPr>
            <a:spLocks noGrp="1"/>
          </p:cNvSpPr>
          <p:nvPr>
            <p:ph type="title"/>
          </p:nvPr>
        </p:nvSpPr>
        <p:spPr>
          <a:xfrm>
            <a:off x="268778" y="212712"/>
            <a:ext cx="7543800" cy="443069"/>
          </a:xfrm>
        </p:spPr>
        <p:txBody>
          <a:bodyPr>
            <a:noAutofit/>
          </a:bodyPr>
          <a:lstStyle/>
          <a:p>
            <a:r>
              <a:rPr kumimoji="1" lang="ja-JP" altLang="en-US" sz="3200" dirty="0"/>
              <a:t>方法</a:t>
            </a:r>
          </a:p>
        </p:txBody>
      </p:sp>
      <p:sp>
        <p:nvSpPr>
          <p:cNvPr id="3" name="コンテンツ プレースホルダー 2">
            <a:extLst>
              <a:ext uri="{FF2B5EF4-FFF2-40B4-BE49-F238E27FC236}">
                <a16:creationId xmlns:a16="http://schemas.microsoft.com/office/drawing/2014/main" id="{315252F6-6475-F1B7-F1B9-A00409AAFA94}"/>
              </a:ext>
            </a:extLst>
          </p:cNvPr>
          <p:cNvSpPr>
            <a:spLocks noGrp="1"/>
          </p:cNvSpPr>
          <p:nvPr>
            <p:ph idx="1"/>
          </p:nvPr>
        </p:nvSpPr>
        <p:spPr>
          <a:xfrm>
            <a:off x="120072" y="2554993"/>
            <a:ext cx="8691418" cy="4186288"/>
          </a:xfrm>
        </p:spPr>
        <p:txBody>
          <a:bodyPr/>
          <a:lstStyle/>
          <a:p>
            <a:pPr marL="0" indent="0">
              <a:buNone/>
            </a:pPr>
            <a:r>
              <a:rPr lang="ja-JP" altLang="en-US" dirty="0"/>
              <a:t>２</a:t>
            </a:r>
            <a:r>
              <a:rPr kumimoji="1" lang="ja-JP" altLang="en-US" dirty="0"/>
              <a:t>）地域の選定</a:t>
            </a:r>
            <a:endParaRPr kumimoji="1" lang="en-US" altLang="ja-JP" dirty="0"/>
          </a:p>
          <a:p>
            <a:pPr marL="0" indent="0">
              <a:buNone/>
            </a:pPr>
            <a:r>
              <a:rPr lang="ja-JP" altLang="en-US" dirty="0"/>
              <a:t>－東京都特別区と栃木県の奥鬼怒などの間で区別は必要</a:t>
            </a:r>
            <a:endParaRPr lang="en-US" altLang="ja-JP" dirty="0"/>
          </a:p>
          <a:p>
            <a:pPr marL="0" indent="0">
              <a:buNone/>
            </a:pPr>
            <a:r>
              <a:rPr kumimoji="1" lang="ja-JP" altLang="en-US" dirty="0"/>
              <a:t>－平成の大合併で市域が拡大し，「市」＝市街ではなくなっている</a:t>
            </a:r>
            <a:r>
              <a:rPr lang="ja-JP" altLang="en-US" dirty="0"/>
              <a:t>（例：宇都宮市）</a:t>
            </a:r>
            <a:endParaRPr lang="en-US" altLang="ja-JP" dirty="0"/>
          </a:p>
          <a:p>
            <a:pPr marL="0" indent="0">
              <a:buNone/>
            </a:pPr>
            <a:r>
              <a:rPr kumimoji="1" lang="ja-JP" altLang="en-US" dirty="0"/>
              <a:t>－県単位で林業地域と非林業地域を区分⇒明確な基準無し</a:t>
            </a:r>
            <a:r>
              <a:rPr kumimoji="1" lang="en-US" altLang="ja-JP" dirty="0"/>
              <a:t>…</a:t>
            </a:r>
          </a:p>
          <a:p>
            <a:pPr marL="0" indent="0">
              <a:buNone/>
            </a:pPr>
            <a:r>
              <a:rPr kumimoji="1" lang="ja-JP" altLang="en-US" dirty="0"/>
              <a:t>●「都市計画区域」</a:t>
            </a:r>
            <a:r>
              <a:rPr lang="ja-JP" altLang="en-US" dirty="0"/>
              <a:t>という視点</a:t>
            </a:r>
            <a:endParaRPr kumimoji="1" lang="en-US" altLang="ja-JP" dirty="0"/>
          </a:p>
          <a:p>
            <a:pPr marL="0" indent="0">
              <a:buNone/>
            </a:pPr>
            <a:r>
              <a:rPr lang="ja-JP" altLang="en-US" dirty="0"/>
              <a:t>・都市計画区域</a:t>
            </a:r>
            <a:endParaRPr lang="en-US" altLang="ja-JP" dirty="0"/>
          </a:p>
          <a:p>
            <a:pPr marL="0" indent="0">
              <a:buNone/>
            </a:pPr>
            <a:r>
              <a:rPr lang="ja-JP" altLang="en-US" dirty="0"/>
              <a:t>　　①線引き区域（市街化区域＋市街化調整区域）／②非線引き区域</a:t>
            </a:r>
            <a:endParaRPr lang="en-US" altLang="ja-JP" dirty="0"/>
          </a:p>
          <a:p>
            <a:pPr marL="0" indent="0">
              <a:buNone/>
            </a:pPr>
            <a:r>
              <a:rPr kumimoji="1" lang="ja-JP" altLang="en-US" dirty="0"/>
              <a:t>・③都市計画区域外</a:t>
            </a:r>
            <a:endParaRPr kumimoji="1" lang="en-US" altLang="ja-JP" dirty="0"/>
          </a:p>
          <a:p>
            <a:pPr marL="0" indent="0">
              <a:buNone/>
            </a:pPr>
            <a:r>
              <a:rPr lang="ja-JP" altLang="en-US" dirty="0"/>
              <a:t>⇒①線引き区域，②非線引き区域，③都市計画区域　別で分析</a:t>
            </a:r>
            <a:endParaRPr kumimoji="1" lang="en-US" altLang="ja-JP" dirty="0"/>
          </a:p>
        </p:txBody>
      </p:sp>
      <p:pic>
        <p:nvPicPr>
          <p:cNvPr id="5" name="図 4">
            <a:extLst>
              <a:ext uri="{FF2B5EF4-FFF2-40B4-BE49-F238E27FC236}">
                <a16:creationId xmlns:a16="http://schemas.microsoft.com/office/drawing/2014/main" id="{E2885D93-DE3B-606B-C082-4D59981186C6}"/>
              </a:ext>
            </a:extLst>
          </p:cNvPr>
          <p:cNvPicPr>
            <a:picLocks noChangeAspect="1"/>
          </p:cNvPicPr>
          <p:nvPr/>
        </p:nvPicPr>
        <p:blipFill>
          <a:blip r:embed="rId2"/>
          <a:stretch>
            <a:fillRect/>
          </a:stretch>
        </p:blipFill>
        <p:spPr>
          <a:xfrm>
            <a:off x="1754883" y="1049573"/>
            <a:ext cx="5033105" cy="1468583"/>
          </a:xfrm>
          <a:prstGeom prst="rect">
            <a:avLst/>
          </a:prstGeom>
          <a:solidFill>
            <a:schemeClr val="bg1"/>
          </a:solidFill>
        </p:spPr>
      </p:pic>
      <p:sp>
        <p:nvSpPr>
          <p:cNvPr id="6" name="テキスト ボックス 5">
            <a:extLst>
              <a:ext uri="{FF2B5EF4-FFF2-40B4-BE49-F238E27FC236}">
                <a16:creationId xmlns:a16="http://schemas.microsoft.com/office/drawing/2014/main" id="{FBF3B457-6A56-8E8E-3753-06A648ABB09E}"/>
              </a:ext>
            </a:extLst>
          </p:cNvPr>
          <p:cNvSpPr txBox="1"/>
          <p:nvPr/>
        </p:nvSpPr>
        <p:spPr>
          <a:xfrm>
            <a:off x="5679992" y="655781"/>
            <a:ext cx="1107996" cy="338554"/>
          </a:xfrm>
          <a:prstGeom prst="rect">
            <a:avLst/>
          </a:prstGeom>
          <a:noFill/>
        </p:spPr>
        <p:txBody>
          <a:bodyPr wrap="none" rtlCol="0">
            <a:spAutoFit/>
          </a:bodyPr>
          <a:lstStyle/>
          <a:p>
            <a:r>
              <a:rPr kumimoji="1" lang="ja-JP" altLang="en-US" sz="1600" dirty="0"/>
              <a:t>単位：世帯</a:t>
            </a:r>
          </a:p>
        </p:txBody>
      </p:sp>
      <p:sp>
        <p:nvSpPr>
          <p:cNvPr id="7" name="テキスト ボックス 6">
            <a:extLst>
              <a:ext uri="{FF2B5EF4-FFF2-40B4-BE49-F238E27FC236}">
                <a16:creationId xmlns:a16="http://schemas.microsoft.com/office/drawing/2014/main" id="{672A37E7-C7C8-074F-8C38-CBD1AB85A71D}"/>
              </a:ext>
            </a:extLst>
          </p:cNvPr>
          <p:cNvSpPr txBox="1"/>
          <p:nvPr/>
        </p:nvSpPr>
        <p:spPr>
          <a:xfrm>
            <a:off x="1547688" y="594225"/>
            <a:ext cx="2492990" cy="400110"/>
          </a:xfrm>
          <a:prstGeom prst="rect">
            <a:avLst/>
          </a:prstGeom>
          <a:noFill/>
        </p:spPr>
        <p:txBody>
          <a:bodyPr wrap="none" rtlCol="0">
            <a:spAutoFit/>
          </a:bodyPr>
          <a:lstStyle/>
          <a:p>
            <a:r>
              <a:rPr kumimoji="1" lang="ja-JP" altLang="en-US" sz="2000" dirty="0"/>
              <a:t>分析対象世帯の概要</a:t>
            </a:r>
          </a:p>
        </p:txBody>
      </p:sp>
    </p:spTree>
    <p:extLst>
      <p:ext uri="{BB962C8B-B14F-4D97-AF65-F5344CB8AC3E}">
        <p14:creationId xmlns:p14="http://schemas.microsoft.com/office/powerpoint/2010/main" val="2500480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2C61DA5-B235-4830-65D5-BC26402496B7}"/>
              </a:ext>
            </a:extLst>
          </p:cNvPr>
          <p:cNvSpPr>
            <a:spLocks noGrp="1"/>
          </p:cNvSpPr>
          <p:nvPr>
            <p:ph type="title"/>
          </p:nvPr>
        </p:nvSpPr>
        <p:spPr>
          <a:xfrm>
            <a:off x="628997" y="51062"/>
            <a:ext cx="7543800" cy="526196"/>
          </a:xfrm>
        </p:spPr>
        <p:txBody>
          <a:bodyPr>
            <a:noAutofit/>
          </a:bodyPr>
          <a:lstStyle/>
          <a:p>
            <a:r>
              <a:rPr kumimoji="1" lang="ja-JP" altLang="en-US" sz="3200" dirty="0"/>
              <a:t>方法まとめ</a:t>
            </a:r>
          </a:p>
        </p:txBody>
      </p:sp>
      <p:sp>
        <p:nvSpPr>
          <p:cNvPr id="8" name="コンテンツ プレースホルダー 7">
            <a:extLst>
              <a:ext uri="{FF2B5EF4-FFF2-40B4-BE49-F238E27FC236}">
                <a16:creationId xmlns:a16="http://schemas.microsoft.com/office/drawing/2014/main" id="{0BA1CAA3-B86B-0B65-826B-0ABF524ECA48}"/>
              </a:ext>
            </a:extLst>
          </p:cNvPr>
          <p:cNvSpPr>
            <a:spLocks noGrp="1"/>
          </p:cNvSpPr>
          <p:nvPr>
            <p:ph idx="1"/>
          </p:nvPr>
        </p:nvSpPr>
        <p:spPr>
          <a:xfrm>
            <a:off x="350966" y="3759200"/>
            <a:ext cx="8349690" cy="2919002"/>
          </a:xfrm>
        </p:spPr>
        <p:txBody>
          <a:bodyPr/>
          <a:lstStyle/>
          <a:p>
            <a:r>
              <a:rPr lang="ja-JP" altLang="en-US" dirty="0"/>
              <a:t>使用項目（</a:t>
            </a:r>
            <a:r>
              <a:rPr lang="ja-JP" altLang="en-US" dirty="0">
                <a:solidFill>
                  <a:srgbClr val="0070C0"/>
                </a:solidFill>
              </a:rPr>
              <a:t>青字</a:t>
            </a:r>
            <a:r>
              <a:rPr lang="ja-JP" altLang="en-US" dirty="0"/>
              <a:t>：今回報告する項目）</a:t>
            </a:r>
            <a:endParaRPr lang="en-US" altLang="ja-JP" dirty="0"/>
          </a:p>
          <a:p>
            <a:r>
              <a:rPr lang="ja-JP" altLang="en-US" dirty="0">
                <a:solidFill>
                  <a:srgbClr val="0070C0"/>
                </a:solidFill>
              </a:rPr>
              <a:t>居住区域，居住期間，</a:t>
            </a:r>
            <a:r>
              <a:rPr lang="en-US" altLang="ja-JP" dirty="0">
                <a:solidFill>
                  <a:srgbClr val="0070C0"/>
                </a:solidFill>
              </a:rPr>
              <a:t>5</a:t>
            </a:r>
            <a:r>
              <a:rPr lang="ja-JP" altLang="en-US" dirty="0">
                <a:solidFill>
                  <a:srgbClr val="0070C0"/>
                </a:solidFill>
              </a:rPr>
              <a:t>年前居住地域，</a:t>
            </a:r>
            <a:r>
              <a:rPr lang="ja-JP" altLang="en-US" dirty="0"/>
              <a:t>建物の階数，</a:t>
            </a:r>
            <a:r>
              <a:rPr lang="ja-JP" altLang="en-US" dirty="0">
                <a:solidFill>
                  <a:srgbClr val="0070C0"/>
                </a:solidFill>
              </a:rPr>
              <a:t>建物の所有，</a:t>
            </a:r>
            <a:endParaRPr lang="en-US" altLang="ja-JP" dirty="0">
              <a:solidFill>
                <a:srgbClr val="0070C0"/>
              </a:solidFill>
            </a:endParaRPr>
          </a:p>
          <a:p>
            <a:r>
              <a:rPr lang="ja-JP" altLang="en-US" dirty="0">
                <a:solidFill>
                  <a:srgbClr val="0070C0"/>
                </a:solidFill>
              </a:rPr>
              <a:t>性別，年齢階級，教育の状況，</a:t>
            </a:r>
            <a:r>
              <a:rPr lang="ja-JP" altLang="en-US" dirty="0"/>
              <a:t>労働力の状態，</a:t>
            </a:r>
            <a:r>
              <a:rPr lang="ja-JP" altLang="en-US" dirty="0">
                <a:solidFill>
                  <a:srgbClr val="0070C0"/>
                </a:solidFill>
              </a:rPr>
              <a:t>産業，職業，従通地（従業地又は通学地），</a:t>
            </a:r>
            <a:r>
              <a:rPr lang="ja-JP" altLang="en-US" dirty="0"/>
              <a:t>従業上の地位</a:t>
            </a:r>
            <a:endParaRPr lang="en-US" altLang="ja-JP" dirty="0"/>
          </a:p>
          <a:p>
            <a:pPr marL="0" indent="0">
              <a:buNone/>
            </a:pPr>
            <a:r>
              <a:rPr lang="ja-JP" altLang="en-US" b="1" dirty="0">
                <a:solidFill>
                  <a:schemeClr val="tx1"/>
                </a:solidFill>
              </a:rPr>
              <a:t>太黒字</a:t>
            </a:r>
            <a:r>
              <a:rPr lang="ja-JP" altLang="en-US" dirty="0">
                <a:solidFill>
                  <a:schemeClr val="tx1"/>
                </a:solidFill>
              </a:rPr>
              <a:t>：　林業世帯が一般世帯より</a:t>
            </a:r>
            <a:r>
              <a:rPr lang="en-US" altLang="ja-JP" dirty="0">
                <a:solidFill>
                  <a:schemeClr val="tx1"/>
                </a:solidFill>
              </a:rPr>
              <a:t>5</a:t>
            </a:r>
            <a:r>
              <a:rPr lang="ja-JP" altLang="en-US" dirty="0">
                <a:solidFill>
                  <a:schemeClr val="tx1"/>
                </a:solidFill>
              </a:rPr>
              <a:t>％以上高い項目</a:t>
            </a:r>
            <a:endParaRPr lang="en-US" altLang="ja-JP" dirty="0">
              <a:solidFill>
                <a:schemeClr val="tx1"/>
              </a:solidFill>
            </a:endParaRPr>
          </a:p>
          <a:p>
            <a:pPr marL="0" indent="0">
              <a:buNone/>
            </a:pPr>
            <a:r>
              <a:rPr lang="ja-JP" altLang="en-US" b="1" dirty="0">
                <a:solidFill>
                  <a:srgbClr val="FF0000"/>
                </a:solidFill>
              </a:rPr>
              <a:t>太赤字</a:t>
            </a:r>
            <a:r>
              <a:rPr lang="ja-JP" altLang="en-US" dirty="0">
                <a:solidFill>
                  <a:schemeClr val="tx1"/>
                </a:solidFill>
              </a:rPr>
              <a:t>：　林業世帯が一般世帯より</a:t>
            </a:r>
            <a:r>
              <a:rPr lang="en-US" altLang="ja-JP" dirty="0">
                <a:solidFill>
                  <a:schemeClr val="tx1"/>
                </a:solidFill>
              </a:rPr>
              <a:t>5</a:t>
            </a:r>
            <a:r>
              <a:rPr lang="ja-JP" altLang="en-US" dirty="0">
                <a:solidFill>
                  <a:schemeClr val="tx1"/>
                </a:solidFill>
              </a:rPr>
              <a:t>％以上低い項目</a:t>
            </a:r>
            <a:endParaRPr lang="en-US" altLang="ja-JP" dirty="0">
              <a:solidFill>
                <a:schemeClr val="tx1"/>
              </a:solidFill>
            </a:endParaRPr>
          </a:p>
        </p:txBody>
      </p:sp>
      <p:graphicFrame>
        <p:nvGraphicFramePr>
          <p:cNvPr id="5" name="表 4">
            <a:extLst>
              <a:ext uri="{FF2B5EF4-FFF2-40B4-BE49-F238E27FC236}">
                <a16:creationId xmlns:a16="http://schemas.microsoft.com/office/drawing/2014/main" id="{B8E77D08-7780-1EB0-6BFF-3DD36EB80404}"/>
              </a:ext>
            </a:extLst>
          </p:cNvPr>
          <p:cNvGraphicFramePr>
            <a:graphicFrameLocks noGrp="1"/>
          </p:cNvGraphicFramePr>
          <p:nvPr>
            <p:extLst>
              <p:ext uri="{D42A27DB-BD31-4B8C-83A1-F6EECF244321}">
                <p14:modId xmlns:p14="http://schemas.microsoft.com/office/powerpoint/2010/main" val="3772408572"/>
              </p:ext>
            </p:extLst>
          </p:nvPr>
        </p:nvGraphicFramePr>
        <p:xfrm>
          <a:off x="350971" y="1024877"/>
          <a:ext cx="8349690" cy="2592083"/>
        </p:xfrm>
        <a:graphic>
          <a:graphicData uri="http://schemas.openxmlformats.org/drawingml/2006/table">
            <a:tbl>
              <a:tblPr firstRow="1" bandRow="1">
                <a:tableStyleId>{5C22544A-7EE6-4342-B048-85BDC9FD1C3A}</a:tableStyleId>
              </a:tblPr>
              <a:tblGrid>
                <a:gridCol w="695807">
                  <a:extLst>
                    <a:ext uri="{9D8B030D-6E8A-4147-A177-3AD203B41FA5}">
                      <a16:colId xmlns:a16="http://schemas.microsoft.com/office/drawing/2014/main" val="1400021736"/>
                    </a:ext>
                  </a:extLst>
                </a:gridCol>
                <a:gridCol w="347904">
                  <a:extLst>
                    <a:ext uri="{9D8B030D-6E8A-4147-A177-3AD203B41FA5}">
                      <a16:colId xmlns:a16="http://schemas.microsoft.com/office/drawing/2014/main" val="1694032795"/>
                    </a:ext>
                  </a:extLst>
                </a:gridCol>
                <a:gridCol w="347904">
                  <a:extLst>
                    <a:ext uri="{9D8B030D-6E8A-4147-A177-3AD203B41FA5}">
                      <a16:colId xmlns:a16="http://schemas.microsoft.com/office/drawing/2014/main" val="2733115647"/>
                    </a:ext>
                  </a:extLst>
                </a:gridCol>
                <a:gridCol w="695807">
                  <a:extLst>
                    <a:ext uri="{9D8B030D-6E8A-4147-A177-3AD203B41FA5}">
                      <a16:colId xmlns:a16="http://schemas.microsoft.com/office/drawing/2014/main" val="4137381492"/>
                    </a:ext>
                  </a:extLst>
                </a:gridCol>
                <a:gridCol w="347904">
                  <a:extLst>
                    <a:ext uri="{9D8B030D-6E8A-4147-A177-3AD203B41FA5}">
                      <a16:colId xmlns:a16="http://schemas.microsoft.com/office/drawing/2014/main" val="1101114577"/>
                    </a:ext>
                  </a:extLst>
                </a:gridCol>
                <a:gridCol w="347904">
                  <a:extLst>
                    <a:ext uri="{9D8B030D-6E8A-4147-A177-3AD203B41FA5}">
                      <a16:colId xmlns:a16="http://schemas.microsoft.com/office/drawing/2014/main" val="794161486"/>
                    </a:ext>
                  </a:extLst>
                </a:gridCol>
                <a:gridCol w="695807">
                  <a:extLst>
                    <a:ext uri="{9D8B030D-6E8A-4147-A177-3AD203B41FA5}">
                      <a16:colId xmlns:a16="http://schemas.microsoft.com/office/drawing/2014/main" val="3984407465"/>
                    </a:ext>
                  </a:extLst>
                </a:gridCol>
                <a:gridCol w="347904">
                  <a:extLst>
                    <a:ext uri="{9D8B030D-6E8A-4147-A177-3AD203B41FA5}">
                      <a16:colId xmlns:a16="http://schemas.microsoft.com/office/drawing/2014/main" val="896024484"/>
                    </a:ext>
                  </a:extLst>
                </a:gridCol>
                <a:gridCol w="347904">
                  <a:extLst>
                    <a:ext uri="{9D8B030D-6E8A-4147-A177-3AD203B41FA5}">
                      <a16:colId xmlns:a16="http://schemas.microsoft.com/office/drawing/2014/main" val="109110109"/>
                    </a:ext>
                  </a:extLst>
                </a:gridCol>
                <a:gridCol w="695807">
                  <a:extLst>
                    <a:ext uri="{9D8B030D-6E8A-4147-A177-3AD203B41FA5}">
                      <a16:colId xmlns:a16="http://schemas.microsoft.com/office/drawing/2014/main" val="585808196"/>
                    </a:ext>
                  </a:extLst>
                </a:gridCol>
                <a:gridCol w="347904">
                  <a:extLst>
                    <a:ext uri="{9D8B030D-6E8A-4147-A177-3AD203B41FA5}">
                      <a16:colId xmlns:a16="http://schemas.microsoft.com/office/drawing/2014/main" val="3150359346"/>
                    </a:ext>
                  </a:extLst>
                </a:gridCol>
                <a:gridCol w="347904">
                  <a:extLst>
                    <a:ext uri="{9D8B030D-6E8A-4147-A177-3AD203B41FA5}">
                      <a16:colId xmlns:a16="http://schemas.microsoft.com/office/drawing/2014/main" val="2827409491"/>
                    </a:ext>
                  </a:extLst>
                </a:gridCol>
                <a:gridCol w="695807">
                  <a:extLst>
                    <a:ext uri="{9D8B030D-6E8A-4147-A177-3AD203B41FA5}">
                      <a16:colId xmlns:a16="http://schemas.microsoft.com/office/drawing/2014/main" val="1073258101"/>
                    </a:ext>
                  </a:extLst>
                </a:gridCol>
                <a:gridCol w="347904">
                  <a:extLst>
                    <a:ext uri="{9D8B030D-6E8A-4147-A177-3AD203B41FA5}">
                      <a16:colId xmlns:a16="http://schemas.microsoft.com/office/drawing/2014/main" val="2711437790"/>
                    </a:ext>
                  </a:extLst>
                </a:gridCol>
                <a:gridCol w="347904">
                  <a:extLst>
                    <a:ext uri="{9D8B030D-6E8A-4147-A177-3AD203B41FA5}">
                      <a16:colId xmlns:a16="http://schemas.microsoft.com/office/drawing/2014/main" val="4269204403"/>
                    </a:ext>
                  </a:extLst>
                </a:gridCol>
                <a:gridCol w="695807">
                  <a:extLst>
                    <a:ext uri="{9D8B030D-6E8A-4147-A177-3AD203B41FA5}">
                      <a16:colId xmlns:a16="http://schemas.microsoft.com/office/drawing/2014/main" val="2713219731"/>
                    </a:ext>
                  </a:extLst>
                </a:gridCol>
                <a:gridCol w="347904">
                  <a:extLst>
                    <a:ext uri="{9D8B030D-6E8A-4147-A177-3AD203B41FA5}">
                      <a16:colId xmlns:a16="http://schemas.microsoft.com/office/drawing/2014/main" val="2413939829"/>
                    </a:ext>
                  </a:extLst>
                </a:gridCol>
                <a:gridCol w="347904">
                  <a:extLst>
                    <a:ext uri="{9D8B030D-6E8A-4147-A177-3AD203B41FA5}">
                      <a16:colId xmlns:a16="http://schemas.microsoft.com/office/drawing/2014/main" val="3812864498"/>
                    </a:ext>
                  </a:extLst>
                </a:gridCol>
              </a:tblGrid>
              <a:tr h="397523">
                <a:tc gridSpan="9">
                  <a:txBody>
                    <a:bodyPr/>
                    <a:lstStyle/>
                    <a:p>
                      <a:r>
                        <a:rPr kumimoji="1" lang="ja-JP" altLang="en-US" dirty="0"/>
                        <a:t>一般世帯</a:t>
                      </a:r>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dirty="0"/>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dirty="0"/>
                    </a:p>
                  </a:txBody>
                  <a:tcPr/>
                </a:tc>
                <a:tc hMerge="1">
                  <a:txBody>
                    <a:bodyPr/>
                    <a:lstStyle/>
                    <a:p>
                      <a:endParaRPr kumimoji="1" lang="ja-JP" altLang="en-US"/>
                    </a:p>
                  </a:txBody>
                  <a:tcPr/>
                </a:tc>
                <a:tc hMerge="1">
                  <a:txBody>
                    <a:bodyPr/>
                    <a:lstStyle/>
                    <a:p>
                      <a:endParaRPr kumimoji="1" lang="ja-JP" altLang="en-US"/>
                    </a:p>
                  </a:txBody>
                  <a:tcPr/>
                </a:tc>
                <a:tc gridSpan="9">
                  <a:txBody>
                    <a:bodyPr/>
                    <a:lstStyle/>
                    <a:p>
                      <a:r>
                        <a:rPr kumimoji="1" lang="ja-JP" altLang="en-US" dirty="0"/>
                        <a:t>世帯主林業世帯</a:t>
                      </a:r>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dirty="0"/>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dirty="0"/>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3560884788"/>
                  </a:ext>
                </a:extLst>
              </a:tr>
              <a:tr h="488373">
                <a:tc gridSpan="3">
                  <a:txBody>
                    <a:bodyPr/>
                    <a:lstStyle/>
                    <a:p>
                      <a:r>
                        <a:rPr kumimoji="1" lang="ja-JP" altLang="en-US" sz="1800" dirty="0"/>
                        <a:t>線引き区域</a:t>
                      </a:r>
                    </a:p>
                  </a:txBody>
                  <a:tcPr/>
                </a:tc>
                <a:tc hMerge="1">
                  <a:txBody>
                    <a:bodyPr/>
                    <a:lstStyle/>
                    <a:p>
                      <a:endParaRPr kumimoji="1" lang="ja-JP" altLang="en-US"/>
                    </a:p>
                  </a:txBody>
                  <a:tcPr/>
                </a:tc>
                <a:tc hMerge="1">
                  <a:txBody>
                    <a:bodyPr/>
                    <a:lstStyle/>
                    <a:p>
                      <a:endParaRPr kumimoji="1" lang="ja-JP" altLang="en-US"/>
                    </a:p>
                  </a:txBody>
                  <a:tcPr/>
                </a:tc>
                <a:tc gridSpan="3">
                  <a:txBody>
                    <a:bodyPr/>
                    <a:lstStyle/>
                    <a:p>
                      <a:r>
                        <a:rPr kumimoji="1" lang="ja-JP" altLang="en-US" sz="1800" dirty="0"/>
                        <a:t>非線引き区域</a:t>
                      </a:r>
                    </a:p>
                  </a:txBody>
                  <a:tcPr/>
                </a:tc>
                <a:tc hMerge="1">
                  <a:txBody>
                    <a:bodyPr/>
                    <a:lstStyle/>
                    <a:p>
                      <a:endParaRPr kumimoji="1" lang="ja-JP" altLang="en-US"/>
                    </a:p>
                  </a:txBody>
                  <a:tcPr/>
                </a:tc>
                <a:tc hMerge="1">
                  <a:txBody>
                    <a:bodyPr/>
                    <a:lstStyle/>
                    <a:p>
                      <a:endParaRPr kumimoji="1" lang="ja-JP" altLang="en-US"/>
                    </a:p>
                  </a:txBody>
                  <a:tcPr/>
                </a:tc>
                <a:tc gridSpan="3">
                  <a:txBody>
                    <a:bodyPr/>
                    <a:lstStyle/>
                    <a:p>
                      <a:r>
                        <a:rPr kumimoji="1" lang="ja-JP" altLang="en-US" sz="1800" dirty="0"/>
                        <a:t>都市計画区域外</a:t>
                      </a:r>
                    </a:p>
                  </a:txBody>
                  <a:tcPr/>
                </a:tc>
                <a:tc hMerge="1">
                  <a:txBody>
                    <a:bodyPr/>
                    <a:lstStyle/>
                    <a:p>
                      <a:endParaRPr kumimoji="1" lang="ja-JP" altLang="en-US"/>
                    </a:p>
                  </a:txBody>
                  <a:tcPr/>
                </a:tc>
                <a:tc hMerge="1">
                  <a:txBody>
                    <a:bodyPr/>
                    <a:lstStyle/>
                    <a:p>
                      <a:endParaRPr kumimoji="1" lang="ja-JP" altLang="en-US"/>
                    </a:p>
                  </a:txBody>
                  <a:tcPr/>
                </a:tc>
                <a:tc gridSpan="3">
                  <a:txBody>
                    <a:bodyPr/>
                    <a:lstStyle/>
                    <a:p>
                      <a:r>
                        <a:rPr kumimoji="1" lang="ja-JP" altLang="en-US" sz="1800" dirty="0"/>
                        <a:t>線引き区域</a:t>
                      </a:r>
                    </a:p>
                  </a:txBody>
                  <a:tcPr/>
                </a:tc>
                <a:tc hMerge="1">
                  <a:txBody>
                    <a:bodyPr/>
                    <a:lstStyle/>
                    <a:p>
                      <a:endParaRPr kumimoji="1" lang="ja-JP" altLang="en-US"/>
                    </a:p>
                  </a:txBody>
                  <a:tcPr/>
                </a:tc>
                <a:tc hMerge="1">
                  <a:txBody>
                    <a:bodyPr/>
                    <a:lstStyle/>
                    <a:p>
                      <a:endParaRPr kumimoji="1" lang="ja-JP" altLang="en-US"/>
                    </a:p>
                  </a:txBody>
                  <a:tcPr/>
                </a:tc>
                <a:tc gridSpan="3">
                  <a:txBody>
                    <a:bodyPr/>
                    <a:lstStyle/>
                    <a:p>
                      <a:r>
                        <a:rPr kumimoji="1" lang="ja-JP" altLang="en-US" sz="1800" dirty="0"/>
                        <a:t>非線引き区域</a:t>
                      </a:r>
                    </a:p>
                  </a:txBody>
                  <a:tcPr/>
                </a:tc>
                <a:tc hMerge="1">
                  <a:txBody>
                    <a:bodyPr/>
                    <a:lstStyle/>
                    <a:p>
                      <a:endParaRPr kumimoji="1" lang="ja-JP" altLang="en-US"/>
                    </a:p>
                  </a:txBody>
                  <a:tcPr/>
                </a:tc>
                <a:tc hMerge="1">
                  <a:txBody>
                    <a:bodyPr/>
                    <a:lstStyle/>
                    <a:p>
                      <a:endParaRPr kumimoji="1" lang="ja-JP" altLang="en-US"/>
                    </a:p>
                  </a:txBody>
                  <a:tcPr/>
                </a:tc>
                <a:tc gridSpan="3">
                  <a:txBody>
                    <a:bodyPr/>
                    <a:lstStyle/>
                    <a:p>
                      <a:r>
                        <a:rPr kumimoji="1" lang="ja-JP" altLang="en-US" sz="1800" dirty="0"/>
                        <a:t>都市計画区域外</a:t>
                      </a:r>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1417846101"/>
                  </a:ext>
                </a:extLst>
              </a:tr>
              <a:tr h="488373">
                <a:tc>
                  <a:txBody>
                    <a:bodyPr/>
                    <a:lstStyle/>
                    <a:p>
                      <a:r>
                        <a:rPr kumimoji="1" lang="ja-JP" altLang="en-US" dirty="0"/>
                        <a:t>単独</a:t>
                      </a:r>
                    </a:p>
                  </a:txBody>
                  <a:tcPr/>
                </a:tc>
                <a:tc gridSpan="2">
                  <a:txBody>
                    <a:bodyPr/>
                    <a:lstStyle/>
                    <a:p>
                      <a:r>
                        <a:rPr kumimoji="1" lang="ja-JP" altLang="en-US" dirty="0"/>
                        <a:t>有配偶者</a:t>
                      </a:r>
                    </a:p>
                  </a:txBody>
                  <a:tcPr/>
                </a:tc>
                <a:tc hMerge="1">
                  <a:txBody>
                    <a:bodyPr/>
                    <a:lstStyle/>
                    <a:p>
                      <a:endParaRPr kumimoji="1" lang="ja-JP" altLang="en-US"/>
                    </a:p>
                  </a:txBody>
                  <a:tcPr/>
                </a:tc>
                <a:tc>
                  <a:txBody>
                    <a:bodyPr/>
                    <a:lstStyle/>
                    <a:p>
                      <a:r>
                        <a:rPr kumimoji="1" lang="ja-JP" altLang="en-US" dirty="0"/>
                        <a:t>単独</a:t>
                      </a:r>
                    </a:p>
                  </a:txBody>
                  <a:tcPr/>
                </a:tc>
                <a:tc gridSpan="2">
                  <a:txBody>
                    <a:bodyPr/>
                    <a:lstStyle/>
                    <a:p>
                      <a:r>
                        <a:rPr kumimoji="1" lang="ja-JP" altLang="en-US" dirty="0"/>
                        <a:t>有配偶者</a:t>
                      </a:r>
                    </a:p>
                  </a:txBody>
                  <a:tcPr/>
                </a:tc>
                <a:tc hMerge="1">
                  <a:txBody>
                    <a:bodyPr/>
                    <a:lstStyle/>
                    <a:p>
                      <a:endParaRPr kumimoji="1" lang="ja-JP" altLang="en-US"/>
                    </a:p>
                  </a:txBody>
                  <a:tcPr/>
                </a:tc>
                <a:tc>
                  <a:txBody>
                    <a:bodyPr/>
                    <a:lstStyle/>
                    <a:p>
                      <a:r>
                        <a:rPr kumimoji="1" lang="ja-JP" altLang="en-US" dirty="0"/>
                        <a:t>単独</a:t>
                      </a:r>
                    </a:p>
                  </a:txBody>
                  <a:tcPr/>
                </a:tc>
                <a:tc gridSpan="2">
                  <a:txBody>
                    <a:bodyPr/>
                    <a:lstStyle/>
                    <a:p>
                      <a:r>
                        <a:rPr kumimoji="1" lang="ja-JP" altLang="en-US" dirty="0"/>
                        <a:t>有配偶者</a:t>
                      </a:r>
                    </a:p>
                  </a:txBody>
                  <a:tcPr/>
                </a:tc>
                <a:tc hMerge="1">
                  <a:txBody>
                    <a:bodyPr/>
                    <a:lstStyle/>
                    <a:p>
                      <a:endParaRPr kumimoji="1" lang="ja-JP" altLang="en-US"/>
                    </a:p>
                  </a:txBody>
                  <a:tcPr/>
                </a:tc>
                <a:tc>
                  <a:txBody>
                    <a:bodyPr/>
                    <a:lstStyle/>
                    <a:p>
                      <a:r>
                        <a:rPr kumimoji="1" lang="ja-JP" altLang="en-US" dirty="0"/>
                        <a:t>単独</a:t>
                      </a:r>
                    </a:p>
                  </a:txBody>
                  <a:tcPr/>
                </a:tc>
                <a:tc gridSpan="2">
                  <a:txBody>
                    <a:bodyPr/>
                    <a:lstStyle/>
                    <a:p>
                      <a:r>
                        <a:rPr kumimoji="1" lang="ja-JP" altLang="en-US" dirty="0"/>
                        <a:t>有配偶者</a:t>
                      </a:r>
                    </a:p>
                  </a:txBody>
                  <a:tcPr/>
                </a:tc>
                <a:tc hMerge="1">
                  <a:txBody>
                    <a:bodyPr/>
                    <a:lstStyle/>
                    <a:p>
                      <a:endParaRPr kumimoji="1" lang="ja-JP" altLang="en-US"/>
                    </a:p>
                  </a:txBody>
                  <a:tcPr/>
                </a:tc>
                <a:tc>
                  <a:txBody>
                    <a:bodyPr/>
                    <a:lstStyle/>
                    <a:p>
                      <a:r>
                        <a:rPr kumimoji="1" lang="ja-JP" altLang="en-US" dirty="0"/>
                        <a:t>単独</a:t>
                      </a:r>
                    </a:p>
                  </a:txBody>
                  <a:tcPr/>
                </a:tc>
                <a:tc gridSpan="2">
                  <a:txBody>
                    <a:bodyPr/>
                    <a:lstStyle/>
                    <a:p>
                      <a:r>
                        <a:rPr kumimoji="1" lang="ja-JP" altLang="en-US" dirty="0"/>
                        <a:t>有配偶者</a:t>
                      </a:r>
                    </a:p>
                  </a:txBody>
                  <a:tcPr/>
                </a:tc>
                <a:tc hMerge="1">
                  <a:txBody>
                    <a:bodyPr/>
                    <a:lstStyle/>
                    <a:p>
                      <a:endParaRPr kumimoji="1" lang="ja-JP" altLang="en-US"/>
                    </a:p>
                  </a:txBody>
                  <a:tcPr/>
                </a:tc>
                <a:tc>
                  <a:txBody>
                    <a:bodyPr/>
                    <a:lstStyle/>
                    <a:p>
                      <a:r>
                        <a:rPr kumimoji="1" lang="ja-JP" altLang="en-US" dirty="0"/>
                        <a:t>単独</a:t>
                      </a:r>
                    </a:p>
                  </a:txBody>
                  <a:tcPr/>
                </a:tc>
                <a:tc gridSpan="2">
                  <a:txBody>
                    <a:bodyPr/>
                    <a:lstStyle/>
                    <a:p>
                      <a:r>
                        <a:rPr kumimoji="1" lang="ja-JP" altLang="en-US" dirty="0"/>
                        <a:t>有配偶者</a:t>
                      </a:r>
                    </a:p>
                  </a:txBody>
                  <a:tcPr/>
                </a:tc>
                <a:tc hMerge="1">
                  <a:txBody>
                    <a:bodyPr/>
                    <a:lstStyle/>
                    <a:p>
                      <a:endParaRPr kumimoji="1" lang="ja-JP" altLang="en-US"/>
                    </a:p>
                  </a:txBody>
                  <a:tcPr/>
                </a:tc>
                <a:extLst>
                  <a:ext uri="{0D108BD9-81ED-4DB2-BD59-A6C34878D82A}">
                    <a16:rowId xmlns:a16="http://schemas.microsoft.com/office/drawing/2014/main" val="183061556"/>
                  </a:ext>
                </a:extLst>
              </a:tr>
              <a:tr h="488373">
                <a:tc>
                  <a:txBody>
                    <a:bodyPr/>
                    <a:lstStyle/>
                    <a:p>
                      <a:pPr algn="ctr"/>
                      <a:r>
                        <a:rPr kumimoji="1" lang="ja-JP" altLang="en-US" dirty="0"/>
                        <a:t>世帯主</a:t>
                      </a:r>
                    </a:p>
                  </a:txBody>
                  <a:tcPr vert="eaVert" anchor="ctr"/>
                </a:tc>
                <a:tc>
                  <a:txBody>
                    <a:bodyPr/>
                    <a:lstStyle/>
                    <a:p>
                      <a:r>
                        <a:rPr kumimoji="1" lang="ja-JP" altLang="en-US" dirty="0"/>
                        <a:t>世帯主</a:t>
                      </a:r>
                    </a:p>
                  </a:txBody>
                  <a:tcPr/>
                </a:tc>
                <a:tc>
                  <a:txBody>
                    <a:bodyPr/>
                    <a:lstStyle/>
                    <a:p>
                      <a:r>
                        <a:rPr kumimoji="1" lang="ja-JP" altLang="en-US" dirty="0"/>
                        <a:t>配偶者</a:t>
                      </a:r>
                    </a:p>
                  </a:txBody>
                  <a:tcPr/>
                </a:tc>
                <a:tc>
                  <a:txBody>
                    <a:bodyPr/>
                    <a:lstStyle/>
                    <a:p>
                      <a:pPr algn="ctr"/>
                      <a:r>
                        <a:rPr kumimoji="1" lang="ja-JP" altLang="en-US" dirty="0"/>
                        <a:t>世帯主</a:t>
                      </a:r>
                    </a:p>
                  </a:txBody>
                  <a:tcPr vert="eaVert" anchor="ctr"/>
                </a:tc>
                <a:tc>
                  <a:txBody>
                    <a:bodyPr/>
                    <a:lstStyle/>
                    <a:p>
                      <a:r>
                        <a:rPr kumimoji="1" lang="ja-JP" altLang="en-US" dirty="0"/>
                        <a:t>世帯主</a:t>
                      </a:r>
                    </a:p>
                  </a:txBody>
                  <a:tcPr/>
                </a:tc>
                <a:tc>
                  <a:txBody>
                    <a:bodyPr/>
                    <a:lstStyle/>
                    <a:p>
                      <a:r>
                        <a:rPr kumimoji="1" lang="ja-JP" altLang="en-US" dirty="0"/>
                        <a:t>配偶者</a:t>
                      </a:r>
                    </a:p>
                  </a:txBody>
                  <a:tcPr/>
                </a:tc>
                <a:tc>
                  <a:txBody>
                    <a:bodyPr/>
                    <a:lstStyle/>
                    <a:p>
                      <a:pPr algn="ctr"/>
                      <a:r>
                        <a:rPr kumimoji="1" lang="ja-JP" altLang="en-US" dirty="0"/>
                        <a:t>世帯主</a:t>
                      </a:r>
                    </a:p>
                  </a:txBody>
                  <a:tcPr vert="eaVert" anchor="ctr"/>
                </a:tc>
                <a:tc>
                  <a:txBody>
                    <a:bodyPr/>
                    <a:lstStyle/>
                    <a:p>
                      <a:r>
                        <a:rPr kumimoji="1" lang="ja-JP" altLang="en-US" dirty="0"/>
                        <a:t>世帯主</a:t>
                      </a:r>
                    </a:p>
                  </a:txBody>
                  <a:tcPr/>
                </a:tc>
                <a:tc>
                  <a:txBody>
                    <a:bodyPr/>
                    <a:lstStyle/>
                    <a:p>
                      <a:r>
                        <a:rPr kumimoji="1" lang="ja-JP" altLang="en-US" dirty="0"/>
                        <a:t>配偶者</a:t>
                      </a:r>
                    </a:p>
                  </a:txBody>
                  <a:tcPr/>
                </a:tc>
                <a:tc>
                  <a:txBody>
                    <a:bodyPr/>
                    <a:lstStyle/>
                    <a:p>
                      <a:pPr algn="ctr"/>
                      <a:r>
                        <a:rPr kumimoji="1" lang="ja-JP" altLang="en-US" dirty="0"/>
                        <a:t>世帯主</a:t>
                      </a:r>
                    </a:p>
                  </a:txBody>
                  <a:tcPr vert="eaVert" anchor="ctr"/>
                </a:tc>
                <a:tc>
                  <a:txBody>
                    <a:bodyPr/>
                    <a:lstStyle/>
                    <a:p>
                      <a:r>
                        <a:rPr kumimoji="1" lang="ja-JP" altLang="en-US" dirty="0"/>
                        <a:t>世帯主</a:t>
                      </a:r>
                    </a:p>
                  </a:txBody>
                  <a:tcPr/>
                </a:tc>
                <a:tc>
                  <a:txBody>
                    <a:bodyPr/>
                    <a:lstStyle/>
                    <a:p>
                      <a:r>
                        <a:rPr kumimoji="1" lang="ja-JP" altLang="en-US" dirty="0"/>
                        <a:t>配偶者</a:t>
                      </a:r>
                    </a:p>
                  </a:txBody>
                  <a:tcPr/>
                </a:tc>
                <a:tc>
                  <a:txBody>
                    <a:bodyPr/>
                    <a:lstStyle/>
                    <a:p>
                      <a:pPr algn="ctr"/>
                      <a:r>
                        <a:rPr kumimoji="1" lang="ja-JP" altLang="en-US" dirty="0"/>
                        <a:t>世帯主</a:t>
                      </a:r>
                    </a:p>
                  </a:txBody>
                  <a:tcPr vert="eaVert" anchor="ctr"/>
                </a:tc>
                <a:tc>
                  <a:txBody>
                    <a:bodyPr/>
                    <a:lstStyle/>
                    <a:p>
                      <a:r>
                        <a:rPr kumimoji="1" lang="ja-JP" altLang="en-US" dirty="0"/>
                        <a:t>世帯主</a:t>
                      </a:r>
                    </a:p>
                  </a:txBody>
                  <a:tcPr/>
                </a:tc>
                <a:tc>
                  <a:txBody>
                    <a:bodyPr/>
                    <a:lstStyle/>
                    <a:p>
                      <a:r>
                        <a:rPr kumimoji="1" lang="ja-JP" altLang="en-US" dirty="0"/>
                        <a:t>配偶者</a:t>
                      </a:r>
                    </a:p>
                  </a:txBody>
                  <a:tcPr/>
                </a:tc>
                <a:tc>
                  <a:txBody>
                    <a:bodyPr/>
                    <a:lstStyle/>
                    <a:p>
                      <a:pPr algn="ctr"/>
                      <a:r>
                        <a:rPr kumimoji="1" lang="ja-JP" altLang="en-US" dirty="0"/>
                        <a:t>世帯主</a:t>
                      </a:r>
                    </a:p>
                  </a:txBody>
                  <a:tcPr vert="eaVert" anchor="ctr"/>
                </a:tc>
                <a:tc>
                  <a:txBody>
                    <a:bodyPr/>
                    <a:lstStyle/>
                    <a:p>
                      <a:r>
                        <a:rPr kumimoji="1" lang="ja-JP" altLang="en-US" dirty="0"/>
                        <a:t>世帯主</a:t>
                      </a:r>
                    </a:p>
                  </a:txBody>
                  <a:tcPr/>
                </a:tc>
                <a:tc>
                  <a:txBody>
                    <a:bodyPr/>
                    <a:lstStyle/>
                    <a:p>
                      <a:r>
                        <a:rPr kumimoji="1" lang="ja-JP" altLang="en-US" dirty="0"/>
                        <a:t>配偶者</a:t>
                      </a:r>
                    </a:p>
                  </a:txBody>
                  <a:tcPr/>
                </a:tc>
                <a:extLst>
                  <a:ext uri="{0D108BD9-81ED-4DB2-BD59-A6C34878D82A}">
                    <a16:rowId xmlns:a16="http://schemas.microsoft.com/office/drawing/2014/main" val="1141048983"/>
                  </a:ext>
                </a:extLst>
              </a:tr>
            </a:tbl>
          </a:graphicData>
        </a:graphic>
      </p:graphicFrame>
      <p:sp>
        <p:nvSpPr>
          <p:cNvPr id="6" name="テキスト ボックス 5">
            <a:extLst>
              <a:ext uri="{FF2B5EF4-FFF2-40B4-BE49-F238E27FC236}">
                <a16:creationId xmlns:a16="http://schemas.microsoft.com/office/drawing/2014/main" id="{6BAC578F-7056-9298-52EF-5D5EBA9AD60A}"/>
              </a:ext>
            </a:extLst>
          </p:cNvPr>
          <p:cNvSpPr txBox="1"/>
          <p:nvPr/>
        </p:nvSpPr>
        <p:spPr>
          <a:xfrm>
            <a:off x="628997" y="604109"/>
            <a:ext cx="3199915" cy="400110"/>
          </a:xfrm>
          <a:prstGeom prst="rect">
            <a:avLst/>
          </a:prstGeom>
          <a:noFill/>
        </p:spPr>
        <p:txBody>
          <a:bodyPr wrap="none" rtlCol="0">
            <a:spAutoFit/>
          </a:bodyPr>
          <a:lstStyle/>
          <a:p>
            <a:r>
              <a:rPr kumimoji="1" lang="ja-JP" altLang="en-US" sz="2000" dirty="0"/>
              <a:t>下記形式での表作成を実施</a:t>
            </a:r>
          </a:p>
        </p:txBody>
      </p:sp>
      <p:sp>
        <p:nvSpPr>
          <p:cNvPr id="7" name="テキスト ボックス 6">
            <a:extLst>
              <a:ext uri="{FF2B5EF4-FFF2-40B4-BE49-F238E27FC236}">
                <a16:creationId xmlns:a16="http://schemas.microsoft.com/office/drawing/2014/main" id="{EADC4CAC-DE3A-04AA-4D89-4EE294A6452A}"/>
              </a:ext>
            </a:extLst>
          </p:cNvPr>
          <p:cNvSpPr txBox="1"/>
          <p:nvPr/>
        </p:nvSpPr>
        <p:spPr>
          <a:xfrm>
            <a:off x="7561091" y="597916"/>
            <a:ext cx="1223412" cy="369332"/>
          </a:xfrm>
          <a:prstGeom prst="rect">
            <a:avLst/>
          </a:prstGeom>
          <a:noFill/>
        </p:spPr>
        <p:txBody>
          <a:bodyPr wrap="none" rtlCol="0">
            <a:spAutoFit/>
          </a:bodyPr>
          <a:lstStyle/>
          <a:p>
            <a:r>
              <a:rPr kumimoji="1" lang="ja-JP" altLang="en-US" dirty="0"/>
              <a:t>単位：世帯</a:t>
            </a:r>
          </a:p>
        </p:txBody>
      </p:sp>
    </p:spTree>
    <p:extLst>
      <p:ext uri="{BB962C8B-B14F-4D97-AF65-F5344CB8AC3E}">
        <p14:creationId xmlns:p14="http://schemas.microsoft.com/office/powerpoint/2010/main" val="3344048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74621-B61F-0BB1-3BFF-192AFE43D4A5}"/>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FA9E210F-C3E9-0B76-8A4A-047F4A049233}"/>
              </a:ext>
            </a:extLst>
          </p:cNvPr>
          <p:cNvSpPr>
            <a:spLocks noGrp="1"/>
          </p:cNvSpPr>
          <p:nvPr>
            <p:ph type="title"/>
          </p:nvPr>
        </p:nvSpPr>
        <p:spPr>
          <a:xfrm>
            <a:off x="495300" y="274906"/>
            <a:ext cx="7543800" cy="593929"/>
          </a:xfrm>
        </p:spPr>
        <p:txBody>
          <a:bodyPr>
            <a:noAutofit/>
          </a:bodyPr>
          <a:lstStyle/>
          <a:p>
            <a:r>
              <a:rPr lang="ja-JP" altLang="en-US" sz="3200" dirty="0"/>
              <a:t>結果（居住区域，性別）</a:t>
            </a:r>
          </a:p>
        </p:txBody>
      </p:sp>
      <p:sp>
        <p:nvSpPr>
          <p:cNvPr id="5" name="コンテンツ プレースホルダー 4">
            <a:extLst>
              <a:ext uri="{FF2B5EF4-FFF2-40B4-BE49-F238E27FC236}">
                <a16:creationId xmlns:a16="http://schemas.microsoft.com/office/drawing/2014/main" id="{A95187AE-8191-6FBC-6388-F95CD653587C}"/>
              </a:ext>
            </a:extLst>
          </p:cNvPr>
          <p:cNvSpPr>
            <a:spLocks noGrp="1"/>
          </p:cNvSpPr>
          <p:nvPr>
            <p:ph idx="1"/>
          </p:nvPr>
        </p:nvSpPr>
        <p:spPr>
          <a:xfrm>
            <a:off x="698499" y="2817091"/>
            <a:ext cx="7543801" cy="3172074"/>
          </a:xfrm>
        </p:spPr>
        <p:txBody>
          <a:bodyPr/>
          <a:lstStyle/>
          <a:p>
            <a:pPr marL="0" indent="0">
              <a:buNone/>
            </a:pPr>
            <a:r>
              <a:rPr lang="ja-JP" altLang="en-US" dirty="0"/>
              <a:t>居住区域</a:t>
            </a:r>
            <a:endParaRPr lang="en-US" altLang="ja-JP" dirty="0"/>
          </a:p>
          <a:p>
            <a:pPr>
              <a:buFont typeface="Wingdings" panose="05000000000000000000" pitchFamily="2" charset="2"/>
              <a:buChar char="l"/>
            </a:pPr>
            <a:r>
              <a:rPr lang="ja-JP" altLang="en-US" dirty="0"/>
              <a:t>線引き区域に単独世帯，有配偶者世帯も</a:t>
            </a:r>
            <a:r>
              <a:rPr lang="en-US" altLang="ja-JP" dirty="0"/>
              <a:t>1/3</a:t>
            </a:r>
            <a:r>
              <a:rPr lang="ja-JP" altLang="en-US" dirty="0"/>
              <a:t>近くが居住</a:t>
            </a:r>
            <a:endParaRPr lang="en-US" altLang="ja-JP" dirty="0"/>
          </a:p>
          <a:p>
            <a:pPr>
              <a:buFont typeface="Wingdings" panose="05000000000000000000" pitchFamily="2" charset="2"/>
              <a:buChar char="l"/>
            </a:pPr>
            <a:r>
              <a:rPr lang="ja-JP" altLang="en-US" dirty="0"/>
              <a:t>郊外に行くにしたがって世帯数が増加する，というわけではない</a:t>
            </a:r>
            <a:endParaRPr lang="en-US" altLang="ja-JP" dirty="0"/>
          </a:p>
          <a:p>
            <a:pPr marL="0" indent="0">
              <a:buNone/>
            </a:pPr>
            <a:r>
              <a:rPr lang="ja-JP" altLang="en-US" dirty="0"/>
              <a:t>性別</a:t>
            </a:r>
            <a:endParaRPr lang="en-US" altLang="ja-JP" dirty="0"/>
          </a:p>
          <a:p>
            <a:pPr>
              <a:buFont typeface="Wingdings" panose="05000000000000000000" pitchFamily="2" charset="2"/>
              <a:buChar char="l"/>
            </a:pPr>
            <a:r>
              <a:rPr lang="ja-JP" altLang="en-US" dirty="0"/>
              <a:t>単独世帯において，男性割合が高い方向で男女比が強くゆがむ</a:t>
            </a:r>
            <a:endParaRPr lang="en-US" altLang="ja-JP" dirty="0"/>
          </a:p>
          <a:p>
            <a:pPr marL="0" indent="0">
              <a:buNone/>
            </a:pPr>
            <a:r>
              <a:rPr lang="ja-JP" altLang="en-US" dirty="0"/>
              <a:t>⇒林業においては男性比率がもともと高いことが背景</a:t>
            </a:r>
          </a:p>
        </p:txBody>
      </p:sp>
      <p:pic>
        <p:nvPicPr>
          <p:cNvPr id="2" name="図 1">
            <a:extLst>
              <a:ext uri="{FF2B5EF4-FFF2-40B4-BE49-F238E27FC236}">
                <a16:creationId xmlns:a16="http://schemas.microsoft.com/office/drawing/2014/main" id="{6DE800CC-B228-710C-6066-56B2F78894D1}"/>
              </a:ext>
            </a:extLst>
          </p:cNvPr>
          <p:cNvPicPr>
            <a:picLocks noChangeAspect="1"/>
          </p:cNvPicPr>
          <p:nvPr/>
        </p:nvPicPr>
        <p:blipFill>
          <a:blip r:embed="rId2"/>
          <a:stretch>
            <a:fillRect/>
          </a:stretch>
        </p:blipFill>
        <p:spPr>
          <a:xfrm>
            <a:off x="242887" y="1127450"/>
            <a:ext cx="8658225" cy="1476375"/>
          </a:xfrm>
          <a:prstGeom prst="rect">
            <a:avLst/>
          </a:prstGeom>
          <a:solidFill>
            <a:schemeClr val="bg1"/>
          </a:solidFill>
        </p:spPr>
      </p:pic>
    </p:spTree>
    <p:extLst>
      <p:ext uri="{BB962C8B-B14F-4D97-AF65-F5344CB8AC3E}">
        <p14:creationId xmlns:p14="http://schemas.microsoft.com/office/powerpoint/2010/main" val="694232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7DEF9-88CD-DEF5-66DF-8066D7A2A1D8}"/>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3F53F6CC-A96E-B6E9-382B-F1C0484E86E6}"/>
              </a:ext>
            </a:extLst>
          </p:cNvPr>
          <p:cNvSpPr>
            <a:spLocks noGrp="1"/>
          </p:cNvSpPr>
          <p:nvPr>
            <p:ph type="title"/>
          </p:nvPr>
        </p:nvSpPr>
        <p:spPr>
          <a:xfrm>
            <a:off x="351905" y="83681"/>
            <a:ext cx="7543800" cy="544669"/>
          </a:xfrm>
        </p:spPr>
        <p:txBody>
          <a:bodyPr>
            <a:noAutofit/>
          </a:bodyPr>
          <a:lstStyle/>
          <a:p>
            <a:r>
              <a:rPr lang="ja-JP" altLang="en-US" sz="3200" dirty="0"/>
              <a:t>結果（年齢階級）</a:t>
            </a:r>
          </a:p>
        </p:txBody>
      </p:sp>
      <p:sp>
        <p:nvSpPr>
          <p:cNvPr id="3" name="コンテンツ プレースホルダー 2">
            <a:extLst>
              <a:ext uri="{FF2B5EF4-FFF2-40B4-BE49-F238E27FC236}">
                <a16:creationId xmlns:a16="http://schemas.microsoft.com/office/drawing/2014/main" id="{03135F45-F859-B58A-8A93-C624F11A0E57}"/>
              </a:ext>
            </a:extLst>
          </p:cNvPr>
          <p:cNvSpPr>
            <a:spLocks noGrp="1"/>
          </p:cNvSpPr>
          <p:nvPr>
            <p:ph idx="1"/>
          </p:nvPr>
        </p:nvSpPr>
        <p:spPr>
          <a:xfrm>
            <a:off x="277091" y="5055176"/>
            <a:ext cx="8562109" cy="1654765"/>
          </a:xfrm>
        </p:spPr>
        <p:txBody>
          <a:bodyPr/>
          <a:lstStyle/>
          <a:p>
            <a:pPr>
              <a:buFont typeface="Wingdings" panose="05000000000000000000" pitchFamily="2" charset="2"/>
              <a:buChar char="l"/>
            </a:pPr>
            <a:r>
              <a:rPr lang="ja-JP" altLang="en-US" dirty="0"/>
              <a:t>単独世帯において，線引き区域，都市計画区域外の</a:t>
            </a:r>
            <a:r>
              <a:rPr lang="en-US" altLang="ja-JP" dirty="0"/>
              <a:t>20</a:t>
            </a:r>
            <a:r>
              <a:rPr lang="ja-JP" altLang="en-US" dirty="0"/>
              <a:t>代前半が少ない</a:t>
            </a:r>
            <a:endParaRPr lang="en-US" altLang="ja-JP" dirty="0"/>
          </a:p>
          <a:p>
            <a:pPr marL="0" indent="0">
              <a:buNone/>
            </a:pPr>
            <a:r>
              <a:rPr lang="ja-JP" altLang="en-US" dirty="0"/>
              <a:t>－市街化区域を含む線引き区域，都市計画区域外において，林業は若年層の就業先受け皿となりえていない</a:t>
            </a:r>
            <a:endParaRPr lang="en-US" altLang="ja-JP" dirty="0"/>
          </a:p>
          <a:p>
            <a:pPr>
              <a:buFont typeface="Wingdings" panose="05000000000000000000" pitchFamily="2" charset="2"/>
              <a:buChar char="l"/>
            </a:pPr>
            <a:r>
              <a:rPr lang="ja-JP" altLang="en-US" dirty="0"/>
              <a:t>単独世帯において，線引き区域の</a:t>
            </a:r>
            <a:r>
              <a:rPr lang="en-US" altLang="ja-JP" dirty="0"/>
              <a:t>50</a:t>
            </a:r>
            <a:r>
              <a:rPr lang="ja-JP" altLang="en-US" dirty="0"/>
              <a:t>歳代前半割合が高い</a:t>
            </a:r>
          </a:p>
        </p:txBody>
      </p:sp>
      <p:pic>
        <p:nvPicPr>
          <p:cNvPr id="2" name="図 1">
            <a:extLst>
              <a:ext uri="{FF2B5EF4-FFF2-40B4-BE49-F238E27FC236}">
                <a16:creationId xmlns:a16="http://schemas.microsoft.com/office/drawing/2014/main" id="{3E0F0B9A-71C9-1E5D-392A-C2732B6B46CE}"/>
              </a:ext>
            </a:extLst>
          </p:cNvPr>
          <p:cNvPicPr>
            <a:picLocks noChangeAspect="1"/>
          </p:cNvPicPr>
          <p:nvPr/>
        </p:nvPicPr>
        <p:blipFill>
          <a:blip r:embed="rId2"/>
          <a:stretch>
            <a:fillRect/>
          </a:stretch>
        </p:blipFill>
        <p:spPr>
          <a:xfrm>
            <a:off x="208684" y="620228"/>
            <a:ext cx="8398683" cy="4434948"/>
          </a:xfrm>
          <a:prstGeom prst="rect">
            <a:avLst/>
          </a:prstGeom>
          <a:solidFill>
            <a:schemeClr val="bg1"/>
          </a:solidFill>
        </p:spPr>
      </p:pic>
    </p:spTree>
    <p:extLst>
      <p:ext uri="{BB962C8B-B14F-4D97-AF65-F5344CB8AC3E}">
        <p14:creationId xmlns:p14="http://schemas.microsoft.com/office/powerpoint/2010/main" val="424722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C17FD-E9B8-CE23-115C-7494D1EF050E}"/>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B10E13F0-7E6E-8154-6D9D-6D7F351A135C}"/>
              </a:ext>
            </a:extLst>
          </p:cNvPr>
          <p:cNvSpPr>
            <a:spLocks noGrp="1"/>
          </p:cNvSpPr>
          <p:nvPr>
            <p:ph type="title"/>
          </p:nvPr>
        </p:nvSpPr>
        <p:spPr>
          <a:xfrm>
            <a:off x="564342" y="185006"/>
            <a:ext cx="7543800" cy="461541"/>
          </a:xfrm>
        </p:spPr>
        <p:txBody>
          <a:bodyPr>
            <a:noAutofit/>
          </a:bodyPr>
          <a:lstStyle/>
          <a:p>
            <a:r>
              <a:rPr lang="ja-JP" altLang="en-US" sz="3200" dirty="0"/>
              <a:t>結果（教育の状態）</a:t>
            </a:r>
          </a:p>
        </p:txBody>
      </p:sp>
      <p:sp>
        <p:nvSpPr>
          <p:cNvPr id="5" name="コンテンツ プレースホルダー 4">
            <a:extLst>
              <a:ext uri="{FF2B5EF4-FFF2-40B4-BE49-F238E27FC236}">
                <a16:creationId xmlns:a16="http://schemas.microsoft.com/office/drawing/2014/main" id="{933EBC1D-B1CD-86AB-DAB5-ED3EB6B26C61}"/>
              </a:ext>
            </a:extLst>
          </p:cNvPr>
          <p:cNvSpPr>
            <a:spLocks noGrp="1"/>
          </p:cNvSpPr>
          <p:nvPr>
            <p:ph idx="1"/>
          </p:nvPr>
        </p:nvSpPr>
        <p:spPr>
          <a:xfrm>
            <a:off x="369453" y="4980422"/>
            <a:ext cx="8405091" cy="1877578"/>
          </a:xfrm>
        </p:spPr>
        <p:txBody>
          <a:bodyPr>
            <a:normAutofit/>
          </a:bodyPr>
          <a:lstStyle/>
          <a:p>
            <a:pPr>
              <a:buFont typeface="Wingdings" panose="05000000000000000000" pitchFamily="2" charset="2"/>
              <a:buChar char="l"/>
            </a:pPr>
            <a:r>
              <a:rPr lang="ja-JP" altLang="en-US" dirty="0"/>
              <a:t>世帯主，配偶者共に高卒割合が高く，一方で大卒割合が低い</a:t>
            </a:r>
            <a:endParaRPr lang="en-US" altLang="ja-JP" dirty="0"/>
          </a:p>
          <a:p>
            <a:pPr marL="0" indent="0">
              <a:buNone/>
            </a:pPr>
            <a:r>
              <a:rPr lang="ja-JP" altLang="en-US" dirty="0"/>
              <a:t>－市街化区域を含む線引き地域において特に顕著</a:t>
            </a:r>
            <a:endParaRPr lang="en-US" altLang="ja-JP" dirty="0"/>
          </a:p>
          <a:p>
            <a:pPr>
              <a:buFont typeface="Wingdings" panose="05000000000000000000" pitchFamily="2" charset="2"/>
              <a:buChar char="l"/>
            </a:pPr>
            <a:r>
              <a:rPr lang="ja-JP" altLang="en-US" dirty="0"/>
              <a:t>非線引き区域，都市計画区域外では，単独世帯の大卒割合は低くない</a:t>
            </a:r>
            <a:endParaRPr lang="en-US" altLang="ja-JP" dirty="0"/>
          </a:p>
          <a:p>
            <a:pPr marL="0" indent="0">
              <a:buNone/>
            </a:pPr>
            <a:r>
              <a:rPr lang="ja-JP" altLang="en-US" dirty="0"/>
              <a:t>－都市計画区域では明確だが，区域外では差は大きくない</a:t>
            </a:r>
          </a:p>
        </p:txBody>
      </p:sp>
      <p:pic>
        <p:nvPicPr>
          <p:cNvPr id="2" name="図 1">
            <a:extLst>
              <a:ext uri="{FF2B5EF4-FFF2-40B4-BE49-F238E27FC236}">
                <a16:creationId xmlns:a16="http://schemas.microsoft.com/office/drawing/2014/main" id="{439C09EA-5CAD-2F6A-6776-A2D4FBA69D6A}"/>
              </a:ext>
            </a:extLst>
          </p:cNvPr>
          <p:cNvPicPr>
            <a:picLocks noChangeAspect="1"/>
          </p:cNvPicPr>
          <p:nvPr/>
        </p:nvPicPr>
        <p:blipFill>
          <a:blip r:embed="rId2"/>
          <a:stretch>
            <a:fillRect/>
          </a:stretch>
        </p:blipFill>
        <p:spPr>
          <a:xfrm>
            <a:off x="371270" y="645960"/>
            <a:ext cx="8208388" cy="4334462"/>
          </a:xfrm>
          <a:prstGeom prst="rect">
            <a:avLst/>
          </a:prstGeom>
          <a:solidFill>
            <a:schemeClr val="bg1"/>
          </a:solidFill>
        </p:spPr>
      </p:pic>
    </p:spTree>
    <p:extLst>
      <p:ext uri="{BB962C8B-B14F-4D97-AF65-F5344CB8AC3E}">
        <p14:creationId xmlns:p14="http://schemas.microsoft.com/office/powerpoint/2010/main" val="3690244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8EA4203-3685-F970-3F4C-4CFECB059E06}"/>
              </a:ext>
            </a:extLst>
          </p:cNvPr>
          <p:cNvSpPr>
            <a:spLocks noGrp="1"/>
          </p:cNvSpPr>
          <p:nvPr>
            <p:ph type="title"/>
          </p:nvPr>
        </p:nvSpPr>
        <p:spPr>
          <a:xfrm>
            <a:off x="564111" y="201608"/>
            <a:ext cx="7543800" cy="489251"/>
          </a:xfrm>
        </p:spPr>
        <p:txBody>
          <a:bodyPr>
            <a:normAutofit fontScale="90000"/>
          </a:bodyPr>
          <a:lstStyle/>
          <a:p>
            <a:r>
              <a:rPr kumimoji="1" lang="ja-JP" altLang="en-US" sz="3200" dirty="0"/>
              <a:t>結果（居住期間）</a:t>
            </a:r>
          </a:p>
        </p:txBody>
      </p:sp>
      <p:sp>
        <p:nvSpPr>
          <p:cNvPr id="5" name="コンテンツ プレースホルダー 4">
            <a:extLst>
              <a:ext uri="{FF2B5EF4-FFF2-40B4-BE49-F238E27FC236}">
                <a16:creationId xmlns:a16="http://schemas.microsoft.com/office/drawing/2014/main" id="{EB310EE7-8723-E511-4A28-42FF48767E01}"/>
              </a:ext>
            </a:extLst>
          </p:cNvPr>
          <p:cNvSpPr>
            <a:spLocks noGrp="1"/>
          </p:cNvSpPr>
          <p:nvPr>
            <p:ph idx="1"/>
          </p:nvPr>
        </p:nvSpPr>
        <p:spPr>
          <a:xfrm>
            <a:off x="564111" y="3733800"/>
            <a:ext cx="8339744" cy="2925617"/>
          </a:xfrm>
        </p:spPr>
        <p:txBody>
          <a:bodyPr/>
          <a:lstStyle/>
          <a:p>
            <a:pPr>
              <a:buFont typeface="Wingdings" panose="05000000000000000000" pitchFamily="2" charset="2"/>
              <a:buChar char="l"/>
            </a:pPr>
            <a:r>
              <a:rPr lang="ja-JP" altLang="en-US" dirty="0"/>
              <a:t>線引き区域に居住する単独世帯の</a:t>
            </a:r>
            <a:r>
              <a:rPr lang="en-US" altLang="ja-JP" dirty="0"/>
              <a:t>1</a:t>
            </a:r>
            <a:r>
              <a:rPr lang="ja-JP" altLang="en-US" dirty="0"/>
              <a:t>年未満が高い</a:t>
            </a:r>
            <a:endParaRPr lang="en-US" altLang="ja-JP" dirty="0"/>
          </a:p>
          <a:p>
            <a:pPr marL="0" indent="0">
              <a:buNone/>
            </a:pPr>
            <a:r>
              <a:rPr lang="ja-JP" altLang="en-US" dirty="0"/>
              <a:t>－全体でも</a:t>
            </a:r>
            <a:r>
              <a:rPr lang="en-US" altLang="ja-JP" dirty="0"/>
              <a:t>5</a:t>
            </a:r>
            <a:r>
              <a:rPr lang="ja-JP" altLang="en-US" dirty="0"/>
              <a:t>年未満が高いため，新規居住の単独者の受け皿と林業はなっているのではないか</a:t>
            </a:r>
            <a:endParaRPr lang="en-US" altLang="ja-JP" dirty="0"/>
          </a:p>
          <a:p>
            <a:pPr>
              <a:buFont typeface="Wingdings" panose="05000000000000000000" pitchFamily="2" charset="2"/>
              <a:buChar char="l"/>
            </a:pPr>
            <a:r>
              <a:rPr lang="ja-JP" altLang="en-US" dirty="0"/>
              <a:t>都市計画区域外居住の配偶者の居住期間</a:t>
            </a:r>
            <a:r>
              <a:rPr lang="en-US" altLang="ja-JP" dirty="0"/>
              <a:t>20</a:t>
            </a:r>
            <a:r>
              <a:rPr lang="ja-JP" altLang="en-US" dirty="0"/>
              <a:t>年以上が低い</a:t>
            </a:r>
            <a:endParaRPr lang="en-US" altLang="ja-JP" dirty="0"/>
          </a:p>
          <a:p>
            <a:pPr marL="0" indent="0">
              <a:buNone/>
            </a:pPr>
            <a:r>
              <a:rPr lang="ja-JP" altLang="en-US" dirty="0"/>
              <a:t>⇒晩婚率が高い？。。詳細な分析が必要ですね</a:t>
            </a:r>
            <a:endParaRPr lang="en-US" altLang="ja-JP" dirty="0"/>
          </a:p>
          <a:p>
            <a:pPr marL="0" indent="0">
              <a:buNone/>
            </a:pPr>
            <a:r>
              <a:rPr lang="ja-JP" altLang="en-US" dirty="0"/>
              <a:t>－高齢の林業就業者において，より晩婚率が高く，結果として居住期間が短くなっているのではないか</a:t>
            </a:r>
            <a:endParaRPr lang="en-US" altLang="ja-JP" dirty="0"/>
          </a:p>
          <a:p>
            <a:pPr>
              <a:buFont typeface="Wingdings" panose="05000000000000000000" pitchFamily="2" charset="2"/>
              <a:buChar char="l"/>
            </a:pPr>
            <a:endParaRPr lang="ja-JP" altLang="en-US" dirty="0"/>
          </a:p>
        </p:txBody>
      </p:sp>
      <p:pic>
        <p:nvPicPr>
          <p:cNvPr id="3" name="図 2">
            <a:extLst>
              <a:ext uri="{FF2B5EF4-FFF2-40B4-BE49-F238E27FC236}">
                <a16:creationId xmlns:a16="http://schemas.microsoft.com/office/drawing/2014/main" id="{64915F04-8EA4-7417-C98C-72C6782B4F88}"/>
              </a:ext>
            </a:extLst>
          </p:cNvPr>
          <p:cNvPicPr>
            <a:picLocks noChangeAspect="1"/>
          </p:cNvPicPr>
          <p:nvPr/>
        </p:nvPicPr>
        <p:blipFill>
          <a:blip r:embed="rId2"/>
          <a:stretch>
            <a:fillRect/>
          </a:stretch>
        </p:blipFill>
        <p:spPr>
          <a:xfrm>
            <a:off x="326014" y="690859"/>
            <a:ext cx="8658225" cy="2667000"/>
          </a:xfrm>
          <a:prstGeom prst="rect">
            <a:avLst/>
          </a:prstGeom>
          <a:solidFill>
            <a:schemeClr val="bg1"/>
          </a:solidFill>
        </p:spPr>
      </p:pic>
    </p:spTree>
    <p:extLst>
      <p:ext uri="{BB962C8B-B14F-4D97-AF65-F5344CB8AC3E}">
        <p14:creationId xmlns:p14="http://schemas.microsoft.com/office/powerpoint/2010/main" val="3458536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BE1C5-8B62-A664-3D35-50CE6CEC947B}"/>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3F8F70AA-2C31-A740-70E4-8B8CDF6E6752}"/>
              </a:ext>
            </a:extLst>
          </p:cNvPr>
          <p:cNvSpPr>
            <a:spLocks noGrp="1"/>
          </p:cNvSpPr>
          <p:nvPr>
            <p:ph type="title"/>
          </p:nvPr>
        </p:nvSpPr>
        <p:spPr>
          <a:xfrm>
            <a:off x="619760" y="175768"/>
            <a:ext cx="7543800" cy="553905"/>
          </a:xfrm>
        </p:spPr>
        <p:txBody>
          <a:bodyPr>
            <a:noAutofit/>
          </a:bodyPr>
          <a:lstStyle/>
          <a:p>
            <a:r>
              <a:rPr lang="ja-JP" altLang="en-US" sz="3200" dirty="0"/>
              <a:t>結果</a:t>
            </a:r>
            <a:r>
              <a:rPr lang="en-US" altLang="ja-JP" sz="3200" dirty="0"/>
              <a:t>(5</a:t>
            </a:r>
            <a:r>
              <a:rPr lang="ja-JP" altLang="en-US" sz="3200" dirty="0"/>
              <a:t>年前居住地）</a:t>
            </a:r>
          </a:p>
        </p:txBody>
      </p:sp>
      <p:sp>
        <p:nvSpPr>
          <p:cNvPr id="5" name="コンテンツ プレースホルダー 4">
            <a:extLst>
              <a:ext uri="{FF2B5EF4-FFF2-40B4-BE49-F238E27FC236}">
                <a16:creationId xmlns:a16="http://schemas.microsoft.com/office/drawing/2014/main" id="{C66B340B-83E2-CD17-1150-193091300800}"/>
              </a:ext>
            </a:extLst>
          </p:cNvPr>
          <p:cNvSpPr>
            <a:spLocks noGrp="1"/>
          </p:cNvSpPr>
          <p:nvPr>
            <p:ph idx="1"/>
          </p:nvPr>
        </p:nvSpPr>
        <p:spPr>
          <a:xfrm>
            <a:off x="277091" y="4060535"/>
            <a:ext cx="8728363" cy="2346037"/>
          </a:xfrm>
        </p:spPr>
        <p:txBody>
          <a:bodyPr/>
          <a:lstStyle/>
          <a:p>
            <a:pPr>
              <a:buFont typeface="Wingdings" panose="05000000000000000000" pitchFamily="2" charset="2"/>
              <a:buChar char="l"/>
            </a:pPr>
            <a:r>
              <a:rPr lang="ja-JP" altLang="en-US" dirty="0"/>
              <a:t>単独世帯の現住所率が低く，県内他市区町率，他県率が高い</a:t>
            </a:r>
            <a:endParaRPr lang="en-US" altLang="ja-JP" dirty="0"/>
          </a:p>
          <a:p>
            <a:pPr marL="0" indent="0">
              <a:buNone/>
            </a:pPr>
            <a:r>
              <a:rPr lang="ja-JP" altLang="en-US" dirty="0"/>
              <a:t>居住期間と併せ，移住者の移住先初職として選択されやすいのではないか</a:t>
            </a:r>
            <a:endParaRPr lang="en-US" altLang="ja-JP" dirty="0"/>
          </a:p>
          <a:p>
            <a:pPr>
              <a:buFont typeface="Wingdings" panose="05000000000000000000" pitchFamily="2" charset="2"/>
              <a:buChar char="l"/>
            </a:pPr>
            <a:r>
              <a:rPr lang="ja-JP" altLang="en-US" dirty="0"/>
              <a:t>有配偶者世帯は，線引き区域で自市町村内率が高い</a:t>
            </a:r>
            <a:endParaRPr lang="en-US" altLang="ja-JP" dirty="0"/>
          </a:p>
          <a:p>
            <a:pPr marL="0" indent="0">
              <a:buNone/>
            </a:pPr>
            <a:r>
              <a:rPr lang="ja-JP" altLang="en-US" dirty="0"/>
              <a:t>市街地に移住した際の就職先として，人手不足かつ（非線引き区域，都市計画区域外時の職業と照らして）林業は取組みやすかったのでは？</a:t>
            </a:r>
            <a:endParaRPr lang="en-US" altLang="ja-JP" dirty="0"/>
          </a:p>
          <a:p>
            <a:pPr>
              <a:buFont typeface="Wingdings" panose="05000000000000000000" pitchFamily="2" charset="2"/>
              <a:buChar char="l"/>
            </a:pPr>
            <a:endParaRPr lang="en-US" altLang="ja-JP" dirty="0"/>
          </a:p>
          <a:p>
            <a:pPr>
              <a:buFont typeface="Wingdings" panose="05000000000000000000" pitchFamily="2" charset="2"/>
              <a:buChar char="l"/>
            </a:pPr>
            <a:endParaRPr lang="ja-JP" altLang="en-US" dirty="0"/>
          </a:p>
        </p:txBody>
      </p:sp>
      <p:pic>
        <p:nvPicPr>
          <p:cNvPr id="2" name="図 1">
            <a:extLst>
              <a:ext uri="{FF2B5EF4-FFF2-40B4-BE49-F238E27FC236}">
                <a16:creationId xmlns:a16="http://schemas.microsoft.com/office/drawing/2014/main" id="{794DC455-36F7-0C27-3AD4-8F4EC212C194}"/>
              </a:ext>
            </a:extLst>
          </p:cNvPr>
          <p:cNvPicPr>
            <a:picLocks noChangeAspect="1"/>
          </p:cNvPicPr>
          <p:nvPr/>
        </p:nvPicPr>
        <p:blipFill>
          <a:blip r:embed="rId2"/>
          <a:stretch>
            <a:fillRect/>
          </a:stretch>
        </p:blipFill>
        <p:spPr>
          <a:xfrm>
            <a:off x="242887" y="823479"/>
            <a:ext cx="8658225" cy="3143250"/>
          </a:xfrm>
          <a:prstGeom prst="rect">
            <a:avLst/>
          </a:prstGeom>
          <a:solidFill>
            <a:schemeClr val="bg1"/>
          </a:solidFill>
        </p:spPr>
      </p:pic>
    </p:spTree>
    <p:extLst>
      <p:ext uri="{BB962C8B-B14F-4D97-AF65-F5344CB8AC3E}">
        <p14:creationId xmlns:p14="http://schemas.microsoft.com/office/powerpoint/2010/main" val="1105339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5A4A1-97DA-5B56-911F-257F49639BD9}"/>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C95C785D-7467-9ACB-5D7B-E826395B99FA}"/>
              </a:ext>
            </a:extLst>
          </p:cNvPr>
          <p:cNvSpPr>
            <a:spLocks noGrp="1"/>
          </p:cNvSpPr>
          <p:nvPr>
            <p:ph type="title"/>
          </p:nvPr>
        </p:nvSpPr>
        <p:spPr>
          <a:xfrm>
            <a:off x="665942" y="166531"/>
            <a:ext cx="7543800" cy="507723"/>
          </a:xfrm>
        </p:spPr>
        <p:txBody>
          <a:bodyPr>
            <a:noAutofit/>
          </a:bodyPr>
          <a:lstStyle/>
          <a:p>
            <a:r>
              <a:rPr lang="ja-JP" altLang="en-US" sz="3200" dirty="0"/>
              <a:t>結果（建物の所有）</a:t>
            </a:r>
          </a:p>
        </p:txBody>
      </p:sp>
      <p:sp>
        <p:nvSpPr>
          <p:cNvPr id="2" name="コンテンツ プレースホルダー 1">
            <a:extLst>
              <a:ext uri="{FF2B5EF4-FFF2-40B4-BE49-F238E27FC236}">
                <a16:creationId xmlns:a16="http://schemas.microsoft.com/office/drawing/2014/main" id="{20B4EDFB-EB13-63E9-E72D-7A20CA505E21}"/>
              </a:ext>
            </a:extLst>
          </p:cNvPr>
          <p:cNvSpPr>
            <a:spLocks noGrp="1"/>
          </p:cNvSpPr>
          <p:nvPr>
            <p:ph idx="1"/>
          </p:nvPr>
        </p:nvSpPr>
        <p:spPr>
          <a:xfrm>
            <a:off x="600364" y="3694544"/>
            <a:ext cx="8349672" cy="2991691"/>
          </a:xfrm>
        </p:spPr>
        <p:txBody>
          <a:bodyPr/>
          <a:lstStyle/>
          <a:p>
            <a:pPr>
              <a:buFont typeface="Wingdings" panose="05000000000000000000" pitchFamily="2" charset="2"/>
              <a:buChar char="l"/>
            </a:pPr>
            <a:r>
              <a:rPr lang="ja-JP" altLang="en-US" dirty="0"/>
              <a:t>有配偶者世帯で持ち家率が全区域で低い</a:t>
            </a:r>
            <a:endParaRPr lang="en-US" altLang="ja-JP" dirty="0"/>
          </a:p>
          <a:p>
            <a:pPr marL="0" indent="0">
              <a:buNone/>
            </a:pPr>
            <a:r>
              <a:rPr lang="ja-JP" altLang="en-US" dirty="0"/>
              <a:t>林業の相対的な低賃金が，さらに扶養家族負担が加わることで，持ち家率を低下させているのではないか</a:t>
            </a:r>
            <a:endParaRPr lang="en-US" altLang="ja-JP" dirty="0"/>
          </a:p>
          <a:p>
            <a:pPr>
              <a:buFont typeface="Wingdings" panose="05000000000000000000" pitchFamily="2" charset="2"/>
              <a:buChar char="l"/>
            </a:pPr>
            <a:r>
              <a:rPr lang="ja-JP" altLang="en-US" dirty="0"/>
              <a:t>単独世帯の都市計画区域における民営借家率が低く，給与住宅率が高い</a:t>
            </a:r>
            <a:endParaRPr lang="en-US" altLang="ja-JP" dirty="0"/>
          </a:p>
          <a:p>
            <a:pPr marL="0" indent="0">
              <a:buNone/>
            </a:pPr>
            <a:r>
              <a:rPr lang="ja-JP" altLang="en-US" dirty="0"/>
              <a:t>林業の場合，雇用する事業体が住宅を用意するケースが多い，のだろうか？</a:t>
            </a:r>
            <a:endParaRPr lang="en-US" altLang="ja-JP" dirty="0"/>
          </a:p>
          <a:p>
            <a:pPr marL="0" indent="0">
              <a:buNone/>
            </a:pPr>
            <a:r>
              <a:rPr lang="en-US" altLang="ja-JP" dirty="0"/>
              <a:t>…</a:t>
            </a:r>
            <a:r>
              <a:rPr lang="ja-JP" altLang="en-US" dirty="0"/>
              <a:t>あまり聞いたことがない気が。。</a:t>
            </a:r>
            <a:endParaRPr lang="en-US" altLang="ja-JP" dirty="0"/>
          </a:p>
          <a:p>
            <a:pPr marL="0" indent="0">
              <a:buNone/>
            </a:pPr>
            <a:endParaRPr lang="en-US" altLang="ja-JP" dirty="0"/>
          </a:p>
          <a:p>
            <a:pPr marL="0" indent="0">
              <a:buNone/>
            </a:pPr>
            <a:endParaRPr lang="en-US" altLang="ja-JP" dirty="0"/>
          </a:p>
          <a:p>
            <a:pPr>
              <a:buFont typeface="Wingdings" panose="05000000000000000000" pitchFamily="2" charset="2"/>
              <a:buChar char="l"/>
            </a:pPr>
            <a:endParaRPr lang="ja-JP" altLang="en-US" dirty="0"/>
          </a:p>
        </p:txBody>
      </p:sp>
      <p:pic>
        <p:nvPicPr>
          <p:cNvPr id="3" name="図 2">
            <a:extLst>
              <a:ext uri="{FF2B5EF4-FFF2-40B4-BE49-F238E27FC236}">
                <a16:creationId xmlns:a16="http://schemas.microsoft.com/office/drawing/2014/main" id="{E2D0283A-7512-3CB4-B0A0-EDD7D24A7F3B}"/>
              </a:ext>
            </a:extLst>
          </p:cNvPr>
          <p:cNvPicPr>
            <a:picLocks noChangeAspect="1"/>
          </p:cNvPicPr>
          <p:nvPr/>
        </p:nvPicPr>
        <p:blipFill>
          <a:blip r:embed="rId2"/>
          <a:stretch>
            <a:fillRect/>
          </a:stretch>
        </p:blipFill>
        <p:spPr>
          <a:xfrm>
            <a:off x="397163" y="643056"/>
            <a:ext cx="8349673" cy="3031234"/>
          </a:xfrm>
          <a:prstGeom prst="rect">
            <a:avLst/>
          </a:prstGeom>
          <a:solidFill>
            <a:schemeClr val="bg1"/>
          </a:solidFill>
        </p:spPr>
      </p:pic>
    </p:spTree>
    <p:extLst>
      <p:ext uri="{BB962C8B-B14F-4D97-AF65-F5344CB8AC3E}">
        <p14:creationId xmlns:p14="http://schemas.microsoft.com/office/powerpoint/2010/main" val="220650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ECA71-0D1E-3EF6-31C1-F274F1172BB3}"/>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58FA479B-E31D-0C05-B0B5-8ACF381F3C40}"/>
              </a:ext>
            </a:extLst>
          </p:cNvPr>
          <p:cNvSpPr>
            <a:spLocks noGrp="1"/>
          </p:cNvSpPr>
          <p:nvPr>
            <p:ph type="title"/>
          </p:nvPr>
        </p:nvSpPr>
        <p:spPr>
          <a:xfrm>
            <a:off x="601287" y="286604"/>
            <a:ext cx="7543800" cy="461541"/>
          </a:xfrm>
        </p:spPr>
        <p:txBody>
          <a:bodyPr>
            <a:noAutofit/>
          </a:bodyPr>
          <a:lstStyle/>
          <a:p>
            <a:r>
              <a:rPr lang="ja-JP" altLang="en-US" sz="3200" dirty="0"/>
              <a:t>結果（従通地）</a:t>
            </a:r>
          </a:p>
        </p:txBody>
      </p:sp>
      <p:sp>
        <p:nvSpPr>
          <p:cNvPr id="2" name="コンテンツ プレースホルダー 1">
            <a:extLst>
              <a:ext uri="{FF2B5EF4-FFF2-40B4-BE49-F238E27FC236}">
                <a16:creationId xmlns:a16="http://schemas.microsoft.com/office/drawing/2014/main" id="{C1854A28-7713-983C-7B4B-6DBA19B08374}"/>
              </a:ext>
            </a:extLst>
          </p:cNvPr>
          <p:cNvSpPr>
            <a:spLocks noGrp="1"/>
          </p:cNvSpPr>
          <p:nvPr>
            <p:ph idx="1"/>
          </p:nvPr>
        </p:nvSpPr>
        <p:spPr>
          <a:xfrm>
            <a:off x="432435" y="2992582"/>
            <a:ext cx="8475259" cy="1897917"/>
          </a:xfrm>
        </p:spPr>
        <p:txBody>
          <a:bodyPr/>
          <a:lstStyle/>
          <a:p>
            <a:pPr>
              <a:buFont typeface="Wingdings" panose="05000000000000000000" pitchFamily="2" charset="2"/>
              <a:buChar char="l"/>
            </a:pPr>
            <a:r>
              <a:rPr lang="ja-JP" altLang="en-US" dirty="0"/>
              <a:t>林業世帯は，世帯種類，区域に関係なく，「同じ区・市町村」率が高く，「他の市区町村」率が低い</a:t>
            </a:r>
            <a:endParaRPr lang="en-US" altLang="ja-JP" dirty="0"/>
          </a:p>
          <a:p>
            <a:pPr marL="0" indent="0">
              <a:buNone/>
            </a:pPr>
            <a:r>
              <a:rPr lang="ja-JP" altLang="en-US" dirty="0"/>
              <a:t>林業就業者が，地元従業志向が一般就業者よりも強く志向していることを示唆</a:t>
            </a:r>
          </a:p>
        </p:txBody>
      </p:sp>
      <p:pic>
        <p:nvPicPr>
          <p:cNvPr id="3" name="図 2">
            <a:extLst>
              <a:ext uri="{FF2B5EF4-FFF2-40B4-BE49-F238E27FC236}">
                <a16:creationId xmlns:a16="http://schemas.microsoft.com/office/drawing/2014/main" id="{DA5CA4B0-279C-54DB-3544-B90E279DC9B8}"/>
              </a:ext>
            </a:extLst>
          </p:cNvPr>
          <p:cNvPicPr>
            <a:picLocks noChangeAspect="1"/>
          </p:cNvPicPr>
          <p:nvPr/>
        </p:nvPicPr>
        <p:blipFill>
          <a:blip r:embed="rId2"/>
          <a:stretch>
            <a:fillRect/>
          </a:stretch>
        </p:blipFill>
        <p:spPr>
          <a:xfrm>
            <a:off x="317211" y="775854"/>
            <a:ext cx="8324850" cy="1952625"/>
          </a:xfrm>
          <a:prstGeom prst="rect">
            <a:avLst/>
          </a:prstGeom>
          <a:solidFill>
            <a:schemeClr val="bg1"/>
          </a:solidFill>
        </p:spPr>
      </p:pic>
    </p:spTree>
    <p:extLst>
      <p:ext uri="{BB962C8B-B14F-4D97-AF65-F5344CB8AC3E}">
        <p14:creationId xmlns:p14="http://schemas.microsoft.com/office/powerpoint/2010/main" val="1653951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8D25F-05E0-1601-E192-24FF6FAFDBD4}"/>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7B1A5D26-FD01-8FE5-13A1-1AF5695C5BCD}"/>
              </a:ext>
            </a:extLst>
          </p:cNvPr>
          <p:cNvSpPr>
            <a:spLocks noGrp="1"/>
          </p:cNvSpPr>
          <p:nvPr>
            <p:ph type="title"/>
          </p:nvPr>
        </p:nvSpPr>
        <p:spPr>
          <a:xfrm>
            <a:off x="240030" y="115155"/>
            <a:ext cx="7543800" cy="513495"/>
          </a:xfrm>
        </p:spPr>
        <p:txBody>
          <a:bodyPr>
            <a:normAutofit/>
          </a:bodyPr>
          <a:lstStyle/>
          <a:p>
            <a:r>
              <a:rPr kumimoji="1" lang="ja-JP" altLang="en-US" sz="3200" dirty="0"/>
              <a:t>農林業センサスとの比較</a:t>
            </a:r>
          </a:p>
        </p:txBody>
      </p:sp>
      <p:sp>
        <p:nvSpPr>
          <p:cNvPr id="3" name="コンテンツ プレースホルダー 2">
            <a:extLst>
              <a:ext uri="{FF2B5EF4-FFF2-40B4-BE49-F238E27FC236}">
                <a16:creationId xmlns:a16="http://schemas.microsoft.com/office/drawing/2014/main" id="{818F0B73-96CD-10FA-3B27-4E82DD8C5E09}"/>
              </a:ext>
            </a:extLst>
          </p:cNvPr>
          <p:cNvSpPr>
            <a:spLocks noGrp="1"/>
          </p:cNvSpPr>
          <p:nvPr>
            <p:ph idx="1"/>
          </p:nvPr>
        </p:nvSpPr>
        <p:spPr>
          <a:xfrm>
            <a:off x="360045" y="628650"/>
            <a:ext cx="8423910" cy="6114195"/>
          </a:xfrm>
        </p:spPr>
        <p:txBody>
          <a:bodyPr>
            <a:normAutofit/>
          </a:bodyPr>
          <a:lstStyle/>
          <a:p>
            <a:pPr>
              <a:buFont typeface="Wingdings" panose="05000000000000000000" pitchFamily="2" charset="2"/>
              <a:buChar char="l"/>
            </a:pPr>
            <a:r>
              <a:rPr lang="ja-JP" altLang="en-US" dirty="0"/>
              <a:t>国勢調査：世帯調査⇒労働力</a:t>
            </a:r>
            <a:r>
              <a:rPr lang="en-US" altLang="ja-JP" dirty="0"/>
              <a:t>『</a:t>
            </a:r>
            <a:r>
              <a:rPr lang="ja-JP" altLang="en-US" dirty="0"/>
              <a:t>供給</a:t>
            </a:r>
            <a:r>
              <a:rPr lang="en-US" altLang="ja-JP" dirty="0"/>
              <a:t>』</a:t>
            </a:r>
            <a:r>
              <a:rPr lang="ja-JP" altLang="en-US" dirty="0"/>
              <a:t>動向</a:t>
            </a:r>
            <a:endParaRPr lang="en-US" altLang="ja-JP" dirty="0"/>
          </a:p>
          <a:p>
            <a:pPr>
              <a:buFont typeface="Wingdings" panose="05000000000000000000" pitchFamily="2" charset="2"/>
              <a:buChar char="l"/>
            </a:pPr>
            <a:r>
              <a:rPr kumimoji="1" lang="ja-JP" altLang="en-US" dirty="0"/>
              <a:t>農林業センサス：経営体調査⇒労働力</a:t>
            </a:r>
            <a:r>
              <a:rPr kumimoji="1" lang="en-US" altLang="ja-JP" dirty="0"/>
              <a:t>『</a:t>
            </a:r>
            <a:r>
              <a:rPr kumimoji="1" lang="ja-JP" altLang="en-US" dirty="0"/>
              <a:t>需要</a:t>
            </a:r>
            <a:r>
              <a:rPr kumimoji="1" lang="en-US" altLang="ja-JP" dirty="0"/>
              <a:t>』</a:t>
            </a:r>
            <a:r>
              <a:rPr kumimoji="1" lang="ja-JP" altLang="en-US" dirty="0"/>
              <a:t>動向</a:t>
            </a:r>
            <a:endParaRPr kumimoji="1" lang="en-US" altLang="ja-JP" dirty="0"/>
          </a:p>
          <a:p>
            <a:pPr marL="0" indent="0">
              <a:buNone/>
            </a:pPr>
            <a:r>
              <a:rPr lang="ja-JP" altLang="en-US" dirty="0"/>
              <a:t>従通地が「自宅または住み込み」</a:t>
            </a:r>
            <a:r>
              <a:rPr lang="en-US" altLang="ja-JP" dirty="0"/>
              <a:t>or</a:t>
            </a:r>
            <a:r>
              <a:rPr lang="ja-JP" altLang="en-US" dirty="0"/>
              <a:t>「同じ区・市町村」である林業就業者数</a:t>
            </a:r>
            <a:endParaRPr lang="en-US" altLang="ja-JP" dirty="0"/>
          </a:p>
          <a:p>
            <a:pPr marL="0" indent="0">
              <a:buNone/>
            </a:pPr>
            <a:r>
              <a:rPr kumimoji="1" lang="en-US" altLang="ja-JP" dirty="0"/>
              <a:t>	vs </a:t>
            </a:r>
            <a:r>
              <a:rPr kumimoji="1" lang="ja-JP" altLang="en-US" dirty="0"/>
              <a:t>同じ市町村の農林業経営体で働く従事者数</a:t>
            </a:r>
            <a:endParaRPr kumimoji="1" lang="en-US" altLang="ja-JP" dirty="0"/>
          </a:p>
          <a:p>
            <a:pPr marL="0" indent="0">
              <a:buNone/>
            </a:pPr>
            <a:r>
              <a:rPr kumimoji="1" lang="en-US" altLang="ja-JP" dirty="0"/>
              <a:t>		</a:t>
            </a:r>
            <a:r>
              <a:rPr kumimoji="1" lang="ja-JP" altLang="en-US" dirty="0"/>
              <a:t>（林業経営体の「役員・構成員」</a:t>
            </a:r>
            <a:r>
              <a:rPr kumimoji="1" lang="en-US" altLang="ja-JP" dirty="0"/>
              <a:t>or </a:t>
            </a:r>
            <a:r>
              <a:rPr kumimoji="1" lang="ja-JP" altLang="en-US" dirty="0"/>
              <a:t>「常雇い」）</a:t>
            </a:r>
            <a:endParaRPr kumimoji="1" lang="en-US" altLang="ja-JP" dirty="0"/>
          </a:p>
          <a:p>
            <a:pPr marL="0" indent="0">
              <a:buNone/>
            </a:pPr>
            <a:r>
              <a:rPr lang="ja-JP" altLang="en-US" dirty="0"/>
              <a:t>　</a:t>
            </a:r>
            <a:r>
              <a:rPr kumimoji="1" lang="ja-JP" altLang="en-US" dirty="0"/>
              <a:t>　の大小関係</a:t>
            </a:r>
            <a:r>
              <a:rPr lang="ja-JP" altLang="en-US" dirty="0"/>
              <a:t>を市町村コードを用いて比較</a:t>
            </a:r>
            <a:endParaRPr kumimoji="1" lang="en-US" altLang="ja-JP" dirty="0"/>
          </a:p>
          <a:p>
            <a:pPr marL="0" indent="0">
              <a:buNone/>
            </a:pPr>
            <a:r>
              <a:rPr kumimoji="1" lang="ja-JP" altLang="en-US" dirty="0"/>
              <a:t>算出方法：自市割合</a:t>
            </a:r>
            <a:r>
              <a:rPr kumimoji="1" lang="en-US" altLang="ja-JP" dirty="0"/>
              <a:t>=</a:t>
            </a:r>
            <a:r>
              <a:rPr lang="ja-JP" altLang="en-US" dirty="0"/>
              <a:t>従通地が「自宅または住み込み」</a:t>
            </a:r>
            <a:r>
              <a:rPr lang="en-US" altLang="ja-JP" dirty="0"/>
              <a:t>or</a:t>
            </a:r>
            <a:r>
              <a:rPr lang="ja-JP" altLang="en-US" dirty="0"/>
              <a:t>「同じ区・市町村」</a:t>
            </a:r>
            <a:endParaRPr lang="en-US" altLang="ja-JP" dirty="0"/>
          </a:p>
          <a:p>
            <a:pPr marL="0" indent="0">
              <a:buNone/>
            </a:pPr>
            <a:r>
              <a:rPr lang="en-US" altLang="ja-JP" dirty="0"/>
              <a:t>		</a:t>
            </a:r>
            <a:r>
              <a:rPr lang="ja-JP" altLang="en-US" dirty="0"/>
              <a:t>／</a:t>
            </a:r>
            <a:r>
              <a:rPr kumimoji="1" lang="ja-JP" altLang="en-US" dirty="0"/>
              <a:t>同じ市町村の農林業経営体で働く従事者数</a:t>
            </a:r>
            <a:endParaRPr kumimoji="1" lang="en-US" altLang="ja-JP" dirty="0"/>
          </a:p>
          <a:p>
            <a:pPr marL="0" indent="0">
              <a:buNone/>
            </a:pPr>
            <a:r>
              <a:rPr lang="en-US" altLang="ja-JP" dirty="0"/>
              <a:t>【</a:t>
            </a:r>
            <a:r>
              <a:rPr lang="ja-JP" altLang="en-US" dirty="0"/>
              <a:t>参考</a:t>
            </a:r>
            <a:r>
              <a:rPr lang="en-US" altLang="ja-JP" dirty="0"/>
              <a:t>】</a:t>
            </a:r>
          </a:p>
          <a:p>
            <a:pPr marL="0" indent="0">
              <a:buNone/>
            </a:pPr>
            <a:r>
              <a:rPr kumimoji="1" lang="ja-JP" altLang="en-US" dirty="0"/>
              <a:t>林業就業者数： </a:t>
            </a:r>
            <a:r>
              <a:rPr kumimoji="1" lang="en-US" altLang="ja-JP" dirty="0"/>
              <a:t>60,738</a:t>
            </a:r>
            <a:r>
              <a:rPr kumimoji="1" lang="ja-JP" altLang="en-US" dirty="0"/>
              <a:t>人（うち，自市区町村内従通者 </a:t>
            </a:r>
            <a:r>
              <a:rPr kumimoji="1" lang="en-US" altLang="ja-JP" dirty="0"/>
              <a:t>44,252</a:t>
            </a:r>
            <a:r>
              <a:rPr kumimoji="1" lang="ja-JP" altLang="en-US" dirty="0"/>
              <a:t>人）</a:t>
            </a:r>
            <a:endParaRPr kumimoji="1" lang="en-US" altLang="ja-JP" dirty="0"/>
          </a:p>
          <a:p>
            <a:pPr marL="0" indent="0">
              <a:buNone/>
            </a:pPr>
            <a:r>
              <a:rPr kumimoji="1" lang="ja-JP" altLang="en-US" dirty="0"/>
              <a:t>林業経営体「役員・構成員」</a:t>
            </a:r>
            <a:r>
              <a:rPr kumimoji="1" lang="en-US" altLang="ja-JP" dirty="0"/>
              <a:t>+</a:t>
            </a:r>
            <a:r>
              <a:rPr kumimoji="1" lang="ja-JP" altLang="en-US" dirty="0"/>
              <a:t>「常雇」計： </a:t>
            </a:r>
            <a:r>
              <a:rPr kumimoji="1" lang="en-US" altLang="ja-JP" dirty="0"/>
              <a:t>38,818</a:t>
            </a:r>
            <a:r>
              <a:rPr kumimoji="1" lang="ja-JP" altLang="en-US" dirty="0"/>
              <a:t>人</a:t>
            </a:r>
            <a:endParaRPr kumimoji="1" lang="en-US" altLang="ja-JP" dirty="0"/>
          </a:p>
          <a:p>
            <a:pPr marL="0" indent="0">
              <a:buNone/>
            </a:pPr>
            <a:r>
              <a:rPr lang="ja-JP" altLang="en-US" dirty="0"/>
              <a:t>⇒総体としての自市割合は</a:t>
            </a:r>
            <a:r>
              <a:rPr lang="en-US" altLang="ja-JP" dirty="0"/>
              <a:t>1</a:t>
            </a:r>
            <a:r>
              <a:rPr lang="ja-JP" altLang="en-US" dirty="0"/>
              <a:t>を超える</a:t>
            </a:r>
            <a:endParaRPr kumimoji="1" lang="en-US" altLang="ja-JP" dirty="0"/>
          </a:p>
        </p:txBody>
      </p:sp>
    </p:spTree>
    <p:extLst>
      <p:ext uri="{BB962C8B-B14F-4D97-AF65-F5344CB8AC3E}">
        <p14:creationId xmlns:p14="http://schemas.microsoft.com/office/powerpoint/2010/main" val="2537124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E4109D6-793E-DD91-1AB8-34757232CF75}"/>
              </a:ext>
            </a:extLst>
          </p:cNvPr>
          <p:cNvSpPr>
            <a:spLocks noGrp="1"/>
          </p:cNvSpPr>
          <p:nvPr>
            <p:ph type="title"/>
          </p:nvPr>
        </p:nvSpPr>
        <p:spPr>
          <a:xfrm>
            <a:off x="291406" y="152025"/>
            <a:ext cx="7543800" cy="526196"/>
          </a:xfrm>
        </p:spPr>
        <p:txBody>
          <a:bodyPr>
            <a:noAutofit/>
          </a:bodyPr>
          <a:lstStyle/>
          <a:p>
            <a:r>
              <a:rPr kumimoji="1" lang="ja-JP" altLang="en-US" sz="3200" dirty="0"/>
              <a:t>恐らくは</a:t>
            </a:r>
            <a:r>
              <a:rPr kumimoji="1" lang="en-US" altLang="ja-JP" sz="3200" dirty="0"/>
              <a:t>…</a:t>
            </a:r>
            <a:endParaRPr kumimoji="1" lang="ja-JP" altLang="en-US" sz="3200" dirty="0"/>
          </a:p>
        </p:txBody>
      </p:sp>
      <p:sp>
        <p:nvSpPr>
          <p:cNvPr id="3" name="コンテンツ プレースホルダー 2">
            <a:extLst>
              <a:ext uri="{FF2B5EF4-FFF2-40B4-BE49-F238E27FC236}">
                <a16:creationId xmlns:a16="http://schemas.microsoft.com/office/drawing/2014/main" id="{9FE16CA1-DAAB-C538-DF89-FB5BCBC602C2}"/>
              </a:ext>
            </a:extLst>
          </p:cNvPr>
          <p:cNvSpPr>
            <a:spLocks noGrp="1"/>
          </p:cNvSpPr>
          <p:nvPr>
            <p:ph idx="1"/>
          </p:nvPr>
        </p:nvSpPr>
        <p:spPr>
          <a:xfrm>
            <a:off x="291406" y="704585"/>
            <a:ext cx="8561187" cy="3667233"/>
          </a:xfrm>
        </p:spPr>
        <p:txBody>
          <a:bodyPr>
            <a:normAutofit/>
          </a:bodyPr>
          <a:lstStyle/>
          <a:p>
            <a:pPr>
              <a:buFont typeface="Wingdings" panose="05000000000000000000" pitchFamily="2" charset="2"/>
              <a:buChar char="l"/>
            </a:pPr>
            <a:r>
              <a:rPr kumimoji="1" lang="ja-JP" altLang="en-US" dirty="0"/>
              <a:t>　結果</a:t>
            </a:r>
            <a:endParaRPr kumimoji="1" lang="en-US" altLang="ja-JP" dirty="0"/>
          </a:p>
          <a:p>
            <a:pPr marL="0" indent="0">
              <a:buNone/>
            </a:pPr>
            <a:r>
              <a:rPr lang="ja-JP" altLang="en-US" dirty="0"/>
              <a:t>全市町村数：　</a:t>
            </a:r>
            <a:r>
              <a:rPr lang="en-US" altLang="ja-JP" dirty="0"/>
              <a:t>1808</a:t>
            </a:r>
            <a:r>
              <a:rPr lang="ja-JP" altLang="en-US" dirty="0"/>
              <a:t>（うち，接合</a:t>
            </a:r>
            <a:r>
              <a:rPr lang="en-US" altLang="ja-JP" dirty="0"/>
              <a:t>1422, </a:t>
            </a:r>
            <a:r>
              <a:rPr lang="ja-JP" altLang="en-US" dirty="0"/>
              <a:t>不接合</a:t>
            </a:r>
            <a:r>
              <a:rPr lang="en-US" altLang="ja-JP" dirty="0"/>
              <a:t>386</a:t>
            </a:r>
            <a:r>
              <a:rPr lang="ja-JP" altLang="en-US" dirty="0"/>
              <a:t>）</a:t>
            </a:r>
            <a:endParaRPr lang="en-US" altLang="ja-JP" dirty="0"/>
          </a:p>
          <a:p>
            <a:pPr marL="0" indent="0">
              <a:buNone/>
            </a:pPr>
            <a:r>
              <a:rPr lang="ja-JP" altLang="en-US" dirty="0"/>
              <a:t>自市割合</a:t>
            </a:r>
            <a:r>
              <a:rPr lang="en-US" altLang="ja-JP" dirty="0"/>
              <a:t>x==.</a:t>
            </a:r>
            <a:r>
              <a:rPr lang="ja-JP" altLang="en-US" dirty="0"/>
              <a:t>（不接合，欠損値，どちらかゼロ）である市町村：　</a:t>
            </a:r>
            <a:r>
              <a:rPr lang="en-US" altLang="ja-JP" dirty="0"/>
              <a:t>681</a:t>
            </a:r>
            <a:r>
              <a:rPr lang="ja-JP" altLang="en-US" dirty="0"/>
              <a:t>（</a:t>
            </a:r>
            <a:r>
              <a:rPr lang="en-US" altLang="ja-JP" dirty="0"/>
              <a:t>37.7%</a:t>
            </a:r>
            <a:r>
              <a:rPr lang="ja-JP" altLang="en-US" dirty="0"/>
              <a:t>）</a:t>
            </a:r>
            <a:endParaRPr lang="en-US" altLang="ja-JP" dirty="0"/>
          </a:p>
          <a:p>
            <a:pPr marL="0" indent="0">
              <a:buNone/>
            </a:pPr>
            <a:r>
              <a:rPr lang="ja-JP" altLang="en-US" dirty="0"/>
              <a:t>自市割合 </a:t>
            </a:r>
            <a:r>
              <a:rPr lang="en-US" altLang="ja-JP" dirty="0"/>
              <a:t>x &lt;= 0.3 </a:t>
            </a:r>
            <a:r>
              <a:rPr lang="ja-JP" altLang="en-US" dirty="0"/>
              <a:t>である市町村：　</a:t>
            </a:r>
            <a:r>
              <a:rPr lang="en-US" altLang="ja-JP" dirty="0"/>
              <a:t>97</a:t>
            </a:r>
            <a:r>
              <a:rPr lang="ja-JP" altLang="en-US" dirty="0"/>
              <a:t>（</a:t>
            </a:r>
            <a:r>
              <a:rPr lang="en-US" altLang="ja-JP" dirty="0"/>
              <a:t>5.4%</a:t>
            </a:r>
            <a:r>
              <a:rPr lang="ja-JP" altLang="en-US" dirty="0"/>
              <a:t>）</a:t>
            </a:r>
            <a:endParaRPr lang="en-US" altLang="ja-JP" dirty="0"/>
          </a:p>
          <a:p>
            <a:pPr marL="0" indent="0">
              <a:buNone/>
            </a:pPr>
            <a:r>
              <a:rPr lang="ja-JP" altLang="en-US" dirty="0"/>
              <a:t>自市割合 </a:t>
            </a:r>
            <a:r>
              <a:rPr lang="en-US" altLang="ja-JP" dirty="0"/>
              <a:t>0.3 &lt; x &lt;= 0.7 </a:t>
            </a:r>
            <a:r>
              <a:rPr lang="ja-JP" altLang="en-US" dirty="0"/>
              <a:t>である市町村：　</a:t>
            </a:r>
            <a:r>
              <a:rPr lang="en-US" altLang="ja-JP" dirty="0"/>
              <a:t>215</a:t>
            </a:r>
            <a:r>
              <a:rPr lang="ja-JP" altLang="en-US" dirty="0"/>
              <a:t>（</a:t>
            </a:r>
            <a:r>
              <a:rPr lang="en-US" altLang="ja-JP" dirty="0"/>
              <a:t>11.9%</a:t>
            </a:r>
            <a:r>
              <a:rPr lang="ja-JP" altLang="en-US" dirty="0"/>
              <a:t>）</a:t>
            </a:r>
            <a:endParaRPr lang="en-US" altLang="ja-JP" dirty="0"/>
          </a:p>
          <a:p>
            <a:pPr marL="0" indent="0">
              <a:buNone/>
            </a:pPr>
            <a:r>
              <a:rPr lang="ja-JP" altLang="en-US" dirty="0"/>
              <a:t>自市割合 </a:t>
            </a:r>
            <a:r>
              <a:rPr lang="en-US" altLang="ja-JP" dirty="0"/>
              <a:t>0.7 &lt; x &lt;= 1.0 </a:t>
            </a:r>
            <a:r>
              <a:rPr lang="ja-JP" altLang="en-US" dirty="0"/>
              <a:t>である市町村：　</a:t>
            </a:r>
            <a:r>
              <a:rPr lang="en-US" altLang="ja-JP" dirty="0"/>
              <a:t>238</a:t>
            </a:r>
            <a:r>
              <a:rPr lang="ja-JP" altLang="en-US" dirty="0"/>
              <a:t>（</a:t>
            </a:r>
            <a:r>
              <a:rPr lang="en-US" altLang="ja-JP" dirty="0"/>
              <a:t>13.2%</a:t>
            </a:r>
            <a:r>
              <a:rPr lang="ja-JP" altLang="en-US" dirty="0"/>
              <a:t>）</a:t>
            </a:r>
            <a:endParaRPr lang="en-US" altLang="ja-JP" dirty="0"/>
          </a:p>
          <a:p>
            <a:pPr marL="0" indent="0">
              <a:buNone/>
            </a:pPr>
            <a:r>
              <a:rPr lang="ja-JP" altLang="en-US" dirty="0"/>
              <a:t>自市割合 </a:t>
            </a:r>
            <a:r>
              <a:rPr lang="en-US" altLang="ja-JP" dirty="0"/>
              <a:t>1.0 &lt; x &lt;=1.14</a:t>
            </a:r>
            <a:r>
              <a:rPr lang="ja-JP" altLang="en-US" dirty="0"/>
              <a:t>である市町村：　</a:t>
            </a:r>
            <a:r>
              <a:rPr lang="en-US" altLang="ja-JP" dirty="0"/>
              <a:t>46</a:t>
            </a:r>
            <a:r>
              <a:rPr lang="ja-JP" altLang="en-US" dirty="0"/>
              <a:t>（</a:t>
            </a:r>
            <a:r>
              <a:rPr lang="en-US" altLang="ja-JP" dirty="0"/>
              <a:t>2.4</a:t>
            </a:r>
            <a:r>
              <a:rPr lang="ja-JP" altLang="en-US" dirty="0"/>
              <a:t>％）</a:t>
            </a:r>
            <a:endParaRPr lang="en-US" altLang="ja-JP" dirty="0"/>
          </a:p>
          <a:p>
            <a:pPr marL="0" indent="0">
              <a:buNone/>
            </a:pPr>
            <a:r>
              <a:rPr lang="ja-JP" altLang="en-US" dirty="0"/>
              <a:t>自市割合 </a:t>
            </a:r>
            <a:r>
              <a:rPr lang="en-US" altLang="ja-JP" dirty="0"/>
              <a:t>1.14 &lt; x </a:t>
            </a:r>
            <a:r>
              <a:rPr lang="ja-JP" altLang="en-US" dirty="0"/>
              <a:t>である市町村：　</a:t>
            </a:r>
            <a:r>
              <a:rPr lang="en-US" altLang="ja-JP" dirty="0"/>
              <a:t>531</a:t>
            </a:r>
            <a:r>
              <a:rPr lang="ja-JP" altLang="en-US" dirty="0"/>
              <a:t>（</a:t>
            </a:r>
            <a:r>
              <a:rPr lang="en-US" altLang="ja-JP" dirty="0"/>
              <a:t>29.4</a:t>
            </a:r>
            <a:r>
              <a:rPr lang="ja-JP" altLang="en-US" dirty="0"/>
              <a:t>％）</a:t>
            </a:r>
            <a:endParaRPr lang="en-US" altLang="ja-JP" dirty="0"/>
          </a:p>
        </p:txBody>
      </p:sp>
      <p:sp>
        <p:nvSpPr>
          <p:cNvPr id="4" name="正方形/長方形 3">
            <a:extLst>
              <a:ext uri="{FF2B5EF4-FFF2-40B4-BE49-F238E27FC236}">
                <a16:creationId xmlns:a16="http://schemas.microsoft.com/office/drawing/2014/main" id="{D6FA2BF4-CCF9-4C27-720E-EDD59DA9A3A7}"/>
              </a:ext>
            </a:extLst>
          </p:cNvPr>
          <p:cNvSpPr/>
          <p:nvPr/>
        </p:nvSpPr>
        <p:spPr>
          <a:xfrm>
            <a:off x="260989" y="1972957"/>
            <a:ext cx="5596602" cy="1302319"/>
          </a:xfrm>
          <a:prstGeom prst="rect">
            <a:avLst/>
          </a:prstGeom>
          <a:solidFill>
            <a:schemeClr val="accent1">
              <a:alpha val="3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5" name="矢印: 右 4">
            <a:extLst>
              <a:ext uri="{FF2B5EF4-FFF2-40B4-BE49-F238E27FC236}">
                <a16:creationId xmlns:a16="http://schemas.microsoft.com/office/drawing/2014/main" id="{17DFFB9B-5ED2-DAB0-0734-07833268D58D}"/>
              </a:ext>
            </a:extLst>
          </p:cNvPr>
          <p:cNvSpPr/>
          <p:nvPr/>
        </p:nvSpPr>
        <p:spPr>
          <a:xfrm>
            <a:off x="5933435" y="2277101"/>
            <a:ext cx="447504"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a:extLst>
              <a:ext uri="{FF2B5EF4-FFF2-40B4-BE49-F238E27FC236}">
                <a16:creationId xmlns:a16="http://schemas.microsoft.com/office/drawing/2014/main" id="{D7D68EDC-B5EA-5D39-7905-86E75AC8C07E}"/>
              </a:ext>
            </a:extLst>
          </p:cNvPr>
          <p:cNvSpPr txBox="1"/>
          <p:nvPr/>
        </p:nvSpPr>
        <p:spPr>
          <a:xfrm>
            <a:off x="6427005" y="2105891"/>
            <a:ext cx="2560316" cy="1015663"/>
          </a:xfrm>
          <a:prstGeom prst="rect">
            <a:avLst/>
          </a:prstGeom>
          <a:noFill/>
          <a:ln w="28575">
            <a:solidFill>
              <a:srgbClr val="00B0F0"/>
            </a:solidFill>
          </a:ln>
        </p:spPr>
        <p:txBody>
          <a:bodyPr wrap="none" rtlCol="0">
            <a:spAutoFit/>
          </a:bodyPr>
          <a:lstStyle/>
          <a:p>
            <a:r>
              <a:rPr kumimoji="1" lang="ja-JP" altLang="en-US" sz="2000" dirty="0"/>
              <a:t>供給が需要を下回り，</a:t>
            </a:r>
            <a:endParaRPr kumimoji="1" lang="en-US" altLang="ja-JP" sz="2000" dirty="0"/>
          </a:p>
          <a:p>
            <a:r>
              <a:rPr kumimoji="1" lang="ja-JP" altLang="en-US" sz="2000" dirty="0"/>
              <a:t>周辺市町村からも</a:t>
            </a:r>
            <a:endParaRPr kumimoji="1" lang="en-US" altLang="ja-JP" sz="2000" dirty="0"/>
          </a:p>
          <a:p>
            <a:r>
              <a:rPr kumimoji="1" lang="ja-JP" altLang="en-US" sz="2000" dirty="0"/>
              <a:t>労働力を獲得している</a:t>
            </a:r>
          </a:p>
        </p:txBody>
      </p:sp>
      <p:sp>
        <p:nvSpPr>
          <p:cNvPr id="7" name="矢印: 右 6">
            <a:extLst>
              <a:ext uri="{FF2B5EF4-FFF2-40B4-BE49-F238E27FC236}">
                <a16:creationId xmlns:a16="http://schemas.microsoft.com/office/drawing/2014/main" id="{3B5EFEF9-0EB9-9F05-B9F6-4B73BF24107C}"/>
              </a:ext>
            </a:extLst>
          </p:cNvPr>
          <p:cNvSpPr/>
          <p:nvPr/>
        </p:nvSpPr>
        <p:spPr>
          <a:xfrm>
            <a:off x="5928922" y="3576903"/>
            <a:ext cx="447504" cy="5193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a:extLst>
              <a:ext uri="{FF2B5EF4-FFF2-40B4-BE49-F238E27FC236}">
                <a16:creationId xmlns:a16="http://schemas.microsoft.com/office/drawing/2014/main" id="{957E035C-8064-8EF8-A16B-715187CC2533}"/>
              </a:ext>
            </a:extLst>
          </p:cNvPr>
          <p:cNvSpPr txBox="1"/>
          <p:nvPr/>
        </p:nvSpPr>
        <p:spPr>
          <a:xfrm>
            <a:off x="6400941" y="3329791"/>
            <a:ext cx="2743059" cy="1323439"/>
          </a:xfrm>
          <a:prstGeom prst="rect">
            <a:avLst/>
          </a:prstGeom>
          <a:noFill/>
          <a:ln w="28575">
            <a:solidFill>
              <a:srgbClr val="00B050"/>
            </a:solidFill>
          </a:ln>
        </p:spPr>
        <p:txBody>
          <a:bodyPr wrap="none" rtlCol="0">
            <a:spAutoFit/>
          </a:bodyPr>
          <a:lstStyle/>
          <a:p>
            <a:r>
              <a:rPr kumimoji="1" lang="ja-JP" altLang="en-US" sz="2000" dirty="0"/>
              <a:t>供給が需要を上回り，</a:t>
            </a:r>
            <a:endParaRPr kumimoji="1" lang="en-US" altLang="ja-JP" sz="2000" dirty="0"/>
          </a:p>
          <a:p>
            <a:r>
              <a:rPr kumimoji="1" lang="en-US" altLang="ja-JP" sz="2000" dirty="0"/>
              <a:t>59</a:t>
            </a:r>
            <a:r>
              <a:rPr kumimoji="1" lang="ja-JP" altLang="en-US" sz="2000" dirty="0"/>
              <a:t>歳以下対象となると，</a:t>
            </a:r>
            <a:endParaRPr kumimoji="1" lang="en-US" altLang="ja-JP" sz="2000" dirty="0"/>
          </a:p>
          <a:p>
            <a:r>
              <a:rPr kumimoji="1" lang="ja-JP" altLang="en-US" sz="2000" dirty="0"/>
              <a:t>センサスで捉え落とし</a:t>
            </a:r>
            <a:endParaRPr kumimoji="1" lang="en-US" altLang="ja-JP" sz="2000" dirty="0"/>
          </a:p>
          <a:p>
            <a:r>
              <a:rPr kumimoji="1" lang="ja-JP" altLang="en-US" sz="2000" dirty="0"/>
              <a:t>ている経営体がある？</a:t>
            </a:r>
          </a:p>
        </p:txBody>
      </p:sp>
      <p:sp>
        <p:nvSpPr>
          <p:cNvPr id="9" name="正方形/長方形 8">
            <a:extLst>
              <a:ext uri="{FF2B5EF4-FFF2-40B4-BE49-F238E27FC236}">
                <a16:creationId xmlns:a16="http://schemas.microsoft.com/office/drawing/2014/main" id="{4C82BA64-4A99-CAFF-00F1-CB58FEE08DE9}"/>
              </a:ext>
            </a:extLst>
          </p:cNvPr>
          <p:cNvSpPr/>
          <p:nvPr/>
        </p:nvSpPr>
        <p:spPr>
          <a:xfrm>
            <a:off x="260989" y="3374263"/>
            <a:ext cx="5553005" cy="905874"/>
          </a:xfrm>
          <a:prstGeom prst="rect">
            <a:avLst/>
          </a:prstGeom>
          <a:solidFill>
            <a:schemeClr val="bg2">
              <a:lumMod val="75000"/>
              <a:alpha val="3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2" name="テキスト ボックス 11">
            <a:extLst>
              <a:ext uri="{FF2B5EF4-FFF2-40B4-BE49-F238E27FC236}">
                <a16:creationId xmlns:a16="http://schemas.microsoft.com/office/drawing/2014/main" id="{7A323A42-C035-FD47-4D31-AD4290E3588C}"/>
              </a:ext>
            </a:extLst>
          </p:cNvPr>
          <p:cNvSpPr txBox="1"/>
          <p:nvPr/>
        </p:nvSpPr>
        <p:spPr>
          <a:xfrm>
            <a:off x="291406" y="5773124"/>
            <a:ext cx="8679810" cy="1015663"/>
          </a:xfrm>
          <a:prstGeom prst="rect">
            <a:avLst/>
          </a:prstGeom>
          <a:noFill/>
        </p:spPr>
        <p:txBody>
          <a:bodyPr wrap="square" rtlCol="0">
            <a:spAutoFit/>
          </a:bodyPr>
          <a:lstStyle/>
          <a:p>
            <a:r>
              <a:rPr kumimoji="1" lang="ja-JP" altLang="en-US" sz="2000" dirty="0"/>
              <a:t>供給</a:t>
            </a:r>
            <a:r>
              <a:rPr kumimoji="1" lang="en-US" altLang="ja-JP" sz="2000" dirty="0"/>
              <a:t>&lt;</a:t>
            </a:r>
            <a:r>
              <a:rPr kumimoji="1" lang="ja-JP" altLang="en-US" sz="2000" dirty="0"/>
              <a:t>需要の市町村で，他市町村勤務の雇用者が多い</a:t>
            </a:r>
            <a:endParaRPr kumimoji="1" lang="en-US" altLang="ja-JP" sz="2000" dirty="0"/>
          </a:p>
          <a:p>
            <a:r>
              <a:rPr kumimoji="1" lang="ja-JP" altLang="en-US" sz="2000" dirty="0"/>
              <a:t>供給</a:t>
            </a:r>
            <a:r>
              <a:rPr kumimoji="1" lang="en-US" altLang="ja-JP" sz="2000" dirty="0"/>
              <a:t>&gt;</a:t>
            </a:r>
            <a:r>
              <a:rPr kumimoji="1" lang="ja-JP" altLang="en-US" sz="2000" dirty="0"/>
              <a:t>需要の市町村で，自営・家族従業者が多く，就業者数が倍となる</a:t>
            </a:r>
            <a:endParaRPr kumimoji="1" lang="en-US" altLang="ja-JP" sz="2000" dirty="0"/>
          </a:p>
          <a:p>
            <a:r>
              <a:rPr kumimoji="1" lang="ja-JP" altLang="en-US" sz="2000" dirty="0"/>
              <a:t>　　→農林業センサスの捉え落としがありそう？</a:t>
            </a:r>
          </a:p>
        </p:txBody>
      </p:sp>
      <p:pic>
        <p:nvPicPr>
          <p:cNvPr id="11" name="図 10">
            <a:extLst>
              <a:ext uri="{FF2B5EF4-FFF2-40B4-BE49-F238E27FC236}">
                <a16:creationId xmlns:a16="http://schemas.microsoft.com/office/drawing/2014/main" id="{F25650F2-FC28-E162-A2C6-4F8991C366E8}"/>
              </a:ext>
            </a:extLst>
          </p:cNvPr>
          <p:cNvPicPr>
            <a:picLocks noChangeAspect="1"/>
          </p:cNvPicPr>
          <p:nvPr/>
        </p:nvPicPr>
        <p:blipFill>
          <a:blip r:embed="rId2"/>
          <a:stretch>
            <a:fillRect/>
          </a:stretch>
        </p:blipFill>
        <p:spPr>
          <a:xfrm>
            <a:off x="156678" y="4325039"/>
            <a:ext cx="5981705" cy="1448085"/>
          </a:xfrm>
          <a:prstGeom prst="rect">
            <a:avLst/>
          </a:prstGeom>
        </p:spPr>
      </p:pic>
    </p:spTree>
    <p:extLst>
      <p:ext uri="{BB962C8B-B14F-4D97-AF65-F5344CB8AC3E}">
        <p14:creationId xmlns:p14="http://schemas.microsoft.com/office/powerpoint/2010/main" val="4080004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BAF4D-4401-46A7-422A-9DD004625C9C}"/>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04ED1AA8-AFE2-935C-690F-9E3EFFF04942}"/>
              </a:ext>
            </a:extLst>
          </p:cNvPr>
          <p:cNvSpPr>
            <a:spLocks noGrp="1"/>
          </p:cNvSpPr>
          <p:nvPr>
            <p:ph type="title"/>
          </p:nvPr>
        </p:nvSpPr>
        <p:spPr>
          <a:xfrm>
            <a:off x="417917" y="65122"/>
            <a:ext cx="7543800" cy="507723"/>
          </a:xfrm>
        </p:spPr>
        <p:txBody>
          <a:bodyPr>
            <a:noAutofit/>
          </a:bodyPr>
          <a:lstStyle/>
          <a:p>
            <a:r>
              <a:rPr lang="ja-JP" altLang="en-US" sz="3200" dirty="0"/>
              <a:t>結果（産業）</a:t>
            </a:r>
          </a:p>
        </p:txBody>
      </p:sp>
      <p:sp>
        <p:nvSpPr>
          <p:cNvPr id="2" name="コンテンツ プレースホルダー 1">
            <a:extLst>
              <a:ext uri="{FF2B5EF4-FFF2-40B4-BE49-F238E27FC236}">
                <a16:creationId xmlns:a16="http://schemas.microsoft.com/office/drawing/2014/main" id="{F15BF82A-FA7E-2817-50D4-78ACB0FED312}"/>
              </a:ext>
            </a:extLst>
          </p:cNvPr>
          <p:cNvSpPr>
            <a:spLocks noGrp="1"/>
          </p:cNvSpPr>
          <p:nvPr>
            <p:ph idx="1"/>
          </p:nvPr>
        </p:nvSpPr>
        <p:spPr>
          <a:xfrm>
            <a:off x="517236" y="5662817"/>
            <a:ext cx="7980218" cy="1061255"/>
          </a:xfrm>
        </p:spPr>
        <p:txBody>
          <a:bodyPr>
            <a:normAutofit lnSpcReduction="10000"/>
          </a:bodyPr>
          <a:lstStyle/>
          <a:p>
            <a:pPr>
              <a:buFont typeface="Wingdings" panose="05000000000000000000" pitchFamily="2" charset="2"/>
              <a:buChar char="l"/>
            </a:pPr>
            <a:r>
              <a:rPr lang="ja-JP" altLang="en-US" dirty="0"/>
              <a:t>有配偶者世帯で，配偶者の就業先として林業率が高い</a:t>
            </a:r>
            <a:endParaRPr lang="en-US" altLang="ja-JP" dirty="0"/>
          </a:p>
          <a:p>
            <a:pPr marL="0" indent="0">
              <a:buNone/>
            </a:pPr>
            <a:r>
              <a:rPr lang="ja-JP" altLang="en-US" dirty="0"/>
              <a:t>世帯主が林業に就業している場合，配偶者もまた林業率が高まる，</a:t>
            </a:r>
            <a:r>
              <a:rPr lang="en-US" altLang="ja-JP" dirty="0"/>
              <a:t>60</a:t>
            </a:r>
            <a:r>
              <a:rPr lang="ja-JP" altLang="en-US" dirty="0"/>
              <a:t>歳未満でも夫婦で林業に取り組んでいるケースが結構ある，ことが示唆される</a:t>
            </a:r>
          </a:p>
        </p:txBody>
      </p:sp>
      <p:pic>
        <p:nvPicPr>
          <p:cNvPr id="3" name="図 2">
            <a:extLst>
              <a:ext uri="{FF2B5EF4-FFF2-40B4-BE49-F238E27FC236}">
                <a16:creationId xmlns:a16="http://schemas.microsoft.com/office/drawing/2014/main" id="{9C08BFD0-79FA-9354-BCFB-B182E4256759}"/>
              </a:ext>
            </a:extLst>
          </p:cNvPr>
          <p:cNvPicPr>
            <a:picLocks noChangeAspect="1"/>
          </p:cNvPicPr>
          <p:nvPr/>
        </p:nvPicPr>
        <p:blipFill>
          <a:blip r:embed="rId2"/>
          <a:stretch>
            <a:fillRect/>
          </a:stretch>
        </p:blipFill>
        <p:spPr>
          <a:xfrm>
            <a:off x="797474" y="498660"/>
            <a:ext cx="7164243" cy="5164157"/>
          </a:xfrm>
          <a:prstGeom prst="rect">
            <a:avLst/>
          </a:prstGeom>
          <a:solidFill>
            <a:schemeClr val="bg1"/>
          </a:solidFill>
        </p:spPr>
      </p:pic>
    </p:spTree>
    <p:extLst>
      <p:ext uri="{BB962C8B-B14F-4D97-AF65-F5344CB8AC3E}">
        <p14:creationId xmlns:p14="http://schemas.microsoft.com/office/powerpoint/2010/main" val="3695585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162A5-5639-A3B9-F92C-521CCC2A3B8C}"/>
            </a:ext>
          </a:extLst>
        </p:cNvPr>
        <p:cNvGrpSpPr/>
        <p:nvPr/>
      </p:nvGrpSpPr>
      <p:grpSpPr>
        <a:xfrm>
          <a:off x="0" y="0"/>
          <a:ext cx="0" cy="0"/>
          <a:chOff x="0" y="0"/>
          <a:chExt cx="0" cy="0"/>
        </a:xfrm>
      </p:grpSpPr>
      <p:pic>
        <p:nvPicPr>
          <p:cNvPr id="7" name="図 6">
            <a:extLst>
              <a:ext uri="{FF2B5EF4-FFF2-40B4-BE49-F238E27FC236}">
                <a16:creationId xmlns:a16="http://schemas.microsoft.com/office/drawing/2014/main" id="{0A550EBF-E3C4-1A5F-B3D2-5C69ED0726D7}"/>
              </a:ext>
            </a:extLst>
          </p:cNvPr>
          <p:cNvPicPr>
            <a:picLocks noChangeAspect="1"/>
          </p:cNvPicPr>
          <p:nvPr/>
        </p:nvPicPr>
        <p:blipFill>
          <a:blip r:embed="rId2"/>
          <a:stretch>
            <a:fillRect/>
          </a:stretch>
        </p:blipFill>
        <p:spPr>
          <a:xfrm>
            <a:off x="286327" y="502660"/>
            <a:ext cx="8324850" cy="3857625"/>
          </a:xfrm>
          <a:prstGeom prst="rect">
            <a:avLst/>
          </a:prstGeom>
          <a:solidFill>
            <a:schemeClr val="bg1"/>
          </a:solidFill>
        </p:spPr>
      </p:pic>
      <p:sp>
        <p:nvSpPr>
          <p:cNvPr id="4" name="タイトル 3">
            <a:extLst>
              <a:ext uri="{FF2B5EF4-FFF2-40B4-BE49-F238E27FC236}">
                <a16:creationId xmlns:a16="http://schemas.microsoft.com/office/drawing/2014/main" id="{CB3C218A-5855-7F7D-785C-6BA75340C70F}"/>
              </a:ext>
            </a:extLst>
          </p:cNvPr>
          <p:cNvSpPr>
            <a:spLocks noGrp="1"/>
          </p:cNvSpPr>
          <p:nvPr>
            <p:ph type="title"/>
          </p:nvPr>
        </p:nvSpPr>
        <p:spPr>
          <a:xfrm>
            <a:off x="582815" y="120349"/>
            <a:ext cx="7543800" cy="489251"/>
          </a:xfrm>
        </p:spPr>
        <p:txBody>
          <a:bodyPr>
            <a:noAutofit/>
          </a:bodyPr>
          <a:lstStyle/>
          <a:p>
            <a:r>
              <a:rPr lang="ja-JP" altLang="en-US" sz="3200" dirty="0"/>
              <a:t>結果（職業）</a:t>
            </a:r>
          </a:p>
        </p:txBody>
      </p:sp>
      <p:sp>
        <p:nvSpPr>
          <p:cNvPr id="2" name="コンテンツ プレースホルダー 1">
            <a:extLst>
              <a:ext uri="{FF2B5EF4-FFF2-40B4-BE49-F238E27FC236}">
                <a16:creationId xmlns:a16="http://schemas.microsoft.com/office/drawing/2014/main" id="{47BA8B9D-D60E-0EDD-5573-C57B9005C705}"/>
              </a:ext>
            </a:extLst>
          </p:cNvPr>
          <p:cNvSpPr>
            <a:spLocks noGrp="1"/>
          </p:cNvSpPr>
          <p:nvPr>
            <p:ph idx="1"/>
          </p:nvPr>
        </p:nvSpPr>
        <p:spPr>
          <a:xfrm>
            <a:off x="193964" y="4516581"/>
            <a:ext cx="8563319" cy="2128367"/>
          </a:xfrm>
        </p:spPr>
        <p:txBody>
          <a:bodyPr/>
          <a:lstStyle/>
          <a:p>
            <a:pPr>
              <a:buFont typeface="Wingdings" panose="05000000000000000000" pitchFamily="2" charset="2"/>
              <a:buChar char="l"/>
            </a:pPr>
            <a:r>
              <a:rPr lang="ja-JP" altLang="en-US" dirty="0"/>
              <a:t>世帯主において，線引きから都市計画区域外にかけて，事務従事者割合が下がり，農林漁業従事者割合が上昇する（</a:t>
            </a:r>
            <a:r>
              <a:rPr lang="en-US" altLang="ja-JP" dirty="0"/>
              <a:t>※</a:t>
            </a:r>
            <a:r>
              <a:rPr lang="ja-JP" altLang="en-US" dirty="0"/>
              <a:t>産業は全員林業）</a:t>
            </a:r>
            <a:endParaRPr lang="en-US" altLang="ja-JP" dirty="0"/>
          </a:p>
          <a:p>
            <a:pPr>
              <a:buFont typeface="Wingdings" panose="05000000000000000000" pitchFamily="2" charset="2"/>
              <a:buChar char="l"/>
            </a:pPr>
            <a:r>
              <a:rPr lang="ja-JP" altLang="en-US" dirty="0"/>
              <a:t>配偶者について，比率についてやや高い，低い職業はあるものの，大きな違いは見られない</a:t>
            </a:r>
            <a:endParaRPr lang="en-US" altLang="ja-JP" dirty="0"/>
          </a:p>
          <a:p>
            <a:pPr marL="0" indent="0">
              <a:buNone/>
            </a:pPr>
            <a:r>
              <a:rPr lang="ja-JP" altLang="en-US" dirty="0"/>
              <a:t>⇒産業的な違いも林業くらいしか見いだせず，職業では一層一般世帯の配偶者と似たような選択が行われている</a:t>
            </a:r>
            <a:endParaRPr lang="en-US" altLang="ja-JP" dirty="0"/>
          </a:p>
          <a:p>
            <a:pPr marL="0" indent="0">
              <a:buNone/>
            </a:pPr>
            <a:endParaRPr lang="en-US" altLang="ja-JP" dirty="0"/>
          </a:p>
        </p:txBody>
      </p:sp>
      <p:sp>
        <p:nvSpPr>
          <p:cNvPr id="3" name="正方形/長方形 2">
            <a:extLst>
              <a:ext uri="{FF2B5EF4-FFF2-40B4-BE49-F238E27FC236}">
                <a16:creationId xmlns:a16="http://schemas.microsoft.com/office/drawing/2014/main" id="{00AECA4A-4A96-7D8F-7D45-F6ADF1861DC8}"/>
              </a:ext>
            </a:extLst>
          </p:cNvPr>
          <p:cNvSpPr/>
          <p:nvPr/>
        </p:nvSpPr>
        <p:spPr>
          <a:xfrm>
            <a:off x="286327" y="1948873"/>
            <a:ext cx="8470956" cy="230909"/>
          </a:xfrm>
          <a:prstGeom prst="rect">
            <a:avLst/>
          </a:prstGeom>
          <a:noFill/>
          <a:ln w="28575">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a:extLst>
              <a:ext uri="{FF2B5EF4-FFF2-40B4-BE49-F238E27FC236}">
                <a16:creationId xmlns:a16="http://schemas.microsoft.com/office/drawing/2014/main" id="{137AE924-BC9B-378C-08DE-E5695EC5FC08}"/>
              </a:ext>
            </a:extLst>
          </p:cNvPr>
          <p:cNvSpPr/>
          <p:nvPr/>
        </p:nvSpPr>
        <p:spPr>
          <a:xfrm>
            <a:off x="286327" y="2914068"/>
            <a:ext cx="8470956" cy="230909"/>
          </a:xfrm>
          <a:prstGeom prst="rect">
            <a:avLst/>
          </a:prstGeom>
          <a:noFill/>
          <a:ln w="28575">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6862122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83EE1-1D01-0B05-ADBA-51FF66108EBB}"/>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BBB9C607-2798-10C6-5CA7-339517C8FB16}"/>
              </a:ext>
            </a:extLst>
          </p:cNvPr>
          <p:cNvSpPr>
            <a:spLocks noGrp="1"/>
          </p:cNvSpPr>
          <p:nvPr>
            <p:ph type="title"/>
          </p:nvPr>
        </p:nvSpPr>
        <p:spPr>
          <a:xfrm>
            <a:off x="493351" y="83127"/>
            <a:ext cx="7543800" cy="535709"/>
          </a:xfrm>
        </p:spPr>
        <p:txBody>
          <a:bodyPr>
            <a:noAutofit/>
          </a:bodyPr>
          <a:lstStyle/>
          <a:p>
            <a:r>
              <a:rPr lang="ja-JP" altLang="en-US" sz="3200" dirty="0"/>
              <a:t>結果（従業上の地位）</a:t>
            </a:r>
          </a:p>
        </p:txBody>
      </p:sp>
      <p:sp>
        <p:nvSpPr>
          <p:cNvPr id="2" name="コンテンツ プレースホルダー 1">
            <a:extLst>
              <a:ext uri="{FF2B5EF4-FFF2-40B4-BE49-F238E27FC236}">
                <a16:creationId xmlns:a16="http://schemas.microsoft.com/office/drawing/2014/main" id="{C742480A-54E9-6DB8-A631-7A0E19ED81ED}"/>
              </a:ext>
            </a:extLst>
          </p:cNvPr>
          <p:cNvSpPr>
            <a:spLocks noGrp="1"/>
          </p:cNvSpPr>
          <p:nvPr>
            <p:ph idx="1"/>
          </p:nvPr>
        </p:nvSpPr>
        <p:spPr>
          <a:xfrm>
            <a:off x="521060" y="3805383"/>
            <a:ext cx="8324850" cy="2392218"/>
          </a:xfrm>
        </p:spPr>
        <p:txBody>
          <a:bodyPr/>
          <a:lstStyle/>
          <a:p>
            <a:pPr>
              <a:buFont typeface="Wingdings" panose="05000000000000000000" pitchFamily="2" charset="2"/>
              <a:buChar char="l"/>
            </a:pPr>
            <a:r>
              <a:rPr lang="ja-JP" altLang="en-US" dirty="0"/>
              <a:t>単独世帯において，居住区域に関係なく，「雇用者（正規）」率が高く，「雇用者（パート，アルバイト）」が低い</a:t>
            </a:r>
            <a:endParaRPr lang="en-US" altLang="ja-JP" dirty="0"/>
          </a:p>
          <a:p>
            <a:pPr marL="0" indent="0">
              <a:buNone/>
            </a:pPr>
            <a:r>
              <a:rPr lang="ja-JP" altLang="en-US" dirty="0"/>
              <a:t>「緑の雇用」の影響が大きい？</a:t>
            </a:r>
            <a:endParaRPr lang="en-US" altLang="ja-JP" dirty="0"/>
          </a:p>
          <a:p>
            <a:pPr marL="0" indent="0">
              <a:buNone/>
            </a:pPr>
            <a:r>
              <a:rPr lang="ja-JP" altLang="en-US" dirty="0"/>
              <a:t>林業の場合，「雇用者（正規）」であれば通常のように定額月給，社会保険完備，というわけでも必ずしもない。</a:t>
            </a:r>
            <a:endParaRPr lang="en-US" altLang="ja-JP" dirty="0"/>
          </a:p>
        </p:txBody>
      </p:sp>
      <p:pic>
        <p:nvPicPr>
          <p:cNvPr id="3" name="図 2">
            <a:extLst>
              <a:ext uri="{FF2B5EF4-FFF2-40B4-BE49-F238E27FC236}">
                <a16:creationId xmlns:a16="http://schemas.microsoft.com/office/drawing/2014/main" id="{B9F1BFC4-F7AB-0F95-F990-8312F6521F1C}"/>
              </a:ext>
            </a:extLst>
          </p:cNvPr>
          <p:cNvPicPr>
            <a:picLocks noChangeAspect="1"/>
          </p:cNvPicPr>
          <p:nvPr/>
        </p:nvPicPr>
        <p:blipFill>
          <a:blip r:embed="rId2"/>
          <a:stretch>
            <a:fillRect/>
          </a:stretch>
        </p:blipFill>
        <p:spPr>
          <a:xfrm>
            <a:off x="631248" y="640484"/>
            <a:ext cx="8324850" cy="3143250"/>
          </a:xfrm>
          <a:prstGeom prst="rect">
            <a:avLst/>
          </a:prstGeom>
          <a:solidFill>
            <a:schemeClr val="bg1"/>
          </a:solidFill>
        </p:spPr>
      </p:pic>
    </p:spTree>
    <p:extLst>
      <p:ext uri="{BB962C8B-B14F-4D97-AF65-F5344CB8AC3E}">
        <p14:creationId xmlns:p14="http://schemas.microsoft.com/office/powerpoint/2010/main" val="484981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FC79EDE-7E79-494F-6BAB-E6DEFC20EFA5}"/>
              </a:ext>
            </a:extLst>
          </p:cNvPr>
          <p:cNvSpPr>
            <a:spLocks noGrp="1"/>
          </p:cNvSpPr>
          <p:nvPr>
            <p:ph type="title"/>
          </p:nvPr>
        </p:nvSpPr>
        <p:spPr>
          <a:xfrm>
            <a:off x="471978" y="175768"/>
            <a:ext cx="7543800" cy="452305"/>
          </a:xfrm>
        </p:spPr>
        <p:txBody>
          <a:bodyPr>
            <a:noAutofit/>
          </a:bodyPr>
          <a:lstStyle/>
          <a:p>
            <a:r>
              <a:rPr kumimoji="1" lang="ja-JP" altLang="en-US" sz="3200" dirty="0"/>
              <a:t>まとめ</a:t>
            </a:r>
          </a:p>
        </p:txBody>
      </p:sp>
      <p:sp>
        <p:nvSpPr>
          <p:cNvPr id="3" name="コンテンツ プレースホルダー 2">
            <a:extLst>
              <a:ext uri="{FF2B5EF4-FFF2-40B4-BE49-F238E27FC236}">
                <a16:creationId xmlns:a16="http://schemas.microsoft.com/office/drawing/2014/main" id="{F2753AD3-FE7A-8D6A-BB08-329FE87357AA}"/>
              </a:ext>
            </a:extLst>
          </p:cNvPr>
          <p:cNvSpPr>
            <a:spLocks noGrp="1"/>
          </p:cNvSpPr>
          <p:nvPr>
            <p:ph idx="1"/>
          </p:nvPr>
        </p:nvSpPr>
        <p:spPr>
          <a:xfrm>
            <a:off x="222595" y="746606"/>
            <a:ext cx="8755150" cy="5935625"/>
          </a:xfrm>
        </p:spPr>
        <p:txBody>
          <a:bodyPr/>
          <a:lstStyle/>
          <a:p>
            <a:r>
              <a:rPr kumimoji="1" lang="ja-JP" altLang="en-US" dirty="0"/>
              <a:t>１．居住と従通地</a:t>
            </a:r>
            <a:endParaRPr kumimoji="1" lang="en-US" altLang="ja-JP" dirty="0"/>
          </a:p>
          <a:p>
            <a:r>
              <a:rPr kumimoji="1" lang="ja-JP" altLang="en-US" dirty="0"/>
              <a:t>－単独世帯において，県内他市町村，他県からの流入があり，特に線引き区域の居住「</a:t>
            </a:r>
            <a:r>
              <a:rPr kumimoji="1" lang="en-US" altLang="ja-JP" dirty="0"/>
              <a:t>1</a:t>
            </a:r>
            <a:r>
              <a:rPr kumimoji="1" lang="ja-JP" altLang="en-US" dirty="0"/>
              <a:t>年未満」割合は，一般世帯のそれより多い</a:t>
            </a:r>
            <a:endParaRPr kumimoji="1" lang="en-US" altLang="ja-JP" dirty="0"/>
          </a:p>
          <a:p>
            <a:r>
              <a:rPr lang="ja-JP" altLang="en-US" dirty="0"/>
              <a:t>－従業先選択は，自市区町村内が多い</a:t>
            </a:r>
            <a:endParaRPr lang="en-US" altLang="ja-JP" dirty="0"/>
          </a:p>
          <a:p>
            <a:r>
              <a:rPr lang="ja-JP" altLang="en-US" dirty="0"/>
              <a:t>⇒単独世帯で林業が選ばれるのは，移住先での，地元にあって「正規」として就きやすい産業，という面が効いているのではないか</a:t>
            </a:r>
            <a:endParaRPr lang="en-US" altLang="ja-JP" dirty="0"/>
          </a:p>
          <a:p>
            <a:r>
              <a:rPr kumimoji="1" lang="ja-JP" altLang="en-US" dirty="0"/>
              <a:t>２．世帯所得状況</a:t>
            </a:r>
            <a:endParaRPr kumimoji="1" lang="en-US" altLang="ja-JP" dirty="0"/>
          </a:p>
          <a:p>
            <a:r>
              <a:rPr lang="ja-JP" altLang="en-US" dirty="0"/>
              <a:t>－有配偶者世帯で持ち家率が低い</a:t>
            </a:r>
            <a:endParaRPr lang="en-US" altLang="ja-JP" dirty="0"/>
          </a:p>
          <a:p>
            <a:r>
              <a:rPr lang="ja-JP" altLang="en-US" dirty="0"/>
              <a:t>－世帯主，配偶者共に高卒が多い</a:t>
            </a:r>
            <a:endParaRPr lang="en-US" altLang="ja-JP" dirty="0"/>
          </a:p>
          <a:p>
            <a:r>
              <a:rPr kumimoji="1" lang="ja-JP" altLang="en-US" dirty="0"/>
              <a:t>－都市計画区域外での公営住宅居住率が高い</a:t>
            </a:r>
            <a:endParaRPr kumimoji="1" lang="en-US" altLang="ja-JP" dirty="0"/>
          </a:p>
          <a:p>
            <a:r>
              <a:rPr lang="ja-JP" altLang="en-US" dirty="0"/>
              <a:t>⇒特に家族ありとなった場合に，世帯主が林業の場合，扶養力が一般世帯の平均よりもやや劣るのではないか</a:t>
            </a:r>
            <a:endParaRPr lang="en-US" altLang="ja-JP" dirty="0"/>
          </a:p>
          <a:p>
            <a:endParaRPr kumimoji="1" lang="ja-JP" altLang="en-US" dirty="0"/>
          </a:p>
        </p:txBody>
      </p:sp>
    </p:spTree>
    <p:extLst>
      <p:ext uri="{BB962C8B-B14F-4D97-AF65-F5344CB8AC3E}">
        <p14:creationId xmlns:p14="http://schemas.microsoft.com/office/powerpoint/2010/main" val="13566623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A2662-DA2E-9002-309F-2B3E6F4F776C}"/>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D5623EAC-3034-CDF2-E165-A760516C2B5F}"/>
              </a:ext>
            </a:extLst>
          </p:cNvPr>
          <p:cNvSpPr>
            <a:spLocks noGrp="1"/>
          </p:cNvSpPr>
          <p:nvPr>
            <p:ph type="title"/>
          </p:nvPr>
        </p:nvSpPr>
        <p:spPr>
          <a:xfrm>
            <a:off x="471978" y="175768"/>
            <a:ext cx="7543800" cy="452305"/>
          </a:xfrm>
        </p:spPr>
        <p:txBody>
          <a:bodyPr>
            <a:noAutofit/>
          </a:bodyPr>
          <a:lstStyle/>
          <a:p>
            <a:r>
              <a:rPr kumimoji="1" lang="ja-JP" altLang="en-US" sz="3200" dirty="0"/>
              <a:t>まとめ</a:t>
            </a:r>
          </a:p>
        </p:txBody>
      </p:sp>
      <p:sp>
        <p:nvSpPr>
          <p:cNvPr id="3" name="コンテンツ プレースホルダー 2">
            <a:extLst>
              <a:ext uri="{FF2B5EF4-FFF2-40B4-BE49-F238E27FC236}">
                <a16:creationId xmlns:a16="http://schemas.microsoft.com/office/drawing/2014/main" id="{5FD22E28-CC2B-C063-65AC-A20E9355F695}"/>
              </a:ext>
            </a:extLst>
          </p:cNvPr>
          <p:cNvSpPr>
            <a:spLocks noGrp="1"/>
          </p:cNvSpPr>
          <p:nvPr>
            <p:ph idx="1"/>
          </p:nvPr>
        </p:nvSpPr>
        <p:spPr>
          <a:xfrm>
            <a:off x="222595" y="746606"/>
            <a:ext cx="8755150" cy="5935625"/>
          </a:xfrm>
        </p:spPr>
        <p:txBody>
          <a:bodyPr/>
          <a:lstStyle/>
          <a:p>
            <a:r>
              <a:rPr kumimoji="1" lang="ja-JP" altLang="en-US" dirty="0"/>
              <a:t>３．従業状況</a:t>
            </a:r>
            <a:endParaRPr kumimoji="1" lang="en-US" altLang="ja-JP" dirty="0"/>
          </a:p>
          <a:p>
            <a:r>
              <a:rPr lang="en-US" altLang="ja-JP" dirty="0"/>
              <a:t>【</a:t>
            </a:r>
            <a:r>
              <a:rPr lang="ja-JP" altLang="en-US" dirty="0"/>
              <a:t>配偶者</a:t>
            </a:r>
            <a:r>
              <a:rPr lang="en-US" altLang="ja-JP" dirty="0"/>
              <a:t>】</a:t>
            </a:r>
          </a:p>
          <a:p>
            <a:r>
              <a:rPr lang="ja-JP" altLang="en-US" dirty="0"/>
              <a:t>－産業では「林業」が明らかに高い</a:t>
            </a:r>
            <a:endParaRPr lang="en-US" altLang="ja-JP" dirty="0"/>
          </a:p>
          <a:p>
            <a:r>
              <a:rPr kumimoji="1" lang="ja-JP" altLang="en-US" dirty="0"/>
              <a:t>－職業では特異な値はない</a:t>
            </a:r>
            <a:endParaRPr kumimoji="1" lang="en-US" altLang="ja-JP" dirty="0"/>
          </a:p>
          <a:p>
            <a:r>
              <a:rPr lang="ja-JP" altLang="en-US" dirty="0"/>
              <a:t>⇒世帯主が林業である場合に，配偶者も一般（世帯）に比べて林業に就きやすい傾向にあるが，職業については大きな違いはない。</a:t>
            </a:r>
            <a:endParaRPr lang="en-US" altLang="ja-JP" dirty="0"/>
          </a:p>
          <a:p>
            <a:r>
              <a:rPr lang="en-US" altLang="ja-JP" dirty="0"/>
              <a:t>【</a:t>
            </a:r>
            <a:r>
              <a:rPr lang="ja-JP" altLang="en-US" dirty="0"/>
              <a:t>世帯主</a:t>
            </a:r>
            <a:r>
              <a:rPr lang="en-US" altLang="ja-JP" dirty="0"/>
              <a:t>】</a:t>
            </a:r>
          </a:p>
          <a:p>
            <a:r>
              <a:rPr kumimoji="1" lang="ja-JP" altLang="en-US" dirty="0"/>
              <a:t>－郊外に向かい，事務従事者割合が</a:t>
            </a:r>
            <a:r>
              <a:rPr lang="ja-JP" altLang="en-US" dirty="0"/>
              <a:t>減少し</a:t>
            </a:r>
            <a:r>
              <a:rPr kumimoji="1" lang="ja-JP" altLang="en-US" dirty="0"/>
              <a:t>，農林漁業従事者割合が増加</a:t>
            </a:r>
            <a:endParaRPr kumimoji="1" lang="en-US" altLang="ja-JP" dirty="0"/>
          </a:p>
          <a:p>
            <a:r>
              <a:rPr kumimoji="1" lang="ja-JP" altLang="en-US" dirty="0"/>
              <a:t>⇒線引き区域に住んで，同じ市区町村内で，事務職で従業先を探したところ林業事業体になった，という流れが見える</a:t>
            </a:r>
            <a:endParaRPr kumimoji="1" lang="en-US" altLang="ja-JP" dirty="0"/>
          </a:p>
          <a:p>
            <a:r>
              <a:rPr lang="ja-JP" altLang="en-US" dirty="0"/>
              <a:t>（従業上の地位を確認する，などの必要はある）</a:t>
            </a:r>
            <a:endParaRPr lang="en-US" altLang="ja-JP" dirty="0"/>
          </a:p>
          <a:p>
            <a:r>
              <a:rPr lang="ja-JP" altLang="en-US" dirty="0"/>
              <a:t>－単独世帯において，一般世帯に比べて特異となる特徴が多々見られた</a:t>
            </a:r>
            <a:endParaRPr kumimoji="1" lang="en-US" altLang="ja-JP" dirty="0"/>
          </a:p>
        </p:txBody>
      </p:sp>
    </p:spTree>
    <p:extLst>
      <p:ext uri="{BB962C8B-B14F-4D97-AF65-F5344CB8AC3E}">
        <p14:creationId xmlns:p14="http://schemas.microsoft.com/office/powerpoint/2010/main" val="2393609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4493F76-74A6-BF23-8D21-997947F62747}"/>
              </a:ext>
            </a:extLst>
          </p:cNvPr>
          <p:cNvSpPr>
            <a:spLocks noGrp="1"/>
          </p:cNvSpPr>
          <p:nvPr>
            <p:ph type="title"/>
          </p:nvPr>
        </p:nvSpPr>
        <p:spPr>
          <a:xfrm>
            <a:off x="305724" y="157295"/>
            <a:ext cx="7543800" cy="498487"/>
          </a:xfrm>
        </p:spPr>
        <p:txBody>
          <a:bodyPr>
            <a:noAutofit/>
          </a:bodyPr>
          <a:lstStyle/>
          <a:p>
            <a:r>
              <a:rPr kumimoji="1" lang="ja-JP" altLang="en-US" sz="3200" dirty="0"/>
              <a:t>最後に</a:t>
            </a:r>
          </a:p>
        </p:txBody>
      </p:sp>
      <p:sp>
        <p:nvSpPr>
          <p:cNvPr id="3" name="コンテンツ プレースホルダー 2">
            <a:extLst>
              <a:ext uri="{FF2B5EF4-FFF2-40B4-BE49-F238E27FC236}">
                <a16:creationId xmlns:a16="http://schemas.microsoft.com/office/drawing/2014/main" id="{8252CEB1-3440-C79C-E7D8-C7CC051BE636}"/>
              </a:ext>
            </a:extLst>
          </p:cNvPr>
          <p:cNvSpPr>
            <a:spLocks noGrp="1"/>
          </p:cNvSpPr>
          <p:nvPr>
            <p:ph idx="1"/>
          </p:nvPr>
        </p:nvSpPr>
        <p:spPr>
          <a:xfrm>
            <a:off x="249381" y="868217"/>
            <a:ext cx="8588895" cy="5384801"/>
          </a:xfrm>
        </p:spPr>
        <p:txBody>
          <a:bodyPr/>
          <a:lstStyle/>
          <a:p>
            <a:pPr>
              <a:buFont typeface="Wingdings" panose="05000000000000000000" pitchFamily="2" charset="2"/>
              <a:buChar char="l"/>
            </a:pPr>
            <a:r>
              <a:rPr kumimoji="1" lang="ja-JP" altLang="en-US" dirty="0"/>
              <a:t>　国勢調査によって，個人のみならず世帯分析が可能であることを確認</a:t>
            </a:r>
            <a:endParaRPr kumimoji="1" lang="en-US" altLang="ja-JP" dirty="0"/>
          </a:p>
          <a:p>
            <a:pPr>
              <a:buFont typeface="Wingdings" panose="05000000000000000000" pitchFamily="2" charset="2"/>
              <a:buChar char="l"/>
            </a:pPr>
            <a:r>
              <a:rPr kumimoji="1" lang="ja-JP" altLang="en-US" dirty="0"/>
              <a:t>　重要テーマについてデータ分析ができそうなことを確認</a:t>
            </a:r>
            <a:endParaRPr kumimoji="1" lang="en-US" altLang="ja-JP" dirty="0"/>
          </a:p>
          <a:p>
            <a:pPr marL="0" indent="0">
              <a:buNone/>
            </a:pPr>
            <a:r>
              <a:rPr lang="ja-JP" altLang="en-US" dirty="0"/>
              <a:t>　→重要テーマについて，今後分析を進める必要がある　</a:t>
            </a:r>
            <a:endParaRPr lang="en-US" altLang="ja-JP" dirty="0"/>
          </a:p>
          <a:p>
            <a:pPr>
              <a:buFont typeface="Wingdings" panose="05000000000000000000" pitchFamily="2" charset="2"/>
              <a:buChar char="l"/>
            </a:pPr>
            <a:r>
              <a:rPr kumimoji="1" lang="ja-JP" altLang="en-US" dirty="0"/>
              <a:t>　次回科研費でも，引き続き農林業センサスと併せて研究テーマに設定</a:t>
            </a:r>
            <a:endParaRPr kumimoji="1" lang="en-US" altLang="ja-JP" dirty="0"/>
          </a:p>
          <a:p>
            <a:pPr>
              <a:buFont typeface="Wingdings" panose="05000000000000000000" pitchFamily="2" charset="2"/>
              <a:buChar char="l"/>
            </a:pPr>
            <a:r>
              <a:rPr kumimoji="1" lang="ja-JP" altLang="en-US" dirty="0"/>
              <a:t>　どのような分析が可能か？</a:t>
            </a:r>
            <a:endParaRPr kumimoji="1" lang="en-US" altLang="ja-JP" dirty="0"/>
          </a:p>
          <a:p>
            <a:pPr marL="0" indent="0">
              <a:buNone/>
            </a:pPr>
            <a:r>
              <a:rPr kumimoji="1" lang="ja-JP" altLang="en-US" dirty="0"/>
              <a:t>対象①：林業（全数），林業従事者（抽出），木材・木製品製造業（家具を除く）（抽出），家具・装備品製造業（抽出） ，パルプ・紙・紙加工品製造業（抽出）</a:t>
            </a:r>
            <a:endParaRPr kumimoji="1" lang="en-US" altLang="ja-JP" dirty="0"/>
          </a:p>
          <a:p>
            <a:pPr marL="0" indent="0">
              <a:buNone/>
            </a:pPr>
            <a:r>
              <a:rPr lang="ja-JP" altLang="en-US" dirty="0"/>
              <a:t>について，</a:t>
            </a:r>
            <a:endParaRPr lang="en-US" altLang="ja-JP" dirty="0"/>
          </a:p>
          <a:p>
            <a:pPr marL="0" indent="0">
              <a:buNone/>
            </a:pPr>
            <a:r>
              <a:rPr lang="ja-JP" altLang="en-US" dirty="0"/>
              <a:t>対象②：個人／世帯／世帯に属する他の世帯員（子，親等）　の各状況</a:t>
            </a:r>
            <a:endParaRPr lang="en-US" altLang="ja-JP" dirty="0"/>
          </a:p>
          <a:p>
            <a:pPr marL="0" indent="0">
              <a:buNone/>
            </a:pPr>
            <a:r>
              <a:rPr lang="ja-JP" altLang="en-US" dirty="0"/>
              <a:t>をデータとして拾い上げられる</a:t>
            </a:r>
            <a:endParaRPr lang="en-US" altLang="ja-JP" dirty="0"/>
          </a:p>
          <a:p>
            <a:pPr marL="0" indent="0">
              <a:buNone/>
            </a:pPr>
            <a:r>
              <a:rPr kumimoji="1" lang="ja-JP" altLang="en-US" dirty="0"/>
              <a:t>⇒これらに関する分析を進め，国勢調査が</a:t>
            </a:r>
            <a:r>
              <a:rPr lang="ja-JP" altLang="en-US" dirty="0"/>
              <a:t>林業・木材産業政策の判断に用いる主要統計の一つとなりうることを，示していきたい</a:t>
            </a:r>
            <a:endParaRPr lang="en-US" altLang="ja-JP" dirty="0"/>
          </a:p>
          <a:p>
            <a:pPr marL="0" indent="0">
              <a:buNone/>
            </a:pPr>
            <a:endParaRPr kumimoji="1" lang="ja-JP" altLang="en-US" dirty="0"/>
          </a:p>
        </p:txBody>
      </p:sp>
    </p:spTree>
    <p:extLst>
      <p:ext uri="{BB962C8B-B14F-4D97-AF65-F5344CB8AC3E}">
        <p14:creationId xmlns:p14="http://schemas.microsoft.com/office/powerpoint/2010/main" val="33189545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4A984D7-5665-4761-2565-E6FF70064794}"/>
              </a:ext>
            </a:extLst>
          </p:cNvPr>
          <p:cNvSpPr>
            <a:spLocks noGrp="1"/>
          </p:cNvSpPr>
          <p:nvPr>
            <p:ph type="title"/>
          </p:nvPr>
        </p:nvSpPr>
        <p:spPr>
          <a:xfrm>
            <a:off x="471978" y="379583"/>
            <a:ext cx="7543800" cy="609323"/>
          </a:xfrm>
        </p:spPr>
        <p:txBody>
          <a:bodyPr>
            <a:noAutofit/>
          </a:bodyPr>
          <a:lstStyle/>
          <a:p>
            <a:r>
              <a:rPr kumimoji="1" lang="ja-JP" altLang="en-US" sz="3200" dirty="0"/>
              <a:t>付記</a:t>
            </a:r>
          </a:p>
        </p:txBody>
      </p:sp>
      <p:sp>
        <p:nvSpPr>
          <p:cNvPr id="3" name="コンテンツ プレースホルダー 2">
            <a:extLst>
              <a:ext uri="{FF2B5EF4-FFF2-40B4-BE49-F238E27FC236}">
                <a16:creationId xmlns:a16="http://schemas.microsoft.com/office/drawing/2014/main" id="{019B59DF-9AF6-94B2-1D3A-B6036184CD48}"/>
              </a:ext>
            </a:extLst>
          </p:cNvPr>
          <p:cNvSpPr>
            <a:spLocks noGrp="1"/>
          </p:cNvSpPr>
          <p:nvPr>
            <p:ph idx="1"/>
          </p:nvPr>
        </p:nvSpPr>
        <p:spPr>
          <a:xfrm>
            <a:off x="287250" y="988905"/>
            <a:ext cx="8384772" cy="5489511"/>
          </a:xfrm>
        </p:spPr>
        <p:txBody>
          <a:bodyPr/>
          <a:lstStyle/>
          <a:p>
            <a:pPr>
              <a:buFont typeface="Wingdings" panose="05000000000000000000" pitchFamily="2" charset="2"/>
              <a:buChar char="l"/>
            </a:pPr>
            <a:r>
              <a:rPr kumimoji="1" lang="ja-JP" altLang="en-US" dirty="0"/>
              <a:t>本研究資料は，総務省所管の国勢調査の調査票情報を利用して独自に集計等を行ったものである。</a:t>
            </a:r>
            <a:endParaRPr kumimoji="1" lang="en-US" altLang="ja-JP" dirty="0"/>
          </a:p>
          <a:p>
            <a:pPr>
              <a:buFont typeface="Wingdings" panose="05000000000000000000" pitchFamily="2" charset="2"/>
              <a:buChar char="l"/>
            </a:pPr>
            <a:r>
              <a:rPr lang="ja-JP" altLang="en-US" dirty="0"/>
              <a:t>本研究は，科研費</a:t>
            </a:r>
            <a:r>
              <a:rPr lang="en-US" altLang="ja-JP" dirty="0"/>
              <a:t>(22H02379)</a:t>
            </a:r>
            <a:r>
              <a:rPr lang="ja-JP" altLang="en-US"/>
              <a:t>の助成を受けている</a:t>
            </a:r>
            <a:endParaRPr kumimoji="1" lang="ja-JP" altLang="en-US" dirty="0"/>
          </a:p>
        </p:txBody>
      </p:sp>
    </p:spTree>
    <p:extLst>
      <p:ext uri="{BB962C8B-B14F-4D97-AF65-F5344CB8AC3E}">
        <p14:creationId xmlns:p14="http://schemas.microsoft.com/office/powerpoint/2010/main" val="1333096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87CC7-B610-84FF-FBFA-5AF264A7B877}"/>
            </a:ext>
          </a:extLst>
        </p:cNvPr>
        <p:cNvGrpSpPr/>
        <p:nvPr/>
      </p:nvGrpSpPr>
      <p:grpSpPr>
        <a:xfrm>
          <a:off x="0" y="0"/>
          <a:ext cx="0" cy="0"/>
          <a:chOff x="0" y="0"/>
          <a:chExt cx="0" cy="0"/>
        </a:xfrm>
      </p:grpSpPr>
      <p:sp>
        <p:nvSpPr>
          <p:cNvPr id="4" name="タイトル 3">
            <a:extLst>
              <a:ext uri="{FF2B5EF4-FFF2-40B4-BE49-F238E27FC236}">
                <a16:creationId xmlns:a16="http://schemas.microsoft.com/office/drawing/2014/main" id="{C2F3EAB4-B4D4-8846-8A5F-66453FCBE807}"/>
              </a:ext>
            </a:extLst>
          </p:cNvPr>
          <p:cNvSpPr>
            <a:spLocks noGrp="1"/>
          </p:cNvSpPr>
          <p:nvPr>
            <p:ph type="title"/>
          </p:nvPr>
        </p:nvSpPr>
        <p:spPr>
          <a:xfrm>
            <a:off x="481214" y="148059"/>
            <a:ext cx="7543800" cy="480014"/>
          </a:xfrm>
        </p:spPr>
        <p:txBody>
          <a:bodyPr>
            <a:noAutofit/>
          </a:bodyPr>
          <a:lstStyle/>
          <a:p>
            <a:r>
              <a:rPr lang="ja-JP" altLang="en-US" sz="3200" dirty="0"/>
              <a:t>結果（建物の階数）</a:t>
            </a:r>
          </a:p>
        </p:txBody>
      </p:sp>
      <p:sp>
        <p:nvSpPr>
          <p:cNvPr id="2" name="コンテンツ プレースホルダー 1">
            <a:extLst>
              <a:ext uri="{FF2B5EF4-FFF2-40B4-BE49-F238E27FC236}">
                <a16:creationId xmlns:a16="http://schemas.microsoft.com/office/drawing/2014/main" id="{D0673E96-33FB-CF00-699D-EB443BD6B212}"/>
              </a:ext>
            </a:extLst>
          </p:cNvPr>
          <p:cNvSpPr>
            <a:spLocks noGrp="1"/>
          </p:cNvSpPr>
          <p:nvPr>
            <p:ph idx="1"/>
          </p:nvPr>
        </p:nvSpPr>
        <p:spPr>
          <a:xfrm>
            <a:off x="304800" y="3908517"/>
            <a:ext cx="8211127" cy="2662878"/>
          </a:xfrm>
        </p:spPr>
        <p:txBody>
          <a:bodyPr/>
          <a:lstStyle/>
          <a:p>
            <a:pPr>
              <a:buFont typeface="Wingdings" panose="05000000000000000000" pitchFamily="2" charset="2"/>
              <a:buChar char="l"/>
            </a:pPr>
            <a:r>
              <a:rPr lang="ja-JP" altLang="en-US" dirty="0"/>
              <a:t>全区域の単独世帯で一戸建率が多い</a:t>
            </a:r>
            <a:endParaRPr lang="en-US" altLang="ja-JP" dirty="0"/>
          </a:p>
          <a:p>
            <a:pPr marL="0" indent="0">
              <a:buNone/>
            </a:pPr>
            <a:r>
              <a:rPr lang="ja-JP" altLang="en-US" dirty="0"/>
              <a:t>林業就業者は，単独世帯で一戸建てに住む傾向が強いが，持ち家率は若干低いか同程度なので，借家率は高いはず。</a:t>
            </a:r>
            <a:endParaRPr lang="en-US" altLang="ja-JP" dirty="0"/>
          </a:p>
          <a:p>
            <a:pPr>
              <a:buFont typeface="Wingdings" panose="05000000000000000000" pitchFamily="2" charset="2"/>
              <a:buChar char="l"/>
            </a:pPr>
            <a:r>
              <a:rPr lang="ja-JP" altLang="en-US" dirty="0"/>
              <a:t>線引き区域の有配偶者世帯で一戸建率が多く，共同住宅率が低い</a:t>
            </a:r>
            <a:endParaRPr lang="en-US" altLang="ja-JP" dirty="0"/>
          </a:p>
          <a:p>
            <a:pPr marL="0" indent="0">
              <a:buNone/>
            </a:pPr>
            <a:r>
              <a:rPr lang="ja-JP" altLang="en-US" dirty="0"/>
              <a:t>林業就業者は，やはり一戸建てを志向する傾向が強いのではないか。ワークライフバランスを一般世帯よりも重視？</a:t>
            </a:r>
            <a:endParaRPr lang="en-US" altLang="ja-JP" dirty="0"/>
          </a:p>
          <a:p>
            <a:pPr marL="0" indent="0">
              <a:buNone/>
            </a:pPr>
            <a:endParaRPr lang="ja-JP" altLang="en-US" dirty="0"/>
          </a:p>
        </p:txBody>
      </p:sp>
      <p:pic>
        <p:nvPicPr>
          <p:cNvPr id="3" name="図 2">
            <a:extLst>
              <a:ext uri="{FF2B5EF4-FFF2-40B4-BE49-F238E27FC236}">
                <a16:creationId xmlns:a16="http://schemas.microsoft.com/office/drawing/2014/main" id="{E8A2E4B9-68B1-55FC-659B-7F14FB28CDA4}"/>
              </a:ext>
            </a:extLst>
          </p:cNvPr>
          <p:cNvPicPr>
            <a:picLocks noChangeAspect="1"/>
          </p:cNvPicPr>
          <p:nvPr/>
        </p:nvPicPr>
        <p:blipFill>
          <a:blip r:embed="rId2"/>
          <a:stretch>
            <a:fillRect/>
          </a:stretch>
        </p:blipFill>
        <p:spPr>
          <a:xfrm>
            <a:off x="242887" y="577608"/>
            <a:ext cx="8658225" cy="3381375"/>
          </a:xfrm>
          <a:prstGeom prst="rect">
            <a:avLst/>
          </a:prstGeom>
          <a:solidFill>
            <a:schemeClr val="bg1"/>
          </a:solidFill>
        </p:spPr>
      </p:pic>
    </p:spTree>
    <p:extLst>
      <p:ext uri="{BB962C8B-B14F-4D97-AF65-F5344CB8AC3E}">
        <p14:creationId xmlns:p14="http://schemas.microsoft.com/office/powerpoint/2010/main" val="37638770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a:extLst>
              <a:ext uri="{FF2B5EF4-FFF2-40B4-BE49-F238E27FC236}">
                <a16:creationId xmlns:a16="http://schemas.microsoft.com/office/drawing/2014/main" id="{8435784B-6F27-9307-90DA-3233AA22518D}"/>
              </a:ext>
            </a:extLst>
          </p:cNvPr>
          <p:cNvSpPr>
            <a:spLocks noGrp="1"/>
          </p:cNvSpPr>
          <p:nvPr>
            <p:ph type="title"/>
          </p:nvPr>
        </p:nvSpPr>
        <p:spPr>
          <a:xfrm>
            <a:off x="627986" y="221950"/>
            <a:ext cx="7543800" cy="443069"/>
          </a:xfrm>
        </p:spPr>
        <p:txBody>
          <a:bodyPr>
            <a:noAutofit/>
          </a:bodyPr>
          <a:lstStyle/>
          <a:p>
            <a:r>
              <a:rPr lang="ja-JP" altLang="en-US" sz="3200" dirty="0"/>
              <a:t>結果（労働力状態）</a:t>
            </a:r>
          </a:p>
        </p:txBody>
      </p:sp>
      <p:sp>
        <p:nvSpPr>
          <p:cNvPr id="2" name="コンテンツ プレースホルダー 1">
            <a:extLst>
              <a:ext uri="{FF2B5EF4-FFF2-40B4-BE49-F238E27FC236}">
                <a16:creationId xmlns:a16="http://schemas.microsoft.com/office/drawing/2014/main" id="{240E3AA7-84AC-3090-79CD-960FF4662976}"/>
              </a:ext>
            </a:extLst>
          </p:cNvPr>
          <p:cNvSpPr>
            <a:spLocks noGrp="1"/>
          </p:cNvSpPr>
          <p:nvPr>
            <p:ph idx="1"/>
          </p:nvPr>
        </p:nvSpPr>
        <p:spPr>
          <a:xfrm>
            <a:off x="627986" y="3848796"/>
            <a:ext cx="7887941" cy="2897752"/>
          </a:xfrm>
        </p:spPr>
        <p:txBody>
          <a:bodyPr/>
          <a:lstStyle/>
          <a:p>
            <a:pPr>
              <a:buFont typeface="Wingdings" panose="05000000000000000000" pitchFamily="2" charset="2"/>
              <a:buChar char="l"/>
            </a:pPr>
            <a:r>
              <a:rPr lang="ja-JP" altLang="en-US" dirty="0"/>
              <a:t>配偶者が，一般世帯よりも「主に仕事」率が高い</a:t>
            </a:r>
            <a:endParaRPr lang="en-US" altLang="ja-JP" dirty="0"/>
          </a:p>
          <a:p>
            <a:pPr marL="0" indent="0">
              <a:buNone/>
            </a:pPr>
            <a:r>
              <a:rPr lang="ja-JP" altLang="en-US" dirty="0"/>
              <a:t>林業が低賃金故に，物価の高い市街化区域で夫婦共働きの傾向が強い，ということだろうか</a:t>
            </a:r>
            <a:endParaRPr lang="en-US" altLang="ja-JP" dirty="0"/>
          </a:p>
          <a:p>
            <a:pPr marL="0" indent="0">
              <a:buNone/>
            </a:pPr>
            <a:endParaRPr lang="en-US" altLang="ja-JP" dirty="0"/>
          </a:p>
          <a:p>
            <a:pPr marL="0" indent="0">
              <a:buNone/>
            </a:pPr>
            <a:endParaRPr lang="en-US" altLang="ja-JP" dirty="0"/>
          </a:p>
          <a:p>
            <a:pPr>
              <a:buFont typeface="Wingdings" panose="05000000000000000000" pitchFamily="2" charset="2"/>
              <a:buChar char="l"/>
            </a:pPr>
            <a:endParaRPr lang="ja-JP" altLang="en-US" dirty="0"/>
          </a:p>
        </p:txBody>
      </p:sp>
      <p:pic>
        <p:nvPicPr>
          <p:cNvPr id="3" name="図 2">
            <a:extLst>
              <a:ext uri="{FF2B5EF4-FFF2-40B4-BE49-F238E27FC236}">
                <a16:creationId xmlns:a16="http://schemas.microsoft.com/office/drawing/2014/main" id="{59D8754A-50D9-5C20-DBFD-F0CE511E8688}"/>
              </a:ext>
            </a:extLst>
          </p:cNvPr>
          <p:cNvPicPr>
            <a:picLocks noChangeAspect="1"/>
          </p:cNvPicPr>
          <p:nvPr/>
        </p:nvPicPr>
        <p:blipFill>
          <a:blip r:embed="rId2"/>
          <a:stretch>
            <a:fillRect/>
          </a:stretch>
        </p:blipFill>
        <p:spPr>
          <a:xfrm>
            <a:off x="409531" y="665019"/>
            <a:ext cx="8324850" cy="3143250"/>
          </a:xfrm>
          <a:prstGeom prst="rect">
            <a:avLst/>
          </a:prstGeom>
          <a:solidFill>
            <a:schemeClr val="bg1"/>
          </a:solidFill>
        </p:spPr>
      </p:pic>
    </p:spTree>
    <p:extLst>
      <p:ext uri="{BB962C8B-B14F-4D97-AF65-F5344CB8AC3E}">
        <p14:creationId xmlns:p14="http://schemas.microsoft.com/office/powerpoint/2010/main" val="2486980460"/>
      </p:ext>
    </p:extLst>
  </p:cSld>
  <p:clrMapOvr>
    <a:masterClrMapping/>
  </p:clrMapOvr>
</p:sld>
</file>

<file path=ppt/theme/theme1.xml><?xml version="1.0" encoding="utf-8"?>
<a:theme xmlns:a="http://schemas.openxmlformats.org/drawingml/2006/main" name="レトロスペクト">
  <a:themeElements>
    <a:clrScheme name="レトロスペクト">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レトロスペクト">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レトロスペクト">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1911</TotalTime>
  <Words>2504</Words>
  <Application>Microsoft Office PowerPoint</Application>
  <PresentationFormat>画面に合わせる (4:3)</PresentationFormat>
  <Paragraphs>218</Paragraphs>
  <Slides>24</Slides>
  <Notes>0</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24</vt:i4>
      </vt:variant>
    </vt:vector>
  </HeadingPairs>
  <TitlesOfParts>
    <vt:vector size="28" baseType="lpstr">
      <vt:lpstr>Calibri</vt:lpstr>
      <vt:lpstr>Calibri Light</vt:lpstr>
      <vt:lpstr>Wingdings</vt:lpstr>
      <vt:lpstr>レトロスペクト</vt:lpstr>
      <vt:lpstr>2020年国勢調査を用いた世帯主・配偶者が林業に就業する世帯の分析 </vt:lpstr>
      <vt:lpstr>背景</vt:lpstr>
      <vt:lpstr>背景と目的</vt:lpstr>
      <vt:lpstr>方法</vt:lpstr>
      <vt:lpstr>方法</vt:lpstr>
      <vt:lpstr>方法まとめ</vt:lpstr>
      <vt:lpstr>結果（居住区域，性別）</vt:lpstr>
      <vt:lpstr>結果（年齢階級）</vt:lpstr>
      <vt:lpstr>結果（教育の状態）</vt:lpstr>
      <vt:lpstr>結果（居住期間）</vt:lpstr>
      <vt:lpstr>結果(5年前居住地）</vt:lpstr>
      <vt:lpstr>結果（建物の所有）</vt:lpstr>
      <vt:lpstr>結果（従通地）</vt:lpstr>
      <vt:lpstr>農林業センサスとの比較</vt:lpstr>
      <vt:lpstr>恐らくは…</vt:lpstr>
      <vt:lpstr>結果（産業）</vt:lpstr>
      <vt:lpstr>結果（職業）</vt:lpstr>
      <vt:lpstr>結果（従業上の地位）</vt:lpstr>
      <vt:lpstr>まとめ</vt:lpstr>
      <vt:lpstr>まとめ</vt:lpstr>
      <vt:lpstr>最後に</vt:lpstr>
      <vt:lpstr>付記</vt:lpstr>
      <vt:lpstr>結果（建物の階数）</vt:lpstr>
      <vt:lpstr>結果（労働力状態）</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林 宇一</dc:creator>
  <cp:lastModifiedBy>林 宇一</cp:lastModifiedBy>
  <cp:revision>38</cp:revision>
  <cp:lastPrinted>2025-01-21T09:32:05Z</cp:lastPrinted>
  <dcterms:created xsi:type="dcterms:W3CDTF">2025-01-08T01:37:21Z</dcterms:created>
  <dcterms:modified xsi:type="dcterms:W3CDTF">2025-03-18T09:00:18Z</dcterms:modified>
</cp:coreProperties>
</file>