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6" r:id="rId5"/>
    <p:sldId id="267" r:id="rId6"/>
    <p:sldId id="274" r:id="rId7"/>
    <p:sldId id="279" r:id="rId8"/>
    <p:sldId id="263" r:id="rId9"/>
    <p:sldId id="288" r:id="rId10"/>
    <p:sldId id="289" r:id="rId11"/>
    <p:sldId id="290" r:id="rId12"/>
    <p:sldId id="287" r:id="rId13"/>
    <p:sldId id="291" r:id="rId14"/>
    <p:sldId id="286" r:id="rId15"/>
  </p:sldIdLst>
  <p:sldSz cx="9144000" cy="6858000" type="screen4x3"/>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3" d="100"/>
          <a:sy n="93" d="100"/>
        </p:scale>
        <p:origin x="558" y="78"/>
      </p:cViewPr>
      <p:guideLst/>
    </p:cSldViewPr>
  </p:slideViewPr>
  <p:notesTextViewPr>
    <p:cViewPr>
      <p:scale>
        <a:sx n="1" d="1"/>
        <a:sy n="1" d="1"/>
      </p:scale>
      <p:origin x="0" y="0"/>
    </p:cViewPr>
  </p:notesTextViewPr>
  <p:sorterViewPr>
    <p:cViewPr>
      <p:scale>
        <a:sx n="200" d="100"/>
        <a:sy n="200" d="100"/>
      </p:scale>
      <p:origin x="0" y="-13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ja-JP" altLang="en-US"/>
          </a:p>
        </p:txBody>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ja-JP" altLang="en-US"/>
          </a:p>
        </p:txBody>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ja-JP" altLang="en-US"/>
              <a:t>マスター タイトルの書式設定</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CE3D5AE4-9E2B-40EF-B171-1D00DCFACAD3}" type="datetimeFigureOut">
              <a:rPr kumimoji="1" lang="ja-JP" altLang="en-US" smtClean="0"/>
              <a:t>2026/3/24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0670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CE3D5AE4-9E2B-40EF-B171-1D00DCFACAD3}" type="datetimeFigureOut">
              <a:rPr kumimoji="1" lang="ja-JP" altLang="en-US" smtClean="0"/>
              <a:t>2026/3/24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1304111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ja-JP" altLang="en-US"/>
              <a:t>マスター タイトルの書式設定</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CE3D5AE4-9E2B-40EF-B171-1D00DCFACAD3}" type="datetimeFigureOut">
              <a:rPr kumimoji="1" lang="ja-JP" altLang="en-US" smtClean="0"/>
              <a:t>2026/3/24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3944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CE3D5AE4-9E2B-40EF-B171-1D00DCFACAD3}" type="datetimeFigureOut">
              <a:rPr kumimoji="1" lang="ja-JP" altLang="en-US" smtClean="0"/>
              <a:t>2026/3/24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20684124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822960" y="2582334"/>
            <a:ext cx="3703320" cy="3286760"/>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4663440" y="2582334"/>
            <a:ext cx="3703320" cy="3286760"/>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CE3D5AE4-9E2B-40EF-B171-1D00DCFACAD3}" type="datetimeFigureOut">
              <a:rPr kumimoji="1" lang="ja-JP" altLang="en-US" smtClean="0"/>
              <a:t>2026/3/24</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3107832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CE3D5AE4-9E2B-40EF-B171-1D00DCFACAD3}" type="datetimeFigureOut">
              <a:rPr kumimoji="1" lang="ja-JP" altLang="en-US" smtClean="0"/>
              <a:t>2026/3/24</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4231857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E3D5AE4-9E2B-40EF-B171-1D00DCFACAD3}" type="datetimeFigureOut">
              <a:rPr kumimoji="1" lang="ja-JP" altLang="en-US" smtClean="0"/>
              <a:t>2026/3/24</a:t>
            </a:fld>
            <a:endParaRPr kumimoji="1" lang="ja-JP" alt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kumimoji="1" lang="ja-JP" altLang="en-US"/>
          </a:p>
        </p:txBody>
      </p:sp>
      <p:sp>
        <p:nvSpPr>
          <p:cNvPr id="9" name="Slide Number Placeholder 8"/>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1758671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コンテンツ">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ja-JP" altLang="en-US"/>
              <a:t>マスター タイトルの書式設定</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CE3D5AE4-9E2B-40EF-B171-1D00DCFACAD3}" type="datetimeFigureOut">
              <a:rPr kumimoji="1" lang="ja-JP" altLang="en-US" smtClean="0"/>
              <a:t>2026/3/24</a:t>
            </a:fld>
            <a:endParaRPr kumimoji="1" lang="ja-JP" alt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kumimoji="1" lang="ja-JP"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1408516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CE3D5AE4-9E2B-40EF-B171-1D00DCFACAD3}" type="datetimeFigureOut">
              <a:rPr kumimoji="1" lang="ja-JP" altLang="en-US" smtClean="0"/>
              <a:t>2026/3/24</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344398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CE3D5AE4-9E2B-40EF-B171-1D00DCFACAD3}" type="datetimeFigureOut">
              <a:rPr kumimoji="1" lang="ja-JP" altLang="en-US" smtClean="0"/>
              <a:t>2026/3/24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4039571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縦書きタイトルと&#10;縦書きテキスト">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CE3D5AE4-9E2B-40EF-B171-1D00DCFACAD3}" type="datetimeFigureOut">
              <a:rPr kumimoji="1" lang="ja-JP" altLang="en-US" smtClean="0"/>
              <a:t>2026/3/24</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301891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ja-JP" altLang="en-US"/>
          </a:p>
        </p:txBody>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ja-JP" altLang="en-US"/>
          </a:p>
        </p:txBody>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CE3D5AE4-9E2B-40EF-B171-1D00DCFACAD3}" type="datetimeFigureOut">
              <a:rPr kumimoji="1" lang="ja-JP" altLang="en-US" smtClean="0"/>
              <a:t>2026/3/24</a:t>
            </a:fld>
            <a:endParaRPr kumimoji="1" lang="ja-JP" alt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kumimoji="1" lang="ja-JP" alt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8F4131D2-2C08-437C-9D17-5A912BAD85E0}" type="slidenum">
              <a:rPr kumimoji="1" lang="ja-JP" altLang="en-US" smtClean="0"/>
              <a:t>‹#›</a:t>
            </a:fld>
            <a:endParaRPr kumimoji="1" lang="ja-JP" alt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33511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kumimoji="1"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kumimoji="1"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kumimoji="1"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タイトル 5">
            <a:extLst>
              <a:ext uri="{FF2B5EF4-FFF2-40B4-BE49-F238E27FC236}">
                <a16:creationId xmlns:a16="http://schemas.microsoft.com/office/drawing/2014/main" id="{CFF1A67F-EAC9-37B5-A154-1AEE0711CC73}"/>
              </a:ext>
            </a:extLst>
          </p:cNvPr>
          <p:cNvSpPr>
            <a:spLocks noGrp="1"/>
          </p:cNvSpPr>
          <p:nvPr>
            <p:ph type="ctrTitle"/>
          </p:nvPr>
        </p:nvSpPr>
        <p:spPr>
          <a:xfrm>
            <a:off x="822960" y="2288309"/>
            <a:ext cx="7543800" cy="946727"/>
          </a:xfrm>
        </p:spPr>
        <p:txBody>
          <a:bodyPr anchor="t">
            <a:normAutofit/>
          </a:bodyPr>
          <a:lstStyle/>
          <a:p>
            <a:r>
              <a:rPr lang="en-US" altLang="ja-JP" sz="3200" dirty="0"/>
              <a:t>2020</a:t>
            </a:r>
            <a:r>
              <a:rPr lang="ja-JP" altLang="en-US" sz="3200" dirty="0"/>
              <a:t>年国勢調査が示す林業世帯の特徴</a:t>
            </a:r>
            <a:br>
              <a:rPr lang="en-US" altLang="ja-JP" sz="3200" dirty="0"/>
            </a:br>
            <a:endParaRPr lang="ja-JP" altLang="en-US" sz="3200" dirty="0"/>
          </a:p>
        </p:txBody>
      </p:sp>
      <p:sp>
        <p:nvSpPr>
          <p:cNvPr id="2" name="字幕 1">
            <a:extLst>
              <a:ext uri="{FF2B5EF4-FFF2-40B4-BE49-F238E27FC236}">
                <a16:creationId xmlns:a16="http://schemas.microsoft.com/office/drawing/2014/main" id="{9A74349A-A626-7B86-F958-E8893DDA7224}"/>
              </a:ext>
            </a:extLst>
          </p:cNvPr>
          <p:cNvSpPr>
            <a:spLocks noGrp="1"/>
          </p:cNvSpPr>
          <p:nvPr>
            <p:ph type="subTitle" idx="1"/>
          </p:nvPr>
        </p:nvSpPr>
        <p:spPr>
          <a:xfrm>
            <a:off x="822960" y="4437149"/>
            <a:ext cx="7543800" cy="532015"/>
          </a:xfrm>
        </p:spPr>
        <p:txBody>
          <a:bodyPr>
            <a:normAutofit/>
          </a:bodyPr>
          <a:lstStyle/>
          <a:p>
            <a:pPr algn="r"/>
            <a:r>
              <a:rPr lang="ja-JP" altLang="en-US" sz="2800" dirty="0"/>
              <a:t>林宇一（宇大農）・藤掛一郎（宮大農）</a:t>
            </a:r>
          </a:p>
        </p:txBody>
      </p:sp>
    </p:spTree>
    <p:extLst>
      <p:ext uri="{BB962C8B-B14F-4D97-AF65-F5344CB8AC3E}">
        <p14:creationId xmlns:p14="http://schemas.microsoft.com/office/powerpoint/2010/main" val="1927929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B934C5E1-ACDD-4B20-31D7-3000973AA67E}"/>
              </a:ext>
            </a:extLst>
          </p:cNvPr>
          <p:cNvSpPr>
            <a:spLocks noGrp="1"/>
          </p:cNvSpPr>
          <p:nvPr>
            <p:ph type="title"/>
          </p:nvPr>
        </p:nvSpPr>
        <p:spPr>
          <a:xfrm>
            <a:off x="314959" y="277369"/>
            <a:ext cx="7543800" cy="526196"/>
          </a:xfrm>
        </p:spPr>
        <p:txBody>
          <a:bodyPr>
            <a:noAutofit/>
          </a:bodyPr>
          <a:lstStyle/>
          <a:p>
            <a:r>
              <a:rPr lang="ja-JP" altLang="en-US" sz="3200"/>
              <a:t>背景</a:t>
            </a:r>
            <a:endParaRPr lang="ja-JP" altLang="en-US" sz="3200" dirty="0"/>
          </a:p>
        </p:txBody>
      </p:sp>
      <p:sp>
        <p:nvSpPr>
          <p:cNvPr id="4" name="コンテンツ プレースホルダー 3">
            <a:extLst>
              <a:ext uri="{FF2B5EF4-FFF2-40B4-BE49-F238E27FC236}">
                <a16:creationId xmlns:a16="http://schemas.microsoft.com/office/drawing/2014/main" id="{8826CBF3-04E3-BCBD-A08C-5031800EED8B}"/>
              </a:ext>
            </a:extLst>
          </p:cNvPr>
          <p:cNvSpPr>
            <a:spLocks noGrp="1"/>
          </p:cNvSpPr>
          <p:nvPr>
            <p:ph idx="1"/>
          </p:nvPr>
        </p:nvSpPr>
        <p:spPr>
          <a:xfrm>
            <a:off x="110067" y="809721"/>
            <a:ext cx="8906933" cy="5770909"/>
          </a:xfrm>
        </p:spPr>
        <p:txBody>
          <a:bodyPr>
            <a:normAutofit/>
          </a:bodyPr>
          <a:lstStyle/>
          <a:p>
            <a:pPr>
              <a:buFont typeface="Wingdings" panose="05000000000000000000" pitchFamily="2" charset="2"/>
              <a:buChar char="l"/>
            </a:pPr>
            <a:r>
              <a:rPr lang="ja-JP" altLang="en-US" dirty="0"/>
              <a:t>国勢調査の林業就業者研究</a:t>
            </a:r>
            <a:endParaRPr lang="en-US" altLang="ja-JP" dirty="0"/>
          </a:p>
          <a:p>
            <a:pPr marL="0" indent="0">
              <a:buNone/>
            </a:pPr>
            <a:r>
              <a:rPr lang="ja-JP" altLang="en-US" dirty="0"/>
              <a:t>－林・藤掛（</a:t>
            </a:r>
            <a:r>
              <a:rPr lang="en-US" altLang="ja-JP" dirty="0"/>
              <a:t>2025</a:t>
            </a:r>
            <a:r>
              <a:rPr lang="ja-JP" altLang="en-US" dirty="0"/>
              <a:t>）において，林業就業者「世帯」分析の可能性を提示</a:t>
            </a:r>
            <a:endParaRPr lang="en-US" altLang="ja-JP" dirty="0"/>
          </a:p>
          <a:p>
            <a:pPr marL="0" indent="0">
              <a:buNone/>
            </a:pPr>
            <a:r>
              <a:rPr lang="en-US" altLang="ja-JP" dirty="0"/>
              <a:t>―</a:t>
            </a:r>
            <a:r>
              <a:rPr lang="ja-JP" altLang="en-US" dirty="0"/>
              <a:t>林業就業者のいる世帯の多くで林業就業者は「世帯主」</a:t>
            </a:r>
            <a:endParaRPr lang="en-US" altLang="ja-JP" dirty="0"/>
          </a:p>
          <a:p>
            <a:pPr>
              <a:buFont typeface="Wingdings" panose="05000000000000000000" pitchFamily="2" charset="2"/>
              <a:buChar char="l"/>
            </a:pPr>
            <a:r>
              <a:rPr lang="ja-JP" altLang="en-US" dirty="0"/>
              <a:t>近藤絢子（</a:t>
            </a:r>
            <a:r>
              <a:rPr lang="en-US" altLang="ja-JP" dirty="0"/>
              <a:t>2024</a:t>
            </a:r>
            <a:r>
              <a:rPr lang="ja-JP" altLang="en-US" dirty="0"/>
              <a:t>）「就職氷河期世代」</a:t>
            </a:r>
            <a:endParaRPr lang="en-US" altLang="ja-JP" dirty="0"/>
          </a:p>
          <a:p>
            <a:pPr marL="0" indent="0">
              <a:buNone/>
            </a:pPr>
            <a:r>
              <a:rPr lang="en-US" altLang="ja-JP" dirty="0"/>
              <a:t>―</a:t>
            </a:r>
            <a:r>
              <a:rPr lang="ja-JP" altLang="en-US" dirty="0"/>
              <a:t>バブルから東日本大震災までの期間の学卒者を区分</a:t>
            </a:r>
            <a:endParaRPr lang="en-US" altLang="ja-JP" dirty="0"/>
          </a:p>
          <a:p>
            <a:pPr marL="0" indent="0">
              <a:buNone/>
            </a:pPr>
            <a:r>
              <a:rPr lang="ja-JP" altLang="en-US" dirty="0"/>
              <a:t>　バブル期（</a:t>
            </a:r>
            <a:r>
              <a:rPr lang="en-US" altLang="ja-JP" dirty="0"/>
              <a:t>86-91</a:t>
            </a:r>
            <a:r>
              <a:rPr lang="ja-JP" altLang="en-US" dirty="0"/>
              <a:t>年度卒），氷河期前期（</a:t>
            </a:r>
            <a:r>
              <a:rPr lang="en-US" altLang="ja-JP" dirty="0"/>
              <a:t>92-97</a:t>
            </a:r>
            <a:r>
              <a:rPr lang="ja-JP" altLang="en-US" dirty="0"/>
              <a:t>年度卒），氷河期後期（</a:t>
            </a:r>
            <a:r>
              <a:rPr lang="en-US" altLang="ja-JP" dirty="0"/>
              <a:t>98-03</a:t>
            </a:r>
            <a:r>
              <a:rPr lang="ja-JP" altLang="en-US" dirty="0"/>
              <a:t>年度卒）</a:t>
            </a:r>
            <a:endParaRPr lang="en-US" altLang="ja-JP" dirty="0"/>
          </a:p>
          <a:p>
            <a:pPr marL="0" indent="0">
              <a:buNone/>
            </a:pPr>
            <a:r>
              <a:rPr lang="ja-JP" altLang="en-US" dirty="0"/>
              <a:t>　ポスト氷河期（</a:t>
            </a:r>
            <a:r>
              <a:rPr lang="en-US" altLang="ja-JP" dirty="0"/>
              <a:t>04-08</a:t>
            </a:r>
            <a:r>
              <a:rPr lang="ja-JP" altLang="en-US" dirty="0"/>
              <a:t>年度卒），リーマン震災期（</a:t>
            </a:r>
            <a:r>
              <a:rPr lang="en-US" altLang="ja-JP" dirty="0"/>
              <a:t>09-12</a:t>
            </a:r>
            <a:r>
              <a:rPr lang="ja-JP" altLang="en-US" dirty="0"/>
              <a:t>年度卒）</a:t>
            </a:r>
            <a:endParaRPr lang="en-US" altLang="ja-JP" dirty="0"/>
          </a:p>
          <a:p>
            <a:pPr marL="0" indent="0">
              <a:buNone/>
            </a:pPr>
            <a:r>
              <a:rPr lang="ja-JP" altLang="en-US" dirty="0"/>
              <a:t>　</a:t>
            </a:r>
            <a:r>
              <a:rPr lang="en-US" altLang="ja-JP" dirty="0"/>
              <a:t>【</a:t>
            </a:r>
            <a:r>
              <a:rPr lang="ja-JP" altLang="en-US" dirty="0"/>
              <a:t>高卒に当てはめると</a:t>
            </a:r>
            <a:r>
              <a:rPr lang="en-US" altLang="ja-JP" dirty="0"/>
              <a:t>…】</a:t>
            </a:r>
          </a:p>
          <a:p>
            <a:pPr marL="0" indent="0">
              <a:buNone/>
            </a:pPr>
            <a:r>
              <a:rPr lang="ja-JP" altLang="en-US" dirty="0"/>
              <a:t>　バブル期（</a:t>
            </a:r>
            <a:r>
              <a:rPr lang="en-US" altLang="ja-JP" dirty="0"/>
              <a:t>68-73</a:t>
            </a:r>
            <a:r>
              <a:rPr lang="ja-JP" altLang="en-US" dirty="0"/>
              <a:t>年度生），氷河期前期（</a:t>
            </a:r>
            <a:r>
              <a:rPr lang="en-US" altLang="ja-JP" dirty="0"/>
              <a:t>74-79</a:t>
            </a:r>
            <a:r>
              <a:rPr lang="ja-JP" altLang="en-US" dirty="0"/>
              <a:t>年度生），氷河期後期（</a:t>
            </a:r>
            <a:r>
              <a:rPr lang="en-US" altLang="ja-JP" dirty="0"/>
              <a:t>80-85</a:t>
            </a:r>
            <a:r>
              <a:rPr lang="ja-JP" altLang="en-US" dirty="0"/>
              <a:t>年度生）</a:t>
            </a:r>
            <a:endParaRPr lang="en-US" altLang="ja-JP" dirty="0"/>
          </a:p>
          <a:p>
            <a:pPr marL="0" indent="0">
              <a:buNone/>
            </a:pPr>
            <a:r>
              <a:rPr lang="ja-JP" altLang="en-US" dirty="0"/>
              <a:t>　ポスト氷河期（</a:t>
            </a:r>
            <a:r>
              <a:rPr lang="en-US" altLang="ja-JP" dirty="0"/>
              <a:t>86-90</a:t>
            </a:r>
            <a:r>
              <a:rPr lang="ja-JP" altLang="en-US" dirty="0"/>
              <a:t>年度生），リーマン震災期（</a:t>
            </a:r>
            <a:r>
              <a:rPr lang="en-US" altLang="ja-JP" dirty="0"/>
              <a:t>91-94</a:t>
            </a:r>
            <a:r>
              <a:rPr lang="ja-JP" altLang="en-US" dirty="0"/>
              <a:t>年度生）</a:t>
            </a:r>
            <a:endParaRPr lang="en-US" altLang="ja-JP" dirty="0"/>
          </a:p>
          <a:p>
            <a:pPr marL="0" indent="0">
              <a:buNone/>
            </a:pPr>
            <a:r>
              <a:rPr lang="ja-JP" altLang="en-US" dirty="0"/>
              <a:t>本研究では，</a:t>
            </a:r>
            <a:r>
              <a:rPr lang="en-US" altLang="ja-JP" dirty="0"/>
              <a:t>2020</a:t>
            </a:r>
            <a:r>
              <a:rPr lang="ja-JP" altLang="en-US" dirty="0"/>
              <a:t>年時点</a:t>
            </a:r>
            <a:r>
              <a:rPr lang="en-US" altLang="ja-JP" dirty="0"/>
              <a:t>30-50</a:t>
            </a:r>
            <a:r>
              <a:rPr lang="ja-JP" altLang="en-US" dirty="0"/>
              <a:t>代を対象に，上記区分でさらに細分化</a:t>
            </a:r>
          </a:p>
        </p:txBody>
      </p:sp>
    </p:spTree>
    <p:extLst>
      <p:ext uri="{BB962C8B-B14F-4D97-AF65-F5344CB8AC3E}">
        <p14:creationId xmlns:p14="http://schemas.microsoft.com/office/powerpoint/2010/main" val="2390660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7D5DB-5206-6F2B-C694-68F8E4185FA9}"/>
            </a:ext>
          </a:extLst>
        </p:cNvPr>
        <p:cNvGrpSpPr/>
        <p:nvPr/>
      </p:nvGrpSpPr>
      <p:grpSpPr>
        <a:xfrm>
          <a:off x="0" y="0"/>
          <a:ext cx="0" cy="0"/>
          <a:chOff x="0" y="0"/>
          <a:chExt cx="0" cy="0"/>
        </a:xfrm>
      </p:grpSpPr>
      <p:sp>
        <p:nvSpPr>
          <p:cNvPr id="3" name="タイトル 2">
            <a:extLst>
              <a:ext uri="{FF2B5EF4-FFF2-40B4-BE49-F238E27FC236}">
                <a16:creationId xmlns:a16="http://schemas.microsoft.com/office/drawing/2014/main" id="{15E7A224-39EA-9F5E-A331-A90AEB397F77}"/>
              </a:ext>
            </a:extLst>
          </p:cNvPr>
          <p:cNvSpPr>
            <a:spLocks noGrp="1"/>
          </p:cNvSpPr>
          <p:nvPr>
            <p:ph type="title"/>
          </p:nvPr>
        </p:nvSpPr>
        <p:spPr>
          <a:xfrm>
            <a:off x="314959" y="129587"/>
            <a:ext cx="7543800" cy="526196"/>
          </a:xfrm>
        </p:spPr>
        <p:txBody>
          <a:bodyPr>
            <a:noAutofit/>
          </a:bodyPr>
          <a:lstStyle/>
          <a:p>
            <a:r>
              <a:rPr lang="ja-JP" altLang="en-US" sz="3200" dirty="0"/>
              <a:t>目的と方法</a:t>
            </a:r>
          </a:p>
        </p:txBody>
      </p:sp>
      <p:sp>
        <p:nvSpPr>
          <p:cNvPr id="4" name="コンテンツ プレースホルダー 3">
            <a:extLst>
              <a:ext uri="{FF2B5EF4-FFF2-40B4-BE49-F238E27FC236}">
                <a16:creationId xmlns:a16="http://schemas.microsoft.com/office/drawing/2014/main" id="{A419937F-B3A4-D490-0428-3E4426A1B8F1}"/>
              </a:ext>
            </a:extLst>
          </p:cNvPr>
          <p:cNvSpPr>
            <a:spLocks noGrp="1"/>
          </p:cNvSpPr>
          <p:nvPr>
            <p:ph idx="1"/>
          </p:nvPr>
        </p:nvSpPr>
        <p:spPr>
          <a:xfrm>
            <a:off x="314959" y="655784"/>
            <a:ext cx="8376459" cy="6072630"/>
          </a:xfrm>
        </p:spPr>
        <p:txBody>
          <a:bodyPr>
            <a:normAutofit/>
          </a:bodyPr>
          <a:lstStyle/>
          <a:p>
            <a:pPr>
              <a:buFont typeface="Wingdings" panose="05000000000000000000" pitchFamily="2" charset="2"/>
              <a:buChar char="l"/>
            </a:pPr>
            <a:r>
              <a:rPr kumimoji="1" lang="ja-JP" altLang="en-US" dirty="0"/>
              <a:t>目的</a:t>
            </a:r>
            <a:endParaRPr kumimoji="1" lang="en-US" altLang="ja-JP" dirty="0"/>
          </a:p>
          <a:p>
            <a:pPr marL="0" indent="0">
              <a:buNone/>
            </a:pPr>
            <a:r>
              <a:rPr lang="ja-JP" altLang="en-US" dirty="0"/>
              <a:t>林業就業者には高卒男性が多いことを踏まえ，「高卒，男性，雇用者（役員を含まない）」である世帯主を持つ世帯を対象に，一般世帯と林業世帯を比較</a:t>
            </a:r>
            <a:endParaRPr lang="en-US" altLang="ja-JP" dirty="0"/>
          </a:p>
          <a:p>
            <a:pPr>
              <a:buFont typeface="Wingdings" panose="05000000000000000000" pitchFamily="2" charset="2"/>
              <a:buChar char="l"/>
            </a:pPr>
            <a:r>
              <a:rPr lang="ja-JP" altLang="en-US" dirty="0"/>
              <a:t>方法</a:t>
            </a:r>
            <a:endParaRPr lang="en-US" altLang="ja-JP" dirty="0"/>
          </a:p>
          <a:p>
            <a:pPr marL="0" indent="0">
              <a:buNone/>
            </a:pPr>
            <a:r>
              <a:rPr lang="ja-JP" altLang="en-US" dirty="0"/>
              <a:t>１）世帯主が「高卒</a:t>
            </a:r>
            <a:r>
              <a:rPr lang="en-US" altLang="ja-JP" dirty="0"/>
              <a:t>/</a:t>
            </a:r>
            <a:r>
              <a:rPr lang="ja-JP" altLang="en-US" dirty="0"/>
              <a:t>男性</a:t>
            </a:r>
            <a:r>
              <a:rPr lang="en-US" altLang="ja-JP" dirty="0"/>
              <a:t>/</a:t>
            </a:r>
            <a:r>
              <a:rPr lang="ja-JP" altLang="en-US" dirty="0"/>
              <a:t>雇用者」である林業と一般世帯の間で特徴を比較</a:t>
            </a:r>
            <a:endParaRPr lang="en-US" altLang="ja-JP" dirty="0"/>
          </a:p>
          <a:p>
            <a:pPr marL="0" indent="0">
              <a:buNone/>
            </a:pPr>
            <a:r>
              <a:rPr lang="ja-JP" altLang="en-US" dirty="0"/>
              <a:t>２）</a:t>
            </a:r>
            <a:r>
              <a:rPr lang="en-US" altLang="ja-JP" dirty="0"/>
              <a:t>2020</a:t>
            </a:r>
            <a:r>
              <a:rPr lang="ja-JP" altLang="en-US" dirty="0"/>
              <a:t>年時点</a:t>
            </a:r>
            <a:r>
              <a:rPr lang="en-US" altLang="ja-JP" dirty="0"/>
              <a:t>30-50</a:t>
            </a:r>
            <a:r>
              <a:rPr lang="ja-JP" altLang="en-US" dirty="0"/>
              <a:t>代層を対象とするが，その際に近藤の世代枠による細分化を実施。具体的には</a:t>
            </a:r>
            <a:r>
              <a:rPr lang="en-US" altLang="ja-JP" dirty="0"/>
              <a:t>…</a:t>
            </a:r>
          </a:p>
          <a:p>
            <a:pPr marL="0" indent="0">
              <a:buNone/>
            </a:pPr>
            <a:r>
              <a:rPr lang="ja-JP" altLang="en-US" dirty="0"/>
              <a:t>－バブル以前期（</a:t>
            </a:r>
            <a:r>
              <a:rPr lang="en-US" altLang="ja-JP" dirty="0"/>
              <a:t>52-59</a:t>
            </a:r>
            <a:r>
              <a:rPr lang="ja-JP" altLang="en-US" dirty="0"/>
              <a:t>年度歳）</a:t>
            </a:r>
            <a:endParaRPr lang="en-US" altLang="ja-JP" dirty="0"/>
          </a:p>
          <a:p>
            <a:pPr marL="0" indent="0">
              <a:buNone/>
            </a:pPr>
            <a:r>
              <a:rPr lang="ja-JP" altLang="en-US" dirty="0"/>
              <a:t>－バブル期（</a:t>
            </a:r>
            <a:r>
              <a:rPr lang="en-US" altLang="ja-JP" dirty="0"/>
              <a:t>46-51</a:t>
            </a:r>
            <a:r>
              <a:rPr lang="ja-JP" altLang="en-US" dirty="0"/>
              <a:t>年度歳）</a:t>
            </a:r>
            <a:endParaRPr lang="en-US" altLang="ja-JP" dirty="0"/>
          </a:p>
          <a:p>
            <a:pPr marL="0" indent="0">
              <a:buNone/>
            </a:pPr>
            <a:r>
              <a:rPr lang="ja-JP" altLang="en-US" dirty="0"/>
              <a:t>－氷河期前期（</a:t>
            </a:r>
            <a:r>
              <a:rPr lang="en-US" altLang="ja-JP" dirty="0"/>
              <a:t>40-45</a:t>
            </a:r>
            <a:r>
              <a:rPr lang="ja-JP" altLang="en-US" dirty="0"/>
              <a:t>年度歳）</a:t>
            </a:r>
            <a:endParaRPr lang="en-US" altLang="ja-JP" dirty="0"/>
          </a:p>
          <a:p>
            <a:pPr marL="0" indent="0">
              <a:buNone/>
            </a:pPr>
            <a:r>
              <a:rPr lang="ja-JP" altLang="en-US" dirty="0"/>
              <a:t>－氷河期後期（</a:t>
            </a:r>
            <a:r>
              <a:rPr lang="en-US" altLang="ja-JP" dirty="0"/>
              <a:t>34-39</a:t>
            </a:r>
            <a:r>
              <a:rPr lang="ja-JP" altLang="en-US" dirty="0"/>
              <a:t>年度歳）</a:t>
            </a:r>
            <a:endParaRPr lang="en-US" altLang="ja-JP" dirty="0"/>
          </a:p>
          <a:p>
            <a:pPr marL="0" indent="0">
              <a:buNone/>
            </a:pPr>
            <a:r>
              <a:rPr lang="ja-JP" altLang="en-US" dirty="0"/>
              <a:t>－ポスト氷河期（</a:t>
            </a:r>
            <a:r>
              <a:rPr lang="en-US" altLang="ja-JP" dirty="0"/>
              <a:t>30-33</a:t>
            </a:r>
            <a:r>
              <a:rPr lang="ja-JP" altLang="en-US" dirty="0"/>
              <a:t>年度歳）</a:t>
            </a:r>
            <a:endParaRPr lang="en-US" altLang="ja-JP" dirty="0"/>
          </a:p>
          <a:p>
            <a:pPr marL="0" indent="0">
              <a:buNone/>
            </a:pPr>
            <a:r>
              <a:rPr lang="en-US" altLang="ja-JP" dirty="0"/>
              <a:t>【</a:t>
            </a:r>
            <a:r>
              <a:rPr lang="ja-JP" altLang="en-US" dirty="0"/>
              <a:t>参考</a:t>
            </a:r>
            <a:r>
              <a:rPr lang="en-US" altLang="ja-JP" dirty="0"/>
              <a:t>】</a:t>
            </a:r>
            <a:r>
              <a:rPr lang="ja-JP" altLang="en-US" dirty="0"/>
              <a:t>　</a:t>
            </a:r>
            <a:r>
              <a:rPr lang="en-US" altLang="ja-JP" dirty="0"/>
              <a:t>20</a:t>
            </a:r>
            <a:r>
              <a:rPr lang="ja-JP" altLang="en-US" dirty="0"/>
              <a:t>代→　リーマン震災期（</a:t>
            </a:r>
            <a:r>
              <a:rPr lang="en-US" altLang="ja-JP" dirty="0"/>
              <a:t>25-28</a:t>
            </a:r>
            <a:r>
              <a:rPr lang="ja-JP" altLang="en-US" dirty="0"/>
              <a:t>年度歳）</a:t>
            </a:r>
            <a:r>
              <a:rPr lang="en-US" altLang="ja-JP" dirty="0"/>
              <a:t>&amp;</a:t>
            </a:r>
            <a:r>
              <a:rPr lang="ja-JP" altLang="en-US" dirty="0"/>
              <a:t>ポスト氷河期（</a:t>
            </a:r>
            <a:r>
              <a:rPr lang="en-US" altLang="ja-JP" dirty="0"/>
              <a:t>29</a:t>
            </a:r>
            <a:r>
              <a:rPr lang="ja-JP" altLang="en-US" dirty="0"/>
              <a:t>年度歳）</a:t>
            </a:r>
            <a:endParaRPr lang="en-US" altLang="ja-JP" dirty="0"/>
          </a:p>
          <a:p>
            <a:pPr marL="0" indent="0">
              <a:buNone/>
            </a:pPr>
            <a:r>
              <a:rPr lang="ja-JP" altLang="en-US" dirty="0"/>
              <a:t>３）配偶者については，学卒時期を考慮に入れず，</a:t>
            </a:r>
            <a:r>
              <a:rPr lang="en-US" altLang="ja-JP" dirty="0"/>
              <a:t>50</a:t>
            </a:r>
            <a:r>
              <a:rPr lang="ja-JP" altLang="en-US" dirty="0"/>
              <a:t>，４０，</a:t>
            </a:r>
            <a:r>
              <a:rPr lang="en-US" altLang="ja-JP" dirty="0"/>
              <a:t>30</a:t>
            </a:r>
            <a:r>
              <a:rPr lang="ja-JP" altLang="en-US" dirty="0"/>
              <a:t>代で区分</a:t>
            </a:r>
            <a:endParaRPr lang="en-US" altLang="ja-JP" dirty="0"/>
          </a:p>
        </p:txBody>
      </p:sp>
    </p:spTree>
    <p:extLst>
      <p:ext uri="{BB962C8B-B14F-4D97-AF65-F5344CB8AC3E}">
        <p14:creationId xmlns:p14="http://schemas.microsoft.com/office/powerpoint/2010/main" val="29376045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74621-B61F-0BB1-3BFF-192AFE43D4A5}"/>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FA9E210F-C3E9-0B76-8A4A-047F4A049233}"/>
              </a:ext>
            </a:extLst>
          </p:cNvPr>
          <p:cNvSpPr>
            <a:spLocks noGrp="1"/>
          </p:cNvSpPr>
          <p:nvPr>
            <p:ph type="title"/>
          </p:nvPr>
        </p:nvSpPr>
        <p:spPr>
          <a:xfrm>
            <a:off x="495300" y="72244"/>
            <a:ext cx="7543800" cy="593929"/>
          </a:xfrm>
        </p:spPr>
        <p:txBody>
          <a:bodyPr>
            <a:noAutofit/>
          </a:bodyPr>
          <a:lstStyle/>
          <a:p>
            <a:r>
              <a:rPr lang="ja-JP" altLang="en-US" sz="3200" dirty="0"/>
              <a:t>結果（建物の所有）</a:t>
            </a:r>
          </a:p>
        </p:txBody>
      </p:sp>
      <p:sp>
        <p:nvSpPr>
          <p:cNvPr id="5" name="コンテンツ プレースホルダー 4">
            <a:extLst>
              <a:ext uri="{FF2B5EF4-FFF2-40B4-BE49-F238E27FC236}">
                <a16:creationId xmlns:a16="http://schemas.microsoft.com/office/drawing/2014/main" id="{A95187AE-8191-6FBC-6388-F95CD653587C}"/>
              </a:ext>
            </a:extLst>
          </p:cNvPr>
          <p:cNvSpPr>
            <a:spLocks noGrp="1"/>
          </p:cNvSpPr>
          <p:nvPr>
            <p:ph idx="1"/>
          </p:nvPr>
        </p:nvSpPr>
        <p:spPr>
          <a:xfrm>
            <a:off x="286327" y="3482112"/>
            <a:ext cx="8571345" cy="1995055"/>
          </a:xfrm>
        </p:spPr>
        <p:txBody>
          <a:bodyPr>
            <a:normAutofit fontScale="92500" lnSpcReduction="10000"/>
          </a:bodyPr>
          <a:lstStyle/>
          <a:p>
            <a:pPr>
              <a:buFont typeface="Wingdings" panose="05000000000000000000" pitchFamily="2" charset="2"/>
              <a:buChar char="l"/>
            </a:pPr>
            <a:r>
              <a:rPr lang="ja-JP" altLang="en-US" dirty="0"/>
              <a:t>持ち家：氷河期後期以後はほぼ同じだが，氷河期前期以前は一般で高い</a:t>
            </a:r>
            <a:endParaRPr lang="en-US" altLang="ja-JP" dirty="0"/>
          </a:p>
          <a:p>
            <a:pPr>
              <a:buFont typeface="Wingdings" panose="05000000000000000000" pitchFamily="2" charset="2"/>
              <a:buChar char="l"/>
            </a:pPr>
            <a:r>
              <a:rPr lang="ja-JP" altLang="en-US" dirty="0"/>
              <a:t>公営借家：バブル期以前は差が小さいが，以後林業で急増している</a:t>
            </a:r>
            <a:endParaRPr lang="en-US" altLang="ja-JP" dirty="0"/>
          </a:p>
          <a:p>
            <a:pPr>
              <a:buFont typeface="Wingdings" panose="05000000000000000000" pitchFamily="2" charset="2"/>
              <a:buChar char="l"/>
            </a:pPr>
            <a:r>
              <a:rPr lang="ja-JP" altLang="en-US" dirty="0"/>
              <a:t>民営借家：林業世帯より一般世帯が高く，若年層ではその差がさらに大きい</a:t>
            </a:r>
            <a:endParaRPr lang="en-US" altLang="ja-JP" dirty="0"/>
          </a:p>
          <a:p>
            <a:pPr>
              <a:buFont typeface="Wingdings" panose="05000000000000000000" pitchFamily="2" charset="2"/>
              <a:buChar char="l"/>
            </a:pPr>
            <a:r>
              <a:rPr lang="ja-JP" altLang="en-US" dirty="0"/>
              <a:t>給与住宅：林業世帯ではバブル期以前，ポスト氷河期学卒者で高い</a:t>
            </a:r>
            <a:endParaRPr lang="en-US" altLang="ja-JP" dirty="0"/>
          </a:p>
          <a:p>
            <a:pPr marL="0" indent="0">
              <a:buNone/>
            </a:pPr>
            <a:r>
              <a:rPr lang="ja-JP" altLang="en-US" dirty="0"/>
              <a:t>　　　　　　　　一般世帯でも若いほど給与住宅率が高い</a:t>
            </a:r>
          </a:p>
        </p:txBody>
      </p:sp>
      <p:pic>
        <p:nvPicPr>
          <p:cNvPr id="8" name="図 7">
            <a:extLst>
              <a:ext uri="{FF2B5EF4-FFF2-40B4-BE49-F238E27FC236}">
                <a16:creationId xmlns:a16="http://schemas.microsoft.com/office/drawing/2014/main" id="{70705CDD-4B8C-6E2A-01EE-9FEDF2F1028D}"/>
              </a:ext>
            </a:extLst>
          </p:cNvPr>
          <p:cNvPicPr>
            <a:picLocks noChangeAspect="1"/>
          </p:cNvPicPr>
          <p:nvPr/>
        </p:nvPicPr>
        <p:blipFill>
          <a:blip r:embed="rId2"/>
          <a:stretch>
            <a:fillRect/>
          </a:stretch>
        </p:blipFill>
        <p:spPr>
          <a:xfrm>
            <a:off x="619125" y="684109"/>
            <a:ext cx="7296150" cy="2667000"/>
          </a:xfrm>
          <a:prstGeom prst="rect">
            <a:avLst/>
          </a:prstGeom>
          <a:solidFill>
            <a:schemeClr val="bg1"/>
          </a:solidFill>
        </p:spPr>
      </p:pic>
      <p:sp>
        <p:nvSpPr>
          <p:cNvPr id="9" name="正方形/長方形 8">
            <a:extLst>
              <a:ext uri="{FF2B5EF4-FFF2-40B4-BE49-F238E27FC236}">
                <a16:creationId xmlns:a16="http://schemas.microsoft.com/office/drawing/2014/main" id="{6013DB7F-8614-0B8B-4E60-FE21E970FA43}"/>
              </a:ext>
            </a:extLst>
          </p:cNvPr>
          <p:cNvSpPr/>
          <p:nvPr/>
        </p:nvSpPr>
        <p:spPr>
          <a:xfrm>
            <a:off x="2382982" y="1403929"/>
            <a:ext cx="1025236" cy="1025236"/>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正方形/長方形 9">
            <a:extLst>
              <a:ext uri="{FF2B5EF4-FFF2-40B4-BE49-F238E27FC236}">
                <a16:creationId xmlns:a16="http://schemas.microsoft.com/office/drawing/2014/main" id="{EE871D36-418F-63EE-2BD0-8F4CA4ACCD06}"/>
              </a:ext>
            </a:extLst>
          </p:cNvPr>
          <p:cNvSpPr/>
          <p:nvPr/>
        </p:nvSpPr>
        <p:spPr>
          <a:xfrm>
            <a:off x="3408218" y="1403930"/>
            <a:ext cx="1025236" cy="1947180"/>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正方形/長方形 10">
            <a:extLst>
              <a:ext uri="{FF2B5EF4-FFF2-40B4-BE49-F238E27FC236}">
                <a16:creationId xmlns:a16="http://schemas.microsoft.com/office/drawing/2014/main" id="{B5425626-9192-B7C9-6BB5-FCBD79D8A610}"/>
              </a:ext>
            </a:extLst>
          </p:cNvPr>
          <p:cNvSpPr/>
          <p:nvPr/>
        </p:nvSpPr>
        <p:spPr>
          <a:xfrm>
            <a:off x="4433454" y="2355274"/>
            <a:ext cx="1025236" cy="995834"/>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a:extLst>
              <a:ext uri="{FF2B5EF4-FFF2-40B4-BE49-F238E27FC236}">
                <a16:creationId xmlns:a16="http://schemas.microsoft.com/office/drawing/2014/main" id="{A3A20BD4-3BF4-B080-B6D2-FAE731700E85}"/>
              </a:ext>
            </a:extLst>
          </p:cNvPr>
          <p:cNvSpPr/>
          <p:nvPr/>
        </p:nvSpPr>
        <p:spPr>
          <a:xfrm>
            <a:off x="5343236" y="957120"/>
            <a:ext cx="1025236" cy="446809"/>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テキスト ボックス 12">
            <a:extLst>
              <a:ext uri="{FF2B5EF4-FFF2-40B4-BE49-F238E27FC236}">
                <a16:creationId xmlns:a16="http://schemas.microsoft.com/office/drawing/2014/main" id="{0F4EB5EA-E9E7-7586-71A4-B8D5DEF58D27}"/>
              </a:ext>
            </a:extLst>
          </p:cNvPr>
          <p:cNvSpPr txBox="1"/>
          <p:nvPr/>
        </p:nvSpPr>
        <p:spPr>
          <a:xfrm>
            <a:off x="215519" y="5454070"/>
            <a:ext cx="7088800" cy="1323439"/>
          </a:xfrm>
          <a:prstGeom prst="rect">
            <a:avLst/>
          </a:prstGeom>
          <a:noFill/>
        </p:spPr>
        <p:txBody>
          <a:bodyPr wrap="none" rtlCol="0">
            <a:spAutoFit/>
          </a:bodyPr>
          <a:lstStyle/>
          <a:p>
            <a:r>
              <a:rPr kumimoji="1" lang="ja-JP" altLang="en-US" sz="2000" dirty="0">
                <a:solidFill>
                  <a:srgbClr val="00B050"/>
                </a:solidFill>
              </a:rPr>
              <a:t>林業世帯の特徴</a:t>
            </a:r>
            <a:endParaRPr kumimoji="1" lang="en-US" altLang="ja-JP" sz="2000" dirty="0">
              <a:solidFill>
                <a:srgbClr val="00B050"/>
              </a:solidFill>
            </a:endParaRPr>
          </a:p>
          <a:p>
            <a:r>
              <a:rPr kumimoji="1" lang="ja-JP" altLang="en-US" sz="2000" dirty="0"/>
              <a:t>同じ時期の高卒男性同士で比較しても，持ち家率の上昇は低い</a:t>
            </a:r>
            <a:endParaRPr kumimoji="1" lang="en-US" altLang="ja-JP" sz="2000" dirty="0"/>
          </a:p>
          <a:p>
            <a:r>
              <a:rPr kumimoji="1" lang="ja-JP" altLang="en-US" sz="2000" dirty="0"/>
              <a:t>より低賃料である公営借家の利用率が高い</a:t>
            </a:r>
            <a:endParaRPr kumimoji="1" lang="en-US" altLang="ja-JP" sz="2000" dirty="0"/>
          </a:p>
          <a:p>
            <a:r>
              <a:rPr kumimoji="1" lang="ja-JP" altLang="en-US" sz="2000" dirty="0"/>
              <a:t>また，給与住宅は，ポスト氷河期，バブル期以前で高い</a:t>
            </a:r>
          </a:p>
        </p:txBody>
      </p:sp>
    </p:spTree>
    <p:extLst>
      <p:ext uri="{BB962C8B-B14F-4D97-AF65-F5344CB8AC3E}">
        <p14:creationId xmlns:p14="http://schemas.microsoft.com/office/powerpoint/2010/main" val="69423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7DEF9-88CD-DEF5-66DF-8066D7A2A1D8}"/>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3F53F6CC-A96E-B6E9-382B-F1C0484E86E6}"/>
              </a:ext>
            </a:extLst>
          </p:cNvPr>
          <p:cNvSpPr>
            <a:spLocks noGrp="1"/>
          </p:cNvSpPr>
          <p:nvPr>
            <p:ph type="title"/>
          </p:nvPr>
        </p:nvSpPr>
        <p:spPr>
          <a:xfrm>
            <a:off x="351905" y="83681"/>
            <a:ext cx="7543800" cy="544669"/>
          </a:xfrm>
        </p:spPr>
        <p:txBody>
          <a:bodyPr>
            <a:noAutofit/>
          </a:bodyPr>
          <a:lstStyle/>
          <a:p>
            <a:r>
              <a:rPr lang="ja-JP" altLang="en-US" sz="3200" dirty="0"/>
              <a:t>結果（配偶者の有無）</a:t>
            </a:r>
          </a:p>
        </p:txBody>
      </p:sp>
      <p:sp>
        <p:nvSpPr>
          <p:cNvPr id="3" name="コンテンツ プレースホルダー 2">
            <a:extLst>
              <a:ext uri="{FF2B5EF4-FFF2-40B4-BE49-F238E27FC236}">
                <a16:creationId xmlns:a16="http://schemas.microsoft.com/office/drawing/2014/main" id="{03135F45-F859-B58A-8A93-C624F11A0E57}"/>
              </a:ext>
            </a:extLst>
          </p:cNvPr>
          <p:cNvSpPr>
            <a:spLocks noGrp="1"/>
          </p:cNvSpPr>
          <p:nvPr>
            <p:ph idx="1"/>
          </p:nvPr>
        </p:nvSpPr>
        <p:spPr>
          <a:xfrm>
            <a:off x="290945" y="4022157"/>
            <a:ext cx="8562109" cy="1279516"/>
          </a:xfrm>
        </p:spPr>
        <p:txBody>
          <a:bodyPr/>
          <a:lstStyle/>
          <a:p>
            <a:pPr>
              <a:buFont typeface="Wingdings" panose="05000000000000000000" pitchFamily="2" charset="2"/>
              <a:buChar char="l"/>
            </a:pPr>
            <a:r>
              <a:rPr lang="ja-JP" altLang="en-US" dirty="0"/>
              <a:t>未婚：氷河期前期までは林業世帯と一般世帯はほぼ同じ</a:t>
            </a:r>
            <a:endParaRPr lang="en-US" altLang="ja-JP" dirty="0"/>
          </a:p>
          <a:p>
            <a:pPr marL="0" indent="0">
              <a:buNone/>
            </a:pPr>
            <a:r>
              <a:rPr lang="ja-JP" altLang="en-US" dirty="0"/>
              <a:t>　　　　　氷河期後期，ポスト氷河期では林業世帯は明らかに低い</a:t>
            </a:r>
            <a:endParaRPr lang="en-US" altLang="ja-JP" dirty="0"/>
          </a:p>
          <a:p>
            <a:pPr>
              <a:buFont typeface="Wingdings" panose="05000000000000000000" pitchFamily="2" charset="2"/>
              <a:buChar char="l"/>
            </a:pPr>
            <a:r>
              <a:rPr lang="ja-JP" altLang="en-US" dirty="0"/>
              <a:t>配偶者有り：氷河期後期，ポスト氷河期で林業世帯は明らかに高い</a:t>
            </a:r>
            <a:endParaRPr lang="en-US" altLang="ja-JP" dirty="0"/>
          </a:p>
        </p:txBody>
      </p:sp>
      <p:pic>
        <p:nvPicPr>
          <p:cNvPr id="6" name="図 5">
            <a:extLst>
              <a:ext uri="{FF2B5EF4-FFF2-40B4-BE49-F238E27FC236}">
                <a16:creationId xmlns:a16="http://schemas.microsoft.com/office/drawing/2014/main" id="{177CDCDC-B81F-4BC6-858C-ADAE9DE77AE0}"/>
              </a:ext>
            </a:extLst>
          </p:cNvPr>
          <p:cNvPicPr>
            <a:picLocks noChangeAspect="1"/>
          </p:cNvPicPr>
          <p:nvPr/>
        </p:nvPicPr>
        <p:blipFill>
          <a:blip r:embed="rId2"/>
          <a:stretch>
            <a:fillRect/>
          </a:stretch>
        </p:blipFill>
        <p:spPr>
          <a:xfrm>
            <a:off x="910503" y="761999"/>
            <a:ext cx="7090476" cy="3126509"/>
          </a:xfrm>
          <a:prstGeom prst="rect">
            <a:avLst/>
          </a:prstGeom>
          <a:solidFill>
            <a:schemeClr val="bg1"/>
          </a:solidFill>
        </p:spPr>
      </p:pic>
      <p:sp>
        <p:nvSpPr>
          <p:cNvPr id="7" name="正方形/長方形 6">
            <a:extLst>
              <a:ext uri="{FF2B5EF4-FFF2-40B4-BE49-F238E27FC236}">
                <a16:creationId xmlns:a16="http://schemas.microsoft.com/office/drawing/2014/main" id="{CBA71BB5-0AC1-6163-53D9-BFF89E8AC844}"/>
              </a:ext>
            </a:extLst>
          </p:cNvPr>
          <p:cNvSpPr/>
          <p:nvPr/>
        </p:nvSpPr>
        <p:spPr>
          <a:xfrm>
            <a:off x="2964871" y="2697018"/>
            <a:ext cx="1948873" cy="1191490"/>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a:extLst>
              <a:ext uri="{FF2B5EF4-FFF2-40B4-BE49-F238E27FC236}">
                <a16:creationId xmlns:a16="http://schemas.microsoft.com/office/drawing/2014/main" id="{610C793C-ECB4-8503-39DC-E1AD43D62917}"/>
              </a:ext>
            </a:extLst>
          </p:cNvPr>
          <p:cNvSpPr txBox="1"/>
          <p:nvPr/>
        </p:nvSpPr>
        <p:spPr>
          <a:xfrm>
            <a:off x="351905" y="5388115"/>
            <a:ext cx="8116324" cy="707886"/>
          </a:xfrm>
          <a:prstGeom prst="rect">
            <a:avLst/>
          </a:prstGeom>
          <a:noFill/>
        </p:spPr>
        <p:txBody>
          <a:bodyPr wrap="none" rtlCol="0">
            <a:spAutoFit/>
          </a:bodyPr>
          <a:lstStyle/>
          <a:p>
            <a:r>
              <a:rPr lang="ja-JP" altLang="en-US" sz="2000" dirty="0">
                <a:solidFill>
                  <a:srgbClr val="00B050"/>
                </a:solidFill>
              </a:rPr>
              <a:t>林業世帯の特徴</a:t>
            </a:r>
            <a:endParaRPr lang="en-US" altLang="ja-JP" sz="2000" dirty="0">
              <a:solidFill>
                <a:srgbClr val="00B050"/>
              </a:solidFill>
            </a:endParaRPr>
          </a:p>
          <a:p>
            <a:r>
              <a:rPr lang="ja-JP" altLang="en-US" sz="2000" dirty="0"/>
              <a:t>若年結婚が一般世帯と比べても多いが，加齢とともにその差は解消される</a:t>
            </a:r>
            <a:endParaRPr lang="en-US" altLang="ja-JP" sz="2000" dirty="0"/>
          </a:p>
        </p:txBody>
      </p:sp>
    </p:spTree>
    <p:extLst>
      <p:ext uri="{BB962C8B-B14F-4D97-AF65-F5344CB8AC3E}">
        <p14:creationId xmlns:p14="http://schemas.microsoft.com/office/powerpoint/2010/main" val="4247222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1C17FD-E9B8-CE23-115C-7494D1EF050E}"/>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B10E13F0-7E6E-8154-6D9D-6D7F351A135C}"/>
              </a:ext>
            </a:extLst>
          </p:cNvPr>
          <p:cNvSpPr>
            <a:spLocks noGrp="1"/>
          </p:cNvSpPr>
          <p:nvPr>
            <p:ph type="title"/>
          </p:nvPr>
        </p:nvSpPr>
        <p:spPr>
          <a:xfrm>
            <a:off x="564342" y="185006"/>
            <a:ext cx="7543800" cy="461541"/>
          </a:xfrm>
        </p:spPr>
        <p:txBody>
          <a:bodyPr>
            <a:noAutofit/>
          </a:bodyPr>
          <a:lstStyle/>
          <a:p>
            <a:r>
              <a:rPr lang="ja-JP" altLang="en-US" sz="3200" dirty="0"/>
              <a:t>結果（</a:t>
            </a:r>
            <a:r>
              <a:rPr lang="en-US" altLang="ja-JP" sz="3200" dirty="0"/>
              <a:t>18</a:t>
            </a:r>
            <a:r>
              <a:rPr lang="ja-JP" altLang="en-US" sz="3200" dirty="0"/>
              <a:t>歳未満世帯員数）</a:t>
            </a:r>
          </a:p>
        </p:txBody>
      </p:sp>
      <p:sp>
        <p:nvSpPr>
          <p:cNvPr id="5" name="コンテンツ プレースホルダー 4">
            <a:extLst>
              <a:ext uri="{FF2B5EF4-FFF2-40B4-BE49-F238E27FC236}">
                <a16:creationId xmlns:a16="http://schemas.microsoft.com/office/drawing/2014/main" id="{933EBC1D-B1CD-86AB-DAB5-ED3EB6B26C61}"/>
              </a:ext>
            </a:extLst>
          </p:cNvPr>
          <p:cNvSpPr>
            <a:spLocks noGrp="1"/>
          </p:cNvSpPr>
          <p:nvPr>
            <p:ph idx="1"/>
          </p:nvPr>
        </p:nvSpPr>
        <p:spPr>
          <a:xfrm>
            <a:off x="369454" y="4386116"/>
            <a:ext cx="8405091" cy="1091047"/>
          </a:xfrm>
        </p:spPr>
        <p:txBody>
          <a:bodyPr>
            <a:normAutofit/>
          </a:bodyPr>
          <a:lstStyle/>
          <a:p>
            <a:pPr>
              <a:buFont typeface="Wingdings" panose="05000000000000000000" pitchFamily="2" charset="2"/>
              <a:buChar char="l"/>
            </a:pPr>
            <a:r>
              <a:rPr lang="en-US" altLang="ja-JP" dirty="0"/>
              <a:t>18</a:t>
            </a:r>
            <a:r>
              <a:rPr lang="ja-JP" altLang="en-US" dirty="0"/>
              <a:t>歳未満世帯員数：氷河期前期まではほぼ同じであるが，氷河期後期，ポスト氷河期世代では，一般世帯でゼロが高いのに対し，林業世帯では</a:t>
            </a:r>
            <a:r>
              <a:rPr lang="en-US" altLang="ja-JP" dirty="0"/>
              <a:t>2</a:t>
            </a:r>
            <a:r>
              <a:rPr lang="ja-JP" altLang="en-US" dirty="0"/>
              <a:t>人以上が明らかに高い</a:t>
            </a:r>
            <a:endParaRPr lang="en-US" altLang="ja-JP" dirty="0"/>
          </a:p>
          <a:p>
            <a:pPr marL="0" indent="0">
              <a:buNone/>
            </a:pPr>
            <a:endParaRPr lang="en-US" altLang="ja-JP" dirty="0"/>
          </a:p>
        </p:txBody>
      </p:sp>
      <p:pic>
        <p:nvPicPr>
          <p:cNvPr id="6" name="図 5">
            <a:extLst>
              <a:ext uri="{FF2B5EF4-FFF2-40B4-BE49-F238E27FC236}">
                <a16:creationId xmlns:a16="http://schemas.microsoft.com/office/drawing/2014/main" id="{EEBABF6D-824D-43E2-9E31-7BA4F7246AFE}"/>
              </a:ext>
            </a:extLst>
          </p:cNvPr>
          <p:cNvPicPr>
            <a:picLocks noChangeAspect="1"/>
          </p:cNvPicPr>
          <p:nvPr/>
        </p:nvPicPr>
        <p:blipFill>
          <a:blip r:embed="rId2"/>
          <a:stretch>
            <a:fillRect/>
          </a:stretch>
        </p:blipFill>
        <p:spPr>
          <a:xfrm>
            <a:off x="1227426" y="876300"/>
            <a:ext cx="5817420" cy="3344718"/>
          </a:xfrm>
          <a:prstGeom prst="rect">
            <a:avLst/>
          </a:prstGeom>
          <a:solidFill>
            <a:schemeClr val="bg1"/>
          </a:solidFill>
        </p:spPr>
      </p:pic>
      <p:sp>
        <p:nvSpPr>
          <p:cNvPr id="7" name="正方形/長方形 6">
            <a:extLst>
              <a:ext uri="{FF2B5EF4-FFF2-40B4-BE49-F238E27FC236}">
                <a16:creationId xmlns:a16="http://schemas.microsoft.com/office/drawing/2014/main" id="{B9A9233F-83FB-7FF2-0905-D13017C0ED24}"/>
              </a:ext>
            </a:extLst>
          </p:cNvPr>
          <p:cNvSpPr/>
          <p:nvPr/>
        </p:nvSpPr>
        <p:spPr>
          <a:xfrm>
            <a:off x="3311006" y="2937164"/>
            <a:ext cx="1025236" cy="1283854"/>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a:extLst>
              <a:ext uri="{FF2B5EF4-FFF2-40B4-BE49-F238E27FC236}">
                <a16:creationId xmlns:a16="http://schemas.microsoft.com/office/drawing/2014/main" id="{8907B39B-D07F-F7D9-3126-78F01729476E}"/>
              </a:ext>
            </a:extLst>
          </p:cNvPr>
          <p:cNvSpPr/>
          <p:nvPr/>
        </p:nvSpPr>
        <p:spPr>
          <a:xfrm>
            <a:off x="5177926" y="2921000"/>
            <a:ext cx="1025236" cy="1283854"/>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テキスト ボックス 8">
            <a:extLst>
              <a:ext uri="{FF2B5EF4-FFF2-40B4-BE49-F238E27FC236}">
                <a16:creationId xmlns:a16="http://schemas.microsoft.com/office/drawing/2014/main" id="{C43B36D4-DC48-FA9F-29F7-6197E12A599E}"/>
              </a:ext>
            </a:extLst>
          </p:cNvPr>
          <p:cNvSpPr txBox="1"/>
          <p:nvPr/>
        </p:nvSpPr>
        <p:spPr>
          <a:xfrm>
            <a:off x="157942" y="5358552"/>
            <a:ext cx="8781571" cy="1323439"/>
          </a:xfrm>
          <a:prstGeom prst="rect">
            <a:avLst/>
          </a:prstGeom>
          <a:noFill/>
        </p:spPr>
        <p:txBody>
          <a:bodyPr wrap="none" rtlCol="0">
            <a:spAutoFit/>
          </a:bodyPr>
          <a:lstStyle/>
          <a:p>
            <a:r>
              <a:rPr lang="ja-JP" altLang="en-US" sz="2000" dirty="0">
                <a:solidFill>
                  <a:srgbClr val="00B050"/>
                </a:solidFill>
              </a:rPr>
              <a:t>林業世帯の特徴</a:t>
            </a:r>
            <a:endParaRPr lang="en-US" altLang="ja-JP" sz="2000" dirty="0">
              <a:solidFill>
                <a:srgbClr val="00B050"/>
              </a:solidFill>
            </a:endParaRPr>
          </a:p>
          <a:p>
            <a:r>
              <a:rPr lang="en-US" altLang="ja-JP" sz="2000" dirty="0"/>
              <a:t>30</a:t>
            </a:r>
            <a:r>
              <a:rPr lang="ja-JP" altLang="en-US" sz="2000" dirty="0"/>
              <a:t>代で第</a:t>
            </a:r>
            <a:r>
              <a:rPr lang="en-US" altLang="ja-JP" sz="2000" dirty="0"/>
              <a:t>2</a:t>
            </a:r>
            <a:r>
              <a:rPr lang="ja-JP" altLang="en-US" sz="2000" dirty="0"/>
              <a:t>子以上いる場合が一般世帯より多く，しかし氷河期前期世代以前では</a:t>
            </a:r>
            <a:endParaRPr lang="en-US" altLang="ja-JP" sz="2000" dirty="0"/>
          </a:p>
          <a:p>
            <a:r>
              <a:rPr lang="ja-JP" altLang="en-US" sz="2000" dirty="0"/>
              <a:t>ほとんど差がない</a:t>
            </a:r>
          </a:p>
          <a:p>
            <a:endParaRPr kumimoji="1" lang="ja-JP" altLang="en-US" sz="2000" dirty="0"/>
          </a:p>
        </p:txBody>
      </p:sp>
    </p:spTree>
    <p:extLst>
      <p:ext uri="{BB962C8B-B14F-4D97-AF65-F5344CB8AC3E}">
        <p14:creationId xmlns:p14="http://schemas.microsoft.com/office/powerpoint/2010/main" val="3690244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8EA4203-3685-F970-3F4C-4CFECB059E06}"/>
              </a:ext>
            </a:extLst>
          </p:cNvPr>
          <p:cNvSpPr>
            <a:spLocks noGrp="1"/>
          </p:cNvSpPr>
          <p:nvPr>
            <p:ph type="title"/>
          </p:nvPr>
        </p:nvSpPr>
        <p:spPr>
          <a:xfrm>
            <a:off x="564111" y="201608"/>
            <a:ext cx="7543800" cy="489251"/>
          </a:xfrm>
        </p:spPr>
        <p:txBody>
          <a:bodyPr>
            <a:normAutofit fontScale="90000"/>
          </a:bodyPr>
          <a:lstStyle/>
          <a:p>
            <a:r>
              <a:rPr kumimoji="1" lang="ja-JP" altLang="en-US" sz="3200" dirty="0"/>
              <a:t>結果（家族類型）</a:t>
            </a:r>
          </a:p>
        </p:txBody>
      </p:sp>
      <p:sp>
        <p:nvSpPr>
          <p:cNvPr id="5" name="コンテンツ プレースホルダー 4">
            <a:extLst>
              <a:ext uri="{FF2B5EF4-FFF2-40B4-BE49-F238E27FC236}">
                <a16:creationId xmlns:a16="http://schemas.microsoft.com/office/drawing/2014/main" id="{EB310EE7-8723-E511-4A28-42FF48767E01}"/>
              </a:ext>
            </a:extLst>
          </p:cNvPr>
          <p:cNvSpPr>
            <a:spLocks noGrp="1"/>
          </p:cNvSpPr>
          <p:nvPr>
            <p:ph idx="1"/>
          </p:nvPr>
        </p:nvSpPr>
        <p:spPr>
          <a:xfrm>
            <a:off x="152400" y="3545829"/>
            <a:ext cx="8751455" cy="1848207"/>
          </a:xfrm>
        </p:spPr>
        <p:txBody>
          <a:bodyPr/>
          <a:lstStyle/>
          <a:p>
            <a:pPr>
              <a:buFont typeface="Wingdings" panose="05000000000000000000" pitchFamily="2" charset="2"/>
              <a:buChar char="l"/>
            </a:pPr>
            <a:r>
              <a:rPr lang="ja-JP" altLang="en-US" dirty="0"/>
              <a:t>夫婦のみの世帯：一般世帯と林業世帯はほぼ同じ</a:t>
            </a:r>
            <a:endParaRPr lang="en-US" altLang="ja-JP" dirty="0"/>
          </a:p>
          <a:p>
            <a:pPr>
              <a:buFont typeface="Wingdings" panose="05000000000000000000" pitchFamily="2" charset="2"/>
              <a:buChar char="l"/>
            </a:pPr>
            <a:r>
              <a:rPr lang="ja-JP" altLang="en-US" dirty="0"/>
              <a:t>夫婦と子供から成る世帯：バブル期より前で一般世帯が高い</a:t>
            </a:r>
            <a:endParaRPr lang="en-US" altLang="ja-JP" dirty="0"/>
          </a:p>
          <a:p>
            <a:pPr>
              <a:buFont typeface="Wingdings" panose="05000000000000000000" pitchFamily="2" charset="2"/>
              <a:buChar char="l"/>
            </a:pPr>
            <a:r>
              <a:rPr lang="ja-JP" altLang="en-US" dirty="0"/>
              <a:t>核家族以外の世帯：バブル期より前で林業世帯が高い</a:t>
            </a:r>
            <a:endParaRPr lang="en-US" altLang="ja-JP" dirty="0"/>
          </a:p>
          <a:p>
            <a:pPr>
              <a:buFont typeface="Wingdings" panose="05000000000000000000" pitchFamily="2" charset="2"/>
              <a:buChar char="l"/>
            </a:pPr>
            <a:r>
              <a:rPr lang="ja-JP" altLang="en-US" dirty="0"/>
              <a:t>単独世帯：一般世帯では氷河期前期以後</a:t>
            </a:r>
            <a:r>
              <a:rPr lang="en-US" altLang="ja-JP" dirty="0"/>
              <a:t>17-18%</a:t>
            </a:r>
            <a:r>
              <a:rPr lang="ja-JP" altLang="en-US" dirty="0"/>
              <a:t>で推移し，林業世帯は</a:t>
            </a:r>
            <a:endParaRPr lang="en-US" altLang="ja-JP" dirty="0"/>
          </a:p>
        </p:txBody>
      </p:sp>
      <p:pic>
        <p:nvPicPr>
          <p:cNvPr id="4" name="図 3">
            <a:extLst>
              <a:ext uri="{FF2B5EF4-FFF2-40B4-BE49-F238E27FC236}">
                <a16:creationId xmlns:a16="http://schemas.microsoft.com/office/drawing/2014/main" id="{06E45540-7921-C346-3DBE-8E9493AD8026}"/>
              </a:ext>
            </a:extLst>
          </p:cNvPr>
          <p:cNvPicPr>
            <a:picLocks noChangeAspect="1"/>
          </p:cNvPicPr>
          <p:nvPr/>
        </p:nvPicPr>
        <p:blipFill>
          <a:blip r:embed="rId2"/>
          <a:stretch>
            <a:fillRect/>
          </a:stretch>
        </p:blipFill>
        <p:spPr>
          <a:xfrm>
            <a:off x="152400" y="878829"/>
            <a:ext cx="8839200" cy="2667000"/>
          </a:xfrm>
          <a:prstGeom prst="rect">
            <a:avLst/>
          </a:prstGeom>
          <a:solidFill>
            <a:schemeClr val="bg1"/>
          </a:solidFill>
        </p:spPr>
      </p:pic>
      <p:sp>
        <p:nvSpPr>
          <p:cNvPr id="6" name="正方形/長方形 5">
            <a:extLst>
              <a:ext uri="{FF2B5EF4-FFF2-40B4-BE49-F238E27FC236}">
                <a16:creationId xmlns:a16="http://schemas.microsoft.com/office/drawing/2014/main" id="{74104F54-4E7A-378F-F7B1-7996B639BE4C}"/>
              </a:ext>
            </a:extLst>
          </p:cNvPr>
          <p:cNvSpPr/>
          <p:nvPr/>
        </p:nvSpPr>
        <p:spPr>
          <a:xfrm>
            <a:off x="3708747" y="1145308"/>
            <a:ext cx="1025236" cy="932874"/>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正方形/長方形 6">
            <a:extLst>
              <a:ext uri="{FF2B5EF4-FFF2-40B4-BE49-F238E27FC236}">
                <a16:creationId xmlns:a16="http://schemas.microsoft.com/office/drawing/2014/main" id="{01B43932-D988-4BDD-C547-74C1461CD182}"/>
              </a:ext>
            </a:extLst>
          </p:cNvPr>
          <p:cNvSpPr/>
          <p:nvPr/>
        </p:nvSpPr>
        <p:spPr>
          <a:xfrm>
            <a:off x="5034165" y="1145308"/>
            <a:ext cx="1025236" cy="932873"/>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a:extLst>
              <a:ext uri="{FF2B5EF4-FFF2-40B4-BE49-F238E27FC236}">
                <a16:creationId xmlns:a16="http://schemas.microsoft.com/office/drawing/2014/main" id="{4D294B89-EF90-4D97-F1B7-365F8ACBDCD0}"/>
              </a:ext>
            </a:extLst>
          </p:cNvPr>
          <p:cNvSpPr/>
          <p:nvPr/>
        </p:nvSpPr>
        <p:spPr>
          <a:xfrm>
            <a:off x="3731839" y="2553853"/>
            <a:ext cx="1025236" cy="932874"/>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正方形/長方形 9">
            <a:extLst>
              <a:ext uri="{FF2B5EF4-FFF2-40B4-BE49-F238E27FC236}">
                <a16:creationId xmlns:a16="http://schemas.microsoft.com/office/drawing/2014/main" id="{EF79D2F0-7AB3-F211-4070-694EB96E85A2}"/>
              </a:ext>
            </a:extLst>
          </p:cNvPr>
          <p:cNvSpPr/>
          <p:nvPr/>
        </p:nvSpPr>
        <p:spPr>
          <a:xfrm>
            <a:off x="6405776" y="2558472"/>
            <a:ext cx="1025236" cy="932874"/>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テキスト ボックス 10">
            <a:extLst>
              <a:ext uri="{FF2B5EF4-FFF2-40B4-BE49-F238E27FC236}">
                <a16:creationId xmlns:a16="http://schemas.microsoft.com/office/drawing/2014/main" id="{34D481BE-D6A8-3654-6F85-DC6C3150E9B0}"/>
              </a:ext>
            </a:extLst>
          </p:cNvPr>
          <p:cNvSpPr txBox="1"/>
          <p:nvPr/>
        </p:nvSpPr>
        <p:spPr>
          <a:xfrm>
            <a:off x="152400" y="5448519"/>
            <a:ext cx="8546530" cy="1015663"/>
          </a:xfrm>
          <a:prstGeom prst="rect">
            <a:avLst/>
          </a:prstGeom>
          <a:noFill/>
        </p:spPr>
        <p:txBody>
          <a:bodyPr wrap="square" rtlCol="0">
            <a:spAutoFit/>
          </a:bodyPr>
          <a:lstStyle/>
          <a:p>
            <a:r>
              <a:rPr lang="ja-JP" altLang="en-US" sz="2000" dirty="0">
                <a:solidFill>
                  <a:srgbClr val="00B050"/>
                </a:solidFill>
              </a:rPr>
              <a:t>林業世帯の特徴</a:t>
            </a:r>
            <a:endParaRPr lang="en-US" altLang="ja-JP" sz="2000" dirty="0">
              <a:solidFill>
                <a:srgbClr val="00B050"/>
              </a:solidFill>
            </a:endParaRPr>
          </a:p>
          <a:p>
            <a:r>
              <a:rPr lang="ja-JP" altLang="en-US" sz="2000" dirty="0"/>
              <a:t>一般世帯より早くに夫婦と子供から成る家族を形成し，また早くに親などと同居しはじめる</a:t>
            </a:r>
          </a:p>
        </p:txBody>
      </p:sp>
    </p:spTree>
    <p:extLst>
      <p:ext uri="{BB962C8B-B14F-4D97-AF65-F5344CB8AC3E}">
        <p14:creationId xmlns:p14="http://schemas.microsoft.com/office/powerpoint/2010/main" val="3458536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BE1C5-8B62-A664-3D35-50CE6CEC947B}"/>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3F8F70AA-2C31-A740-70E4-8B8CDF6E6752}"/>
              </a:ext>
            </a:extLst>
          </p:cNvPr>
          <p:cNvSpPr>
            <a:spLocks noGrp="1"/>
          </p:cNvSpPr>
          <p:nvPr>
            <p:ph type="title"/>
          </p:nvPr>
        </p:nvSpPr>
        <p:spPr>
          <a:xfrm>
            <a:off x="619760" y="175768"/>
            <a:ext cx="7543800" cy="553905"/>
          </a:xfrm>
        </p:spPr>
        <p:txBody>
          <a:bodyPr>
            <a:noAutofit/>
          </a:bodyPr>
          <a:lstStyle/>
          <a:p>
            <a:r>
              <a:rPr lang="ja-JP" altLang="en-US" sz="3200" dirty="0"/>
              <a:t>結果</a:t>
            </a:r>
            <a:r>
              <a:rPr lang="en-US" altLang="ja-JP" sz="3200" dirty="0"/>
              <a:t>(</a:t>
            </a:r>
            <a:r>
              <a:rPr lang="ja-JP" altLang="en-US" sz="3200" dirty="0"/>
              <a:t>配偶者の状況</a:t>
            </a:r>
            <a:r>
              <a:rPr lang="en-US" altLang="ja-JP" sz="3200" dirty="0"/>
              <a:t>1- </a:t>
            </a:r>
            <a:r>
              <a:rPr lang="ja-JP" altLang="en-US" sz="3200" dirty="0"/>
              <a:t>教育状況）</a:t>
            </a:r>
          </a:p>
        </p:txBody>
      </p:sp>
      <p:sp>
        <p:nvSpPr>
          <p:cNvPr id="5" name="コンテンツ プレースホルダー 4">
            <a:extLst>
              <a:ext uri="{FF2B5EF4-FFF2-40B4-BE49-F238E27FC236}">
                <a16:creationId xmlns:a16="http://schemas.microsoft.com/office/drawing/2014/main" id="{C66B340B-83E2-CD17-1150-193091300800}"/>
              </a:ext>
            </a:extLst>
          </p:cNvPr>
          <p:cNvSpPr>
            <a:spLocks noGrp="1"/>
          </p:cNvSpPr>
          <p:nvPr>
            <p:ph idx="1"/>
          </p:nvPr>
        </p:nvSpPr>
        <p:spPr>
          <a:xfrm>
            <a:off x="443346" y="3096491"/>
            <a:ext cx="8257308" cy="2316017"/>
          </a:xfrm>
        </p:spPr>
        <p:txBody>
          <a:bodyPr/>
          <a:lstStyle/>
          <a:p>
            <a:pPr>
              <a:buFont typeface="Wingdings" panose="05000000000000000000" pitchFamily="2" charset="2"/>
              <a:buChar char="l"/>
            </a:pPr>
            <a:r>
              <a:rPr lang="ja-JP" altLang="en-US" dirty="0"/>
              <a:t>中卒率：一般世帯と林業世帯で差が見られない</a:t>
            </a:r>
            <a:endParaRPr lang="en-US" altLang="ja-JP" dirty="0"/>
          </a:p>
          <a:p>
            <a:pPr>
              <a:buFont typeface="Wingdings" panose="05000000000000000000" pitchFamily="2" charset="2"/>
              <a:buChar char="l"/>
            </a:pPr>
            <a:r>
              <a:rPr lang="ja-JP" altLang="en-US" dirty="0"/>
              <a:t>高卒率：</a:t>
            </a:r>
            <a:r>
              <a:rPr lang="en-US" altLang="ja-JP" dirty="0"/>
              <a:t>40</a:t>
            </a:r>
            <a:r>
              <a:rPr lang="ja-JP" altLang="en-US" dirty="0"/>
              <a:t>代以下で一般世帯の高卒男性雇用者と比べても，配偶者の高卒率が高い</a:t>
            </a:r>
            <a:endParaRPr lang="en-US" altLang="ja-JP" dirty="0"/>
          </a:p>
          <a:p>
            <a:pPr>
              <a:buFont typeface="Wingdings" panose="05000000000000000000" pitchFamily="2" charset="2"/>
              <a:buChar char="l"/>
            </a:pPr>
            <a:r>
              <a:rPr lang="ja-JP" altLang="en-US" dirty="0"/>
              <a:t>短大・高専率：一般世帯と林業世帯で差が見られない</a:t>
            </a:r>
            <a:endParaRPr lang="en-US" altLang="ja-JP" dirty="0"/>
          </a:p>
          <a:p>
            <a:pPr>
              <a:buFont typeface="Wingdings" panose="05000000000000000000" pitchFamily="2" charset="2"/>
              <a:buChar char="l"/>
            </a:pPr>
            <a:r>
              <a:rPr lang="ja-JP" altLang="en-US" dirty="0"/>
              <a:t>大卒率：共に若年に向けて高くなるが，一般世帯に比べて林業世帯は上昇が緩やか</a:t>
            </a:r>
            <a:endParaRPr lang="en-US" altLang="ja-JP" dirty="0"/>
          </a:p>
        </p:txBody>
      </p:sp>
      <p:pic>
        <p:nvPicPr>
          <p:cNvPr id="3" name="図 2">
            <a:extLst>
              <a:ext uri="{FF2B5EF4-FFF2-40B4-BE49-F238E27FC236}">
                <a16:creationId xmlns:a16="http://schemas.microsoft.com/office/drawing/2014/main" id="{66D376CC-2DD6-BD73-8483-FC93E006D9E7}"/>
              </a:ext>
            </a:extLst>
          </p:cNvPr>
          <p:cNvPicPr>
            <a:picLocks noChangeAspect="1"/>
          </p:cNvPicPr>
          <p:nvPr/>
        </p:nvPicPr>
        <p:blipFill>
          <a:blip r:embed="rId2"/>
          <a:stretch>
            <a:fillRect/>
          </a:stretch>
        </p:blipFill>
        <p:spPr>
          <a:xfrm>
            <a:off x="997959" y="962892"/>
            <a:ext cx="6759924" cy="2011217"/>
          </a:xfrm>
          <a:prstGeom prst="rect">
            <a:avLst/>
          </a:prstGeom>
          <a:solidFill>
            <a:schemeClr val="bg1"/>
          </a:solidFill>
        </p:spPr>
      </p:pic>
      <p:sp>
        <p:nvSpPr>
          <p:cNvPr id="6" name="テキスト ボックス 5">
            <a:extLst>
              <a:ext uri="{FF2B5EF4-FFF2-40B4-BE49-F238E27FC236}">
                <a16:creationId xmlns:a16="http://schemas.microsoft.com/office/drawing/2014/main" id="{24487FD9-F4C4-520D-B8F8-14C558B7DA62}"/>
              </a:ext>
            </a:extLst>
          </p:cNvPr>
          <p:cNvSpPr txBox="1"/>
          <p:nvPr/>
        </p:nvSpPr>
        <p:spPr>
          <a:xfrm>
            <a:off x="162270" y="5541165"/>
            <a:ext cx="8664551" cy="707886"/>
          </a:xfrm>
          <a:prstGeom prst="rect">
            <a:avLst/>
          </a:prstGeom>
          <a:noFill/>
        </p:spPr>
        <p:txBody>
          <a:bodyPr wrap="none" rtlCol="0">
            <a:spAutoFit/>
          </a:bodyPr>
          <a:lstStyle/>
          <a:p>
            <a:r>
              <a:rPr lang="ja-JP" altLang="en-US" sz="2000" dirty="0">
                <a:solidFill>
                  <a:srgbClr val="00B050"/>
                </a:solidFill>
              </a:rPr>
              <a:t>林業世帯の特徴</a:t>
            </a:r>
          </a:p>
          <a:p>
            <a:r>
              <a:rPr kumimoji="1" lang="ja-JP" altLang="en-US" sz="2000" dirty="0"/>
              <a:t>一般世帯と比べて，配偶者の高学歴化が遅く，同じ高卒層との結婚傾向が強い</a:t>
            </a:r>
          </a:p>
        </p:txBody>
      </p:sp>
      <p:sp>
        <p:nvSpPr>
          <p:cNvPr id="7" name="正方形/長方形 6">
            <a:extLst>
              <a:ext uri="{FF2B5EF4-FFF2-40B4-BE49-F238E27FC236}">
                <a16:creationId xmlns:a16="http://schemas.microsoft.com/office/drawing/2014/main" id="{AA568CA0-5654-0C0F-1658-804AE3608DFE}"/>
              </a:ext>
            </a:extLst>
          </p:cNvPr>
          <p:cNvSpPr/>
          <p:nvPr/>
        </p:nvSpPr>
        <p:spPr>
          <a:xfrm>
            <a:off x="3685657" y="2396835"/>
            <a:ext cx="950998" cy="570999"/>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a:extLst>
              <a:ext uri="{FF2B5EF4-FFF2-40B4-BE49-F238E27FC236}">
                <a16:creationId xmlns:a16="http://schemas.microsoft.com/office/drawing/2014/main" id="{3E2173D7-16FA-C945-6A62-0FCC9017BA68}"/>
              </a:ext>
            </a:extLst>
          </p:cNvPr>
          <p:cNvSpPr/>
          <p:nvPr/>
        </p:nvSpPr>
        <p:spPr>
          <a:xfrm>
            <a:off x="5371293" y="2396834"/>
            <a:ext cx="950998" cy="570999"/>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105339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B08C35-9AA1-6D74-1B69-A8A6E435CB61}"/>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F20EC644-D76F-4106-88D6-656EA1326023}"/>
              </a:ext>
            </a:extLst>
          </p:cNvPr>
          <p:cNvSpPr>
            <a:spLocks noGrp="1"/>
          </p:cNvSpPr>
          <p:nvPr>
            <p:ph type="title"/>
          </p:nvPr>
        </p:nvSpPr>
        <p:spPr>
          <a:xfrm>
            <a:off x="619760" y="175768"/>
            <a:ext cx="7543800" cy="553905"/>
          </a:xfrm>
        </p:spPr>
        <p:txBody>
          <a:bodyPr>
            <a:noAutofit/>
          </a:bodyPr>
          <a:lstStyle/>
          <a:p>
            <a:r>
              <a:rPr lang="ja-JP" altLang="en-US" sz="3200" dirty="0"/>
              <a:t>結果</a:t>
            </a:r>
            <a:r>
              <a:rPr lang="en-US" altLang="ja-JP" sz="3200" dirty="0"/>
              <a:t>(</a:t>
            </a:r>
            <a:r>
              <a:rPr lang="ja-JP" altLang="en-US" sz="3200" dirty="0"/>
              <a:t>配偶者の状況</a:t>
            </a:r>
            <a:r>
              <a:rPr lang="en-US" altLang="ja-JP" sz="3200" dirty="0"/>
              <a:t>2- </a:t>
            </a:r>
            <a:r>
              <a:rPr lang="ja-JP" altLang="en-US" sz="3200" dirty="0"/>
              <a:t>労働力状態）</a:t>
            </a:r>
          </a:p>
        </p:txBody>
      </p:sp>
      <p:sp>
        <p:nvSpPr>
          <p:cNvPr id="5" name="コンテンツ プレースホルダー 4">
            <a:extLst>
              <a:ext uri="{FF2B5EF4-FFF2-40B4-BE49-F238E27FC236}">
                <a16:creationId xmlns:a16="http://schemas.microsoft.com/office/drawing/2014/main" id="{47E4A2CF-F6D3-46F8-CAEE-9D1F95278E8F}"/>
              </a:ext>
            </a:extLst>
          </p:cNvPr>
          <p:cNvSpPr>
            <a:spLocks noGrp="1"/>
          </p:cNvSpPr>
          <p:nvPr>
            <p:ph idx="1"/>
          </p:nvPr>
        </p:nvSpPr>
        <p:spPr>
          <a:xfrm>
            <a:off x="318655" y="3255241"/>
            <a:ext cx="8728363" cy="1318491"/>
          </a:xfrm>
        </p:spPr>
        <p:txBody>
          <a:bodyPr/>
          <a:lstStyle/>
          <a:p>
            <a:pPr>
              <a:buFont typeface="Wingdings" panose="05000000000000000000" pitchFamily="2" charset="2"/>
              <a:buChar char="l"/>
            </a:pPr>
            <a:r>
              <a:rPr lang="ja-JP" altLang="en-US" dirty="0"/>
              <a:t>主に仕事：林業世帯が一般世帯に比べて割合が高い</a:t>
            </a:r>
            <a:endParaRPr lang="en-US" altLang="ja-JP" dirty="0"/>
          </a:p>
          <a:p>
            <a:pPr>
              <a:buFont typeface="Wingdings" panose="05000000000000000000" pitchFamily="2" charset="2"/>
              <a:buChar char="l"/>
            </a:pPr>
            <a:r>
              <a:rPr lang="ja-JP" altLang="en-US" dirty="0"/>
              <a:t>家事のほか仕事：林業世帯が一般世帯に比べて低い</a:t>
            </a:r>
            <a:endParaRPr lang="en-US" altLang="ja-JP" dirty="0"/>
          </a:p>
          <a:p>
            <a:pPr>
              <a:buFont typeface="Wingdings" panose="05000000000000000000" pitchFamily="2" charset="2"/>
              <a:buChar char="l"/>
            </a:pPr>
            <a:r>
              <a:rPr lang="ja-JP" altLang="en-US" dirty="0"/>
              <a:t>家事：一般世帯が</a:t>
            </a:r>
            <a:r>
              <a:rPr lang="en-US" altLang="ja-JP" dirty="0"/>
              <a:t>30</a:t>
            </a:r>
            <a:r>
              <a:rPr lang="ja-JP" altLang="en-US" dirty="0"/>
              <a:t>代で高いのに対し，林業世帯はそこまで高くない</a:t>
            </a:r>
            <a:endParaRPr lang="en-US" altLang="ja-JP" dirty="0"/>
          </a:p>
          <a:p>
            <a:pPr>
              <a:buFont typeface="Wingdings" panose="05000000000000000000" pitchFamily="2" charset="2"/>
              <a:buChar char="l"/>
            </a:pPr>
            <a:endParaRPr lang="ja-JP" altLang="en-US" dirty="0"/>
          </a:p>
        </p:txBody>
      </p:sp>
      <p:pic>
        <p:nvPicPr>
          <p:cNvPr id="2" name="図 1">
            <a:extLst>
              <a:ext uri="{FF2B5EF4-FFF2-40B4-BE49-F238E27FC236}">
                <a16:creationId xmlns:a16="http://schemas.microsoft.com/office/drawing/2014/main" id="{BB9784AF-3120-3757-5482-0BACA64FDEC6}"/>
              </a:ext>
            </a:extLst>
          </p:cNvPr>
          <p:cNvPicPr>
            <a:picLocks noChangeAspect="1"/>
          </p:cNvPicPr>
          <p:nvPr/>
        </p:nvPicPr>
        <p:blipFill>
          <a:blip r:embed="rId2"/>
          <a:stretch>
            <a:fillRect/>
          </a:stretch>
        </p:blipFill>
        <p:spPr>
          <a:xfrm>
            <a:off x="800532" y="918441"/>
            <a:ext cx="6742434" cy="2148032"/>
          </a:xfrm>
          <a:prstGeom prst="rect">
            <a:avLst/>
          </a:prstGeom>
          <a:solidFill>
            <a:schemeClr val="bg1"/>
          </a:solidFill>
        </p:spPr>
      </p:pic>
      <p:sp>
        <p:nvSpPr>
          <p:cNvPr id="6" name="テキスト ボックス 5">
            <a:extLst>
              <a:ext uri="{FF2B5EF4-FFF2-40B4-BE49-F238E27FC236}">
                <a16:creationId xmlns:a16="http://schemas.microsoft.com/office/drawing/2014/main" id="{4C35188F-8F6A-4AF6-682A-65E49F583ECB}"/>
              </a:ext>
            </a:extLst>
          </p:cNvPr>
          <p:cNvSpPr txBox="1"/>
          <p:nvPr/>
        </p:nvSpPr>
        <p:spPr>
          <a:xfrm>
            <a:off x="162270" y="4884155"/>
            <a:ext cx="8468985" cy="1015663"/>
          </a:xfrm>
          <a:prstGeom prst="rect">
            <a:avLst/>
          </a:prstGeom>
          <a:noFill/>
        </p:spPr>
        <p:txBody>
          <a:bodyPr wrap="none" rtlCol="0">
            <a:spAutoFit/>
          </a:bodyPr>
          <a:lstStyle/>
          <a:p>
            <a:r>
              <a:rPr lang="ja-JP" altLang="en-US" sz="2000" dirty="0">
                <a:solidFill>
                  <a:srgbClr val="00B050"/>
                </a:solidFill>
              </a:rPr>
              <a:t>林業世帯の特徴</a:t>
            </a:r>
          </a:p>
          <a:p>
            <a:r>
              <a:rPr kumimoji="1" lang="ja-JP" altLang="en-US" sz="2000" dirty="0"/>
              <a:t>配偶者の労働力状態が，「主に仕事」であり，「家事などのほか仕事」，「家事」</a:t>
            </a:r>
            <a:endParaRPr kumimoji="1" lang="en-US" altLang="ja-JP" sz="2000" dirty="0"/>
          </a:p>
          <a:p>
            <a:r>
              <a:rPr kumimoji="1" lang="ja-JP" altLang="en-US" sz="2000" dirty="0"/>
              <a:t>である配偶者の割合が一般世帯より低い</a:t>
            </a:r>
          </a:p>
        </p:txBody>
      </p:sp>
      <p:sp>
        <p:nvSpPr>
          <p:cNvPr id="7" name="正方形/長方形 6">
            <a:extLst>
              <a:ext uri="{FF2B5EF4-FFF2-40B4-BE49-F238E27FC236}">
                <a16:creationId xmlns:a16="http://schemas.microsoft.com/office/drawing/2014/main" id="{63DC6929-4FAA-ADFD-09F5-ACA4D988367D}"/>
              </a:ext>
            </a:extLst>
          </p:cNvPr>
          <p:cNvSpPr/>
          <p:nvPr/>
        </p:nvSpPr>
        <p:spPr>
          <a:xfrm>
            <a:off x="2757402" y="1260761"/>
            <a:ext cx="950998" cy="1805712"/>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a:extLst>
              <a:ext uri="{FF2B5EF4-FFF2-40B4-BE49-F238E27FC236}">
                <a16:creationId xmlns:a16="http://schemas.microsoft.com/office/drawing/2014/main" id="{913181C6-FB79-5FA3-366B-0A59271A9651}"/>
              </a:ext>
            </a:extLst>
          </p:cNvPr>
          <p:cNvSpPr/>
          <p:nvPr/>
        </p:nvSpPr>
        <p:spPr>
          <a:xfrm>
            <a:off x="3990456" y="1260761"/>
            <a:ext cx="950998" cy="1805712"/>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正方形/長方形 8">
            <a:extLst>
              <a:ext uri="{FF2B5EF4-FFF2-40B4-BE49-F238E27FC236}">
                <a16:creationId xmlns:a16="http://schemas.microsoft.com/office/drawing/2014/main" id="{3CA2ED22-5754-D2BE-E214-779064D32E5A}"/>
              </a:ext>
            </a:extLst>
          </p:cNvPr>
          <p:cNvSpPr/>
          <p:nvPr/>
        </p:nvSpPr>
        <p:spPr>
          <a:xfrm>
            <a:off x="5029547" y="2429163"/>
            <a:ext cx="950998" cy="637309"/>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3252671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43194-4E41-11AC-5743-43DC196AE576}"/>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0129B3E3-DE81-AE58-773C-8D822C671572}"/>
              </a:ext>
            </a:extLst>
          </p:cNvPr>
          <p:cNvSpPr>
            <a:spLocks noGrp="1"/>
          </p:cNvSpPr>
          <p:nvPr>
            <p:ph type="title"/>
          </p:nvPr>
        </p:nvSpPr>
        <p:spPr>
          <a:xfrm>
            <a:off x="619760" y="175768"/>
            <a:ext cx="7543800" cy="553905"/>
          </a:xfrm>
        </p:spPr>
        <p:txBody>
          <a:bodyPr>
            <a:noAutofit/>
          </a:bodyPr>
          <a:lstStyle/>
          <a:p>
            <a:r>
              <a:rPr lang="ja-JP" altLang="en-US" sz="3200" dirty="0"/>
              <a:t>結果</a:t>
            </a:r>
            <a:r>
              <a:rPr lang="en-US" altLang="ja-JP" sz="3200" dirty="0"/>
              <a:t>(</a:t>
            </a:r>
            <a:r>
              <a:rPr lang="ja-JP" altLang="en-US" sz="3200" dirty="0"/>
              <a:t>配偶者の状況</a:t>
            </a:r>
            <a:r>
              <a:rPr lang="en-US" altLang="ja-JP" sz="3200" dirty="0"/>
              <a:t>3-</a:t>
            </a:r>
            <a:r>
              <a:rPr lang="ja-JP" altLang="en-US" sz="3200" dirty="0"/>
              <a:t>従業上の地位）</a:t>
            </a:r>
          </a:p>
        </p:txBody>
      </p:sp>
      <p:sp>
        <p:nvSpPr>
          <p:cNvPr id="5" name="コンテンツ プレースホルダー 4">
            <a:extLst>
              <a:ext uri="{FF2B5EF4-FFF2-40B4-BE49-F238E27FC236}">
                <a16:creationId xmlns:a16="http://schemas.microsoft.com/office/drawing/2014/main" id="{077AA668-7A38-5E1C-F2AF-859A6D1FFF42}"/>
              </a:ext>
            </a:extLst>
          </p:cNvPr>
          <p:cNvSpPr>
            <a:spLocks noGrp="1"/>
          </p:cNvSpPr>
          <p:nvPr>
            <p:ph idx="1"/>
          </p:nvPr>
        </p:nvSpPr>
        <p:spPr>
          <a:xfrm>
            <a:off x="332509" y="3553692"/>
            <a:ext cx="8728363" cy="2346037"/>
          </a:xfrm>
        </p:spPr>
        <p:txBody>
          <a:bodyPr/>
          <a:lstStyle/>
          <a:p>
            <a:pPr>
              <a:buFont typeface="Wingdings" panose="05000000000000000000" pitchFamily="2" charset="2"/>
              <a:buChar char="l"/>
            </a:pPr>
            <a:r>
              <a:rPr lang="ja-JP" altLang="en-US" dirty="0"/>
              <a:t>正規職：一般世帯が若年に進むに従って上昇しているのに対し，林業世帯はほとんど変わらず，</a:t>
            </a:r>
            <a:r>
              <a:rPr lang="en-US" altLang="ja-JP" dirty="0"/>
              <a:t>30</a:t>
            </a:r>
            <a:r>
              <a:rPr lang="ja-JP" altLang="en-US" dirty="0"/>
              <a:t>代ではほぼ同じとなる</a:t>
            </a:r>
            <a:endParaRPr lang="en-US" altLang="ja-JP" dirty="0"/>
          </a:p>
          <a:p>
            <a:pPr>
              <a:buFont typeface="Wingdings" panose="05000000000000000000" pitchFamily="2" charset="2"/>
              <a:buChar char="l"/>
            </a:pPr>
            <a:r>
              <a:rPr lang="ja-JP" altLang="en-US" dirty="0"/>
              <a:t>パート：</a:t>
            </a:r>
            <a:r>
              <a:rPr lang="en-US" altLang="ja-JP" dirty="0"/>
              <a:t>50</a:t>
            </a:r>
            <a:r>
              <a:rPr lang="ja-JP" altLang="en-US" dirty="0"/>
              <a:t>代の一般世帯で高いが，若齢と共に割合が下がり，</a:t>
            </a:r>
            <a:r>
              <a:rPr lang="en-US" altLang="ja-JP" dirty="0"/>
              <a:t>30</a:t>
            </a:r>
            <a:r>
              <a:rPr lang="ja-JP" altLang="en-US" dirty="0"/>
              <a:t>代ではほぼ同じ</a:t>
            </a:r>
            <a:endParaRPr lang="en-US" altLang="ja-JP" dirty="0"/>
          </a:p>
          <a:p>
            <a:pPr>
              <a:buFont typeface="Wingdings" panose="05000000000000000000" pitchFamily="2" charset="2"/>
              <a:buChar char="l"/>
            </a:pPr>
            <a:r>
              <a:rPr lang="ja-JP" altLang="en-US" dirty="0"/>
              <a:t>派遣社員，その他はほとんど変化がない</a:t>
            </a:r>
            <a:endParaRPr lang="en-US" altLang="ja-JP" dirty="0"/>
          </a:p>
          <a:p>
            <a:pPr>
              <a:buFont typeface="Wingdings" panose="05000000000000000000" pitchFamily="2" charset="2"/>
              <a:buChar char="l"/>
            </a:pPr>
            <a:endParaRPr lang="ja-JP" altLang="en-US" dirty="0"/>
          </a:p>
        </p:txBody>
      </p:sp>
      <p:pic>
        <p:nvPicPr>
          <p:cNvPr id="3" name="図 2">
            <a:extLst>
              <a:ext uri="{FF2B5EF4-FFF2-40B4-BE49-F238E27FC236}">
                <a16:creationId xmlns:a16="http://schemas.microsoft.com/office/drawing/2014/main" id="{913EEE0F-C457-3B71-CDE8-EDED796FD8F7}"/>
              </a:ext>
            </a:extLst>
          </p:cNvPr>
          <p:cNvPicPr>
            <a:picLocks noChangeAspect="1"/>
          </p:cNvPicPr>
          <p:nvPr/>
        </p:nvPicPr>
        <p:blipFill>
          <a:blip r:embed="rId2"/>
          <a:stretch>
            <a:fillRect/>
          </a:stretch>
        </p:blipFill>
        <p:spPr>
          <a:xfrm>
            <a:off x="925975" y="854365"/>
            <a:ext cx="7237585" cy="2574635"/>
          </a:xfrm>
          <a:prstGeom prst="rect">
            <a:avLst/>
          </a:prstGeom>
          <a:solidFill>
            <a:schemeClr val="bg1"/>
          </a:solidFill>
        </p:spPr>
      </p:pic>
      <p:sp>
        <p:nvSpPr>
          <p:cNvPr id="6" name="テキスト ボックス 5">
            <a:extLst>
              <a:ext uri="{FF2B5EF4-FFF2-40B4-BE49-F238E27FC236}">
                <a16:creationId xmlns:a16="http://schemas.microsoft.com/office/drawing/2014/main" id="{7D3A8E94-9F03-D6B5-EA5E-B718C5ACA0A8}"/>
              </a:ext>
            </a:extLst>
          </p:cNvPr>
          <p:cNvSpPr txBox="1"/>
          <p:nvPr/>
        </p:nvSpPr>
        <p:spPr>
          <a:xfrm>
            <a:off x="818791" y="5237356"/>
            <a:ext cx="7198373" cy="1015663"/>
          </a:xfrm>
          <a:prstGeom prst="rect">
            <a:avLst/>
          </a:prstGeom>
          <a:noFill/>
        </p:spPr>
        <p:txBody>
          <a:bodyPr wrap="square" rtlCol="0">
            <a:spAutoFit/>
          </a:bodyPr>
          <a:lstStyle/>
          <a:p>
            <a:r>
              <a:rPr lang="ja-JP" altLang="en-US" sz="2000" dirty="0">
                <a:solidFill>
                  <a:srgbClr val="00B050"/>
                </a:solidFill>
              </a:rPr>
              <a:t>林業世帯の特徴</a:t>
            </a:r>
          </a:p>
          <a:p>
            <a:r>
              <a:rPr kumimoji="1" lang="ja-JP" altLang="en-US" sz="2000" dirty="0"/>
              <a:t>一般世帯と比べて，配偶者の正規職率が</a:t>
            </a:r>
            <a:r>
              <a:rPr kumimoji="1" lang="en-US" altLang="ja-JP" sz="2000" dirty="0"/>
              <a:t>50</a:t>
            </a:r>
            <a:r>
              <a:rPr kumimoji="1" lang="ja-JP" altLang="en-US" sz="2000" dirty="0"/>
              <a:t>代でも高く，パート・アルバイト率が低い</a:t>
            </a:r>
          </a:p>
        </p:txBody>
      </p:sp>
      <p:sp>
        <p:nvSpPr>
          <p:cNvPr id="7" name="正方形/長方形 6">
            <a:extLst>
              <a:ext uri="{FF2B5EF4-FFF2-40B4-BE49-F238E27FC236}">
                <a16:creationId xmlns:a16="http://schemas.microsoft.com/office/drawing/2014/main" id="{44E4A6EC-ECD1-3FE2-DC49-15D4EEEFB7D3}"/>
              </a:ext>
            </a:extLst>
          </p:cNvPr>
          <p:cNvSpPr/>
          <p:nvPr/>
        </p:nvSpPr>
        <p:spPr>
          <a:xfrm>
            <a:off x="3052965" y="1185719"/>
            <a:ext cx="950998" cy="1483590"/>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a:extLst>
              <a:ext uri="{FF2B5EF4-FFF2-40B4-BE49-F238E27FC236}">
                <a16:creationId xmlns:a16="http://schemas.microsoft.com/office/drawing/2014/main" id="{04E40043-5EED-0552-B674-23C33BBBF2C8}"/>
              </a:ext>
            </a:extLst>
          </p:cNvPr>
          <p:cNvSpPr/>
          <p:nvPr/>
        </p:nvSpPr>
        <p:spPr>
          <a:xfrm>
            <a:off x="5179955" y="1228270"/>
            <a:ext cx="950998" cy="1483590"/>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42345606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D0406-A467-164F-D0A2-6CEA9C74A1B7}"/>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1BB5962F-2B77-F3FE-81D5-07DD291D8967}"/>
              </a:ext>
            </a:extLst>
          </p:cNvPr>
          <p:cNvSpPr>
            <a:spLocks noGrp="1"/>
          </p:cNvSpPr>
          <p:nvPr>
            <p:ph type="title"/>
          </p:nvPr>
        </p:nvSpPr>
        <p:spPr>
          <a:xfrm>
            <a:off x="619760" y="175768"/>
            <a:ext cx="7543800" cy="553905"/>
          </a:xfrm>
        </p:spPr>
        <p:txBody>
          <a:bodyPr>
            <a:noAutofit/>
          </a:bodyPr>
          <a:lstStyle/>
          <a:p>
            <a:r>
              <a:rPr lang="ja-JP" altLang="en-US" sz="3200" dirty="0"/>
              <a:t>結果</a:t>
            </a:r>
            <a:r>
              <a:rPr lang="en-US" altLang="ja-JP" sz="3200" dirty="0"/>
              <a:t>(</a:t>
            </a:r>
            <a:r>
              <a:rPr lang="ja-JP" altLang="en-US" sz="3200" dirty="0"/>
              <a:t>配偶者の状況</a:t>
            </a:r>
            <a:r>
              <a:rPr lang="en-US" altLang="ja-JP" sz="3200" dirty="0"/>
              <a:t>4-</a:t>
            </a:r>
            <a:r>
              <a:rPr lang="ja-JP" altLang="en-US" sz="3200" dirty="0"/>
              <a:t>従通地）</a:t>
            </a:r>
          </a:p>
        </p:txBody>
      </p:sp>
      <p:sp>
        <p:nvSpPr>
          <p:cNvPr id="5" name="コンテンツ プレースホルダー 4">
            <a:extLst>
              <a:ext uri="{FF2B5EF4-FFF2-40B4-BE49-F238E27FC236}">
                <a16:creationId xmlns:a16="http://schemas.microsoft.com/office/drawing/2014/main" id="{EDE3C847-7C75-AB32-9B05-C7EC5040E6E7}"/>
              </a:ext>
            </a:extLst>
          </p:cNvPr>
          <p:cNvSpPr>
            <a:spLocks noGrp="1"/>
          </p:cNvSpPr>
          <p:nvPr>
            <p:ph idx="1"/>
          </p:nvPr>
        </p:nvSpPr>
        <p:spPr>
          <a:xfrm>
            <a:off x="207818" y="3366656"/>
            <a:ext cx="8728363" cy="1547090"/>
          </a:xfrm>
        </p:spPr>
        <p:txBody>
          <a:bodyPr>
            <a:normAutofit lnSpcReduction="10000"/>
          </a:bodyPr>
          <a:lstStyle/>
          <a:p>
            <a:pPr>
              <a:buFont typeface="Wingdings" panose="05000000000000000000" pitchFamily="2" charset="2"/>
              <a:buChar char="l"/>
            </a:pPr>
            <a:r>
              <a:rPr lang="ja-JP" altLang="en-US" dirty="0"/>
              <a:t>自宅または住み込み：ほぼ林業世帯と一般世帯で同じ</a:t>
            </a:r>
            <a:endParaRPr lang="en-US" altLang="ja-JP" dirty="0"/>
          </a:p>
          <a:p>
            <a:pPr>
              <a:buFont typeface="Wingdings" panose="05000000000000000000" pitchFamily="2" charset="2"/>
              <a:buChar char="l"/>
            </a:pPr>
            <a:r>
              <a:rPr lang="ja-JP" altLang="en-US" dirty="0"/>
              <a:t>同じ区・市町村：いずれも高いが，林業世帯でより高い</a:t>
            </a:r>
            <a:endParaRPr lang="en-US" altLang="ja-JP" dirty="0"/>
          </a:p>
          <a:p>
            <a:pPr>
              <a:buFont typeface="Wingdings" panose="05000000000000000000" pitchFamily="2" charset="2"/>
              <a:buChar char="l"/>
            </a:pPr>
            <a:r>
              <a:rPr lang="ja-JP" altLang="en-US" dirty="0"/>
              <a:t>他の市区町村：一般世帯が林業世帯よりも高く，いずれも若年に向かい微増している</a:t>
            </a:r>
            <a:endParaRPr lang="en-US" altLang="ja-JP" dirty="0"/>
          </a:p>
          <a:p>
            <a:pPr>
              <a:buFont typeface="Wingdings" panose="05000000000000000000" pitchFamily="2" charset="2"/>
              <a:buChar char="l"/>
            </a:pPr>
            <a:endParaRPr lang="ja-JP" altLang="en-US" dirty="0"/>
          </a:p>
        </p:txBody>
      </p:sp>
      <p:pic>
        <p:nvPicPr>
          <p:cNvPr id="2" name="図 1">
            <a:extLst>
              <a:ext uri="{FF2B5EF4-FFF2-40B4-BE49-F238E27FC236}">
                <a16:creationId xmlns:a16="http://schemas.microsoft.com/office/drawing/2014/main" id="{474013AB-DCAB-74E2-4680-9137D7674225}"/>
              </a:ext>
            </a:extLst>
          </p:cNvPr>
          <p:cNvPicPr>
            <a:picLocks noChangeAspect="1"/>
          </p:cNvPicPr>
          <p:nvPr/>
        </p:nvPicPr>
        <p:blipFill>
          <a:blip r:embed="rId2"/>
          <a:stretch>
            <a:fillRect/>
          </a:stretch>
        </p:blipFill>
        <p:spPr>
          <a:xfrm>
            <a:off x="968664" y="936914"/>
            <a:ext cx="6999136" cy="2157268"/>
          </a:xfrm>
          <a:prstGeom prst="rect">
            <a:avLst/>
          </a:prstGeom>
          <a:solidFill>
            <a:schemeClr val="bg1"/>
          </a:solidFill>
        </p:spPr>
      </p:pic>
      <p:sp>
        <p:nvSpPr>
          <p:cNvPr id="6" name="テキスト ボックス 5">
            <a:extLst>
              <a:ext uri="{FF2B5EF4-FFF2-40B4-BE49-F238E27FC236}">
                <a16:creationId xmlns:a16="http://schemas.microsoft.com/office/drawing/2014/main" id="{D931940A-7892-0246-0370-C3A5EA6BC8C0}"/>
              </a:ext>
            </a:extLst>
          </p:cNvPr>
          <p:cNvSpPr txBox="1"/>
          <p:nvPr/>
        </p:nvSpPr>
        <p:spPr>
          <a:xfrm>
            <a:off x="207818" y="5172592"/>
            <a:ext cx="5296643" cy="707886"/>
          </a:xfrm>
          <a:prstGeom prst="rect">
            <a:avLst/>
          </a:prstGeom>
          <a:noFill/>
        </p:spPr>
        <p:txBody>
          <a:bodyPr wrap="none" rtlCol="0">
            <a:spAutoFit/>
          </a:bodyPr>
          <a:lstStyle/>
          <a:p>
            <a:r>
              <a:rPr lang="ja-JP" altLang="en-US" sz="2000" dirty="0">
                <a:solidFill>
                  <a:srgbClr val="00B050"/>
                </a:solidFill>
              </a:rPr>
              <a:t>林業世帯の特徴</a:t>
            </a:r>
          </a:p>
          <a:p>
            <a:r>
              <a:rPr kumimoji="1" lang="ja-JP" altLang="en-US" sz="2000" dirty="0"/>
              <a:t>世代問わず，同じく・市町村内で働く傾向が強い</a:t>
            </a:r>
          </a:p>
        </p:txBody>
      </p:sp>
      <p:sp>
        <p:nvSpPr>
          <p:cNvPr id="7" name="正方形/長方形 6">
            <a:extLst>
              <a:ext uri="{FF2B5EF4-FFF2-40B4-BE49-F238E27FC236}">
                <a16:creationId xmlns:a16="http://schemas.microsoft.com/office/drawing/2014/main" id="{BC40A830-6925-05A5-4342-116BFF2C935A}"/>
              </a:ext>
            </a:extLst>
          </p:cNvPr>
          <p:cNvSpPr/>
          <p:nvPr/>
        </p:nvSpPr>
        <p:spPr>
          <a:xfrm>
            <a:off x="4096500" y="1222740"/>
            <a:ext cx="950998" cy="1871442"/>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7">
            <a:extLst>
              <a:ext uri="{FF2B5EF4-FFF2-40B4-BE49-F238E27FC236}">
                <a16:creationId xmlns:a16="http://schemas.microsoft.com/office/drawing/2014/main" id="{C78D2040-92A7-5818-A310-4B0A83D7B604}"/>
              </a:ext>
            </a:extLst>
          </p:cNvPr>
          <p:cNvSpPr/>
          <p:nvPr/>
        </p:nvSpPr>
        <p:spPr>
          <a:xfrm>
            <a:off x="5325899" y="1236368"/>
            <a:ext cx="950998" cy="1871442"/>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42048633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CD7BE65-136D-1167-EC3A-F46BEB424D92}"/>
              </a:ext>
            </a:extLst>
          </p:cNvPr>
          <p:cNvSpPr>
            <a:spLocks noGrp="1"/>
          </p:cNvSpPr>
          <p:nvPr>
            <p:ph type="title"/>
          </p:nvPr>
        </p:nvSpPr>
        <p:spPr>
          <a:xfrm>
            <a:off x="647468" y="101600"/>
            <a:ext cx="7543800" cy="564034"/>
          </a:xfrm>
        </p:spPr>
        <p:txBody>
          <a:bodyPr>
            <a:normAutofit/>
          </a:bodyPr>
          <a:lstStyle/>
          <a:p>
            <a:r>
              <a:rPr kumimoji="1" lang="ja-JP" altLang="en-US" sz="3200" dirty="0"/>
              <a:t>まとめ</a:t>
            </a:r>
          </a:p>
        </p:txBody>
      </p:sp>
      <p:sp>
        <p:nvSpPr>
          <p:cNvPr id="3" name="コンテンツ プレースホルダー 2">
            <a:extLst>
              <a:ext uri="{FF2B5EF4-FFF2-40B4-BE49-F238E27FC236}">
                <a16:creationId xmlns:a16="http://schemas.microsoft.com/office/drawing/2014/main" id="{61308F77-9221-083A-7471-C64C497D6BE9}"/>
              </a:ext>
            </a:extLst>
          </p:cNvPr>
          <p:cNvSpPr>
            <a:spLocks noGrp="1"/>
          </p:cNvSpPr>
          <p:nvPr>
            <p:ph idx="1"/>
          </p:nvPr>
        </p:nvSpPr>
        <p:spPr>
          <a:xfrm>
            <a:off x="291891" y="891862"/>
            <a:ext cx="8219442" cy="5074276"/>
          </a:xfrm>
        </p:spPr>
        <p:txBody>
          <a:bodyPr/>
          <a:lstStyle/>
          <a:p>
            <a:r>
              <a:rPr kumimoji="1" lang="ja-JP" altLang="en-US" dirty="0"/>
              <a:t>・本研究では，世帯主が高卒</a:t>
            </a:r>
            <a:r>
              <a:rPr kumimoji="1" lang="en-US" altLang="ja-JP" dirty="0"/>
              <a:t>/</a:t>
            </a:r>
            <a:r>
              <a:rPr lang="ja-JP" altLang="en-US" dirty="0"/>
              <a:t>男性</a:t>
            </a:r>
            <a:r>
              <a:rPr lang="en-US" altLang="ja-JP" dirty="0"/>
              <a:t>/</a:t>
            </a:r>
            <a:r>
              <a:rPr lang="ja-JP" altLang="en-US" dirty="0"/>
              <a:t>雇用者である世帯について，一般世帯と林業世帯を比較</a:t>
            </a:r>
            <a:endParaRPr lang="en-US" altLang="ja-JP" dirty="0"/>
          </a:p>
          <a:p>
            <a:pPr marL="0" indent="0">
              <a:buNone/>
            </a:pPr>
            <a:r>
              <a:rPr lang="ja-JP" altLang="en-US" dirty="0"/>
              <a:t>１）持ち家状況を見ると，一般世帯と比べても低く，給与住宅，公営住宅利用割合が高い</a:t>
            </a:r>
            <a:endParaRPr lang="en-US" altLang="ja-JP" dirty="0"/>
          </a:p>
          <a:p>
            <a:pPr marL="0" indent="0">
              <a:buNone/>
            </a:pPr>
            <a:r>
              <a:rPr kumimoji="1" lang="ja-JP" altLang="en-US" dirty="0"/>
              <a:t>２）林業世帯は，一般世帯よりも結婚，出産をより若年で経験し，両親との同居時期も一般世帯より早い時期から開始する傾向</a:t>
            </a:r>
            <a:endParaRPr kumimoji="1" lang="en-US" altLang="ja-JP" dirty="0"/>
          </a:p>
          <a:p>
            <a:pPr marL="0" indent="0">
              <a:buNone/>
            </a:pPr>
            <a:r>
              <a:rPr kumimoji="1" lang="ja-JP" altLang="en-US" dirty="0"/>
              <a:t>３）配偶者では，女性の高学歴化が進み，一般世帯の配偶者では高学歴（大卒）割合が増加しているが，林業世帯はそれに比べると</a:t>
            </a:r>
            <a:r>
              <a:rPr lang="ja-JP" altLang="en-US" dirty="0"/>
              <a:t>角度が緩やか</a:t>
            </a:r>
            <a:endParaRPr kumimoji="1" lang="en-US" altLang="ja-JP" dirty="0"/>
          </a:p>
          <a:p>
            <a:pPr marL="0" indent="0">
              <a:buNone/>
            </a:pPr>
            <a:r>
              <a:rPr lang="ja-JP" altLang="en-US" dirty="0"/>
              <a:t>４）主婦，家事のかたわら働くパート・アルバイトではなく，主に仕事，正規職として働く配偶者の割合が，一般世帯と比べて </a:t>
            </a:r>
            <a:r>
              <a:rPr lang="en-US" altLang="ja-JP" dirty="0"/>
              <a:t>40</a:t>
            </a:r>
            <a:r>
              <a:rPr lang="ja-JP" altLang="en-US" dirty="0"/>
              <a:t>代，</a:t>
            </a:r>
            <a:r>
              <a:rPr lang="en-US" altLang="ja-JP" dirty="0"/>
              <a:t>50</a:t>
            </a:r>
            <a:r>
              <a:rPr lang="ja-JP" altLang="en-US" dirty="0"/>
              <a:t>代でも高い</a:t>
            </a:r>
            <a:endParaRPr lang="en-US" altLang="ja-JP" dirty="0"/>
          </a:p>
          <a:p>
            <a:pPr marL="0" indent="0">
              <a:buNone/>
            </a:pPr>
            <a:r>
              <a:rPr lang="ja-JP" altLang="en-US" dirty="0"/>
              <a:t>５</a:t>
            </a:r>
            <a:r>
              <a:rPr kumimoji="1" lang="ja-JP" altLang="en-US" dirty="0"/>
              <a:t>）従通地で見ると，配偶者が地元で働く傾向が強く出ている</a:t>
            </a:r>
            <a:endParaRPr kumimoji="1" lang="en-US" altLang="ja-JP" dirty="0"/>
          </a:p>
        </p:txBody>
      </p:sp>
    </p:spTree>
    <p:extLst>
      <p:ext uri="{BB962C8B-B14F-4D97-AF65-F5344CB8AC3E}">
        <p14:creationId xmlns:p14="http://schemas.microsoft.com/office/powerpoint/2010/main" val="128016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4F0EAC5-5DB3-489A-A4E7-EE9E4C07E8B1}"/>
              </a:ext>
            </a:extLst>
          </p:cNvPr>
          <p:cNvSpPr>
            <a:spLocks noGrp="1"/>
          </p:cNvSpPr>
          <p:nvPr>
            <p:ph type="title"/>
          </p:nvPr>
        </p:nvSpPr>
        <p:spPr>
          <a:xfrm>
            <a:off x="556630" y="180073"/>
            <a:ext cx="7543800" cy="547896"/>
          </a:xfrm>
        </p:spPr>
        <p:txBody>
          <a:bodyPr>
            <a:normAutofit/>
          </a:bodyPr>
          <a:lstStyle/>
          <a:p>
            <a:r>
              <a:rPr lang="ja-JP" altLang="en-US" sz="3200" dirty="0"/>
              <a:t>考察</a:t>
            </a:r>
            <a:endParaRPr kumimoji="1" lang="ja-JP" altLang="en-US" sz="3200" dirty="0"/>
          </a:p>
        </p:txBody>
      </p:sp>
      <p:sp>
        <p:nvSpPr>
          <p:cNvPr id="3" name="コンテンツ プレースホルダー 2">
            <a:extLst>
              <a:ext uri="{FF2B5EF4-FFF2-40B4-BE49-F238E27FC236}">
                <a16:creationId xmlns:a16="http://schemas.microsoft.com/office/drawing/2014/main" id="{F023AA48-20B2-7C9F-5009-CD888B426C02}"/>
              </a:ext>
            </a:extLst>
          </p:cNvPr>
          <p:cNvSpPr>
            <a:spLocks noGrp="1"/>
          </p:cNvSpPr>
          <p:nvPr>
            <p:ph idx="1"/>
          </p:nvPr>
        </p:nvSpPr>
        <p:spPr>
          <a:xfrm>
            <a:off x="301841" y="727969"/>
            <a:ext cx="8408486" cy="5949958"/>
          </a:xfrm>
        </p:spPr>
        <p:txBody>
          <a:bodyPr>
            <a:normAutofit fontScale="92500" lnSpcReduction="10000"/>
          </a:bodyPr>
          <a:lstStyle/>
          <a:p>
            <a:pPr>
              <a:buFont typeface="Wingdings" panose="05000000000000000000" pitchFamily="2" charset="2"/>
              <a:buChar char="l"/>
            </a:pPr>
            <a:r>
              <a:rPr kumimoji="1" lang="ja-JP" altLang="en-US" dirty="0"/>
              <a:t>林業世帯配偶者の職業は主に、</a:t>
            </a:r>
            <a:r>
              <a:rPr lang="ja-JP" altLang="en-US" dirty="0"/>
              <a:t>専門的・技術的職業従事者、事務従事者、サービス職業従事者（林・藤掛　</a:t>
            </a:r>
            <a:r>
              <a:rPr lang="en-US" altLang="ja-JP" dirty="0"/>
              <a:t>2025</a:t>
            </a:r>
            <a:r>
              <a:rPr lang="ja-JP" altLang="en-US" dirty="0"/>
              <a:t>）</a:t>
            </a:r>
            <a:endParaRPr lang="en-US" altLang="ja-JP" dirty="0"/>
          </a:p>
          <a:p>
            <a:pPr marL="0" indent="0">
              <a:buNone/>
            </a:pPr>
            <a:r>
              <a:rPr lang="ja-JP" altLang="en-US" dirty="0"/>
              <a:t>→フルタイムでこれらの職業に就業している方が多いのではないか。</a:t>
            </a:r>
            <a:endParaRPr lang="en-US" altLang="ja-JP" dirty="0"/>
          </a:p>
          <a:p>
            <a:pPr>
              <a:buFont typeface="Wingdings" panose="05000000000000000000" pitchFamily="2" charset="2"/>
              <a:buChar char="l"/>
            </a:pPr>
            <a:r>
              <a:rPr lang="ja-JP" altLang="en-US" dirty="0"/>
              <a:t>同じ高卒女性と結婚する傾向が強く、出産などの家族キャリア進行が早い</a:t>
            </a:r>
            <a:endParaRPr lang="en-US" altLang="ja-JP" dirty="0"/>
          </a:p>
          <a:p>
            <a:pPr>
              <a:buFont typeface="Wingdings" panose="05000000000000000000" pitchFamily="2" charset="2"/>
              <a:buChar char="l"/>
            </a:pPr>
            <a:r>
              <a:rPr lang="ja-JP" altLang="en-US" dirty="0"/>
              <a:t>夫婦共働き傾向が同じ高卒の一般世帯よりも高い一方、若年層で公営住宅率が高く、持ち家率は</a:t>
            </a:r>
            <a:r>
              <a:rPr lang="en-US" altLang="ja-JP" dirty="0"/>
              <a:t>40</a:t>
            </a:r>
            <a:r>
              <a:rPr lang="ja-JP" altLang="en-US" dirty="0"/>
              <a:t>代以後で逆転</a:t>
            </a:r>
            <a:endParaRPr lang="en-US" altLang="ja-JP" dirty="0"/>
          </a:p>
          <a:p>
            <a:pPr marL="0" indent="0">
              <a:buNone/>
            </a:pPr>
            <a:r>
              <a:rPr lang="ja-JP" altLang="en-US" dirty="0"/>
              <a:t>→共働きだからと言って世帯所得が高いわけではない？</a:t>
            </a:r>
            <a:endParaRPr lang="en-US" altLang="ja-JP" dirty="0"/>
          </a:p>
          <a:p>
            <a:pPr>
              <a:buFont typeface="Wingdings" panose="05000000000000000000" pitchFamily="2" charset="2"/>
              <a:buChar char="l"/>
            </a:pPr>
            <a:r>
              <a:rPr lang="ja-JP" altLang="en-US" dirty="0"/>
              <a:t>林ら（</a:t>
            </a:r>
            <a:r>
              <a:rPr lang="en-US" altLang="ja-JP" dirty="0"/>
              <a:t>2017</a:t>
            </a:r>
            <a:r>
              <a:rPr lang="ja-JP" altLang="en-US" dirty="0"/>
              <a:t>）：世代効果が</a:t>
            </a:r>
            <a:r>
              <a:rPr lang="en-US" altLang="ja-JP" dirty="0"/>
              <a:t>1960</a:t>
            </a:r>
            <a:r>
              <a:rPr lang="ja-JP" altLang="en-US" dirty="0"/>
              <a:t>年代後半生以後再び上昇し、</a:t>
            </a:r>
            <a:r>
              <a:rPr lang="en-US" altLang="ja-JP" dirty="0"/>
              <a:t>1970</a:t>
            </a:r>
            <a:r>
              <a:rPr lang="ja-JP" altLang="en-US" dirty="0"/>
              <a:t>年代後半生以後は高止まりで推移</a:t>
            </a:r>
            <a:endParaRPr lang="en-US" altLang="ja-JP" dirty="0"/>
          </a:p>
          <a:p>
            <a:pPr>
              <a:buFont typeface="Wingdings" panose="05000000000000000000" pitchFamily="2" charset="2"/>
              <a:buChar char="l"/>
            </a:pPr>
            <a:r>
              <a:rPr lang="ja-JP" altLang="en-US" dirty="0"/>
              <a:t>林・藤掛（</a:t>
            </a:r>
            <a:r>
              <a:rPr lang="en-US" altLang="ja-JP" dirty="0"/>
              <a:t>2025</a:t>
            </a:r>
            <a:r>
              <a:rPr lang="ja-JP" altLang="en-US" dirty="0"/>
              <a:t>）：夫婦ともに地元就業の傾向が強い</a:t>
            </a:r>
            <a:endParaRPr lang="en-US" altLang="ja-JP" dirty="0"/>
          </a:p>
          <a:p>
            <a:pPr>
              <a:buFont typeface="Wingdings" panose="05000000000000000000" pitchFamily="2" charset="2"/>
              <a:buChar char="l"/>
            </a:pPr>
            <a:r>
              <a:rPr lang="ja-JP" altLang="en-US" dirty="0"/>
              <a:t>近藤（</a:t>
            </a:r>
            <a:r>
              <a:rPr lang="en-US" altLang="ja-JP" dirty="0"/>
              <a:t>2024</a:t>
            </a:r>
            <a:r>
              <a:rPr lang="ja-JP" altLang="en-US" dirty="0"/>
              <a:t>）</a:t>
            </a:r>
            <a:endParaRPr lang="en-US" altLang="ja-JP" dirty="0"/>
          </a:p>
          <a:p>
            <a:pPr marL="0" indent="0">
              <a:buNone/>
            </a:pPr>
            <a:r>
              <a:rPr lang="ja-JP" altLang="en-US" dirty="0"/>
              <a:t>：学卒年時の労働市場の状況は、初職に影響する</a:t>
            </a:r>
            <a:endParaRPr lang="en-US" altLang="ja-JP" dirty="0"/>
          </a:p>
          <a:p>
            <a:pPr marL="0" indent="0">
              <a:buNone/>
            </a:pPr>
            <a:r>
              <a:rPr lang="ja-JP" altLang="en-US" dirty="0"/>
              <a:t>：中途採用が少ない日本では、特にフルタイム男性で初職の影響が非常に長く残る</a:t>
            </a:r>
            <a:endParaRPr lang="en-US" altLang="ja-JP" dirty="0"/>
          </a:p>
          <a:p>
            <a:pPr marL="0" indent="0">
              <a:buNone/>
            </a:pPr>
            <a:r>
              <a:rPr lang="ja-JP" altLang="en-US" dirty="0"/>
              <a:t>：地元の労働市場が悪化している場合、学卒者は他出する傾向</a:t>
            </a:r>
            <a:endParaRPr lang="en-US" altLang="ja-JP" dirty="0"/>
          </a:p>
          <a:p>
            <a:pPr marL="0" indent="0">
              <a:buNone/>
            </a:pPr>
            <a:r>
              <a:rPr lang="ja-JP" altLang="en-US" dirty="0"/>
              <a:t>⇒家族キャリアの形成を早期から進める一方、収入よりも地元就職を優先する人たちが、林業への給源となっている？</a:t>
            </a:r>
            <a:endParaRPr lang="en-US" altLang="ja-JP" dirty="0"/>
          </a:p>
          <a:p>
            <a:pPr>
              <a:buFont typeface="Wingdings" panose="05000000000000000000" pitchFamily="2" charset="2"/>
              <a:buChar char="l"/>
            </a:pPr>
            <a:endParaRPr lang="en-US" altLang="ja-JP" dirty="0"/>
          </a:p>
          <a:p>
            <a:pPr>
              <a:buFont typeface="Wingdings" panose="05000000000000000000" pitchFamily="2" charset="2"/>
              <a:buChar char="l"/>
            </a:pPr>
            <a:endParaRPr lang="en-US" altLang="ja-JP" dirty="0"/>
          </a:p>
          <a:p>
            <a:pPr marL="0" indent="0">
              <a:buNone/>
            </a:pPr>
            <a:endParaRPr lang="en-US" altLang="ja-JP" dirty="0"/>
          </a:p>
          <a:p>
            <a:pPr>
              <a:buFont typeface="Wingdings" panose="05000000000000000000" pitchFamily="2" charset="2"/>
              <a:buChar char="l"/>
            </a:pPr>
            <a:endParaRPr kumimoji="1" lang="ja-JP" altLang="en-US" dirty="0"/>
          </a:p>
        </p:txBody>
      </p:sp>
    </p:spTree>
    <p:extLst>
      <p:ext uri="{BB962C8B-B14F-4D97-AF65-F5344CB8AC3E}">
        <p14:creationId xmlns:p14="http://schemas.microsoft.com/office/powerpoint/2010/main" val="15730835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4A984D7-5665-4761-2565-E6FF70064794}"/>
              </a:ext>
            </a:extLst>
          </p:cNvPr>
          <p:cNvSpPr>
            <a:spLocks noGrp="1"/>
          </p:cNvSpPr>
          <p:nvPr>
            <p:ph type="title"/>
          </p:nvPr>
        </p:nvSpPr>
        <p:spPr>
          <a:xfrm>
            <a:off x="471978" y="379583"/>
            <a:ext cx="7543800" cy="609323"/>
          </a:xfrm>
        </p:spPr>
        <p:txBody>
          <a:bodyPr>
            <a:noAutofit/>
          </a:bodyPr>
          <a:lstStyle/>
          <a:p>
            <a:r>
              <a:rPr kumimoji="1" lang="ja-JP" altLang="en-US" sz="3200" dirty="0"/>
              <a:t>付記</a:t>
            </a:r>
          </a:p>
        </p:txBody>
      </p:sp>
      <p:sp>
        <p:nvSpPr>
          <p:cNvPr id="3" name="コンテンツ プレースホルダー 2">
            <a:extLst>
              <a:ext uri="{FF2B5EF4-FFF2-40B4-BE49-F238E27FC236}">
                <a16:creationId xmlns:a16="http://schemas.microsoft.com/office/drawing/2014/main" id="{019B59DF-9AF6-94B2-1D3A-B6036184CD48}"/>
              </a:ext>
            </a:extLst>
          </p:cNvPr>
          <p:cNvSpPr>
            <a:spLocks noGrp="1"/>
          </p:cNvSpPr>
          <p:nvPr>
            <p:ph idx="1"/>
          </p:nvPr>
        </p:nvSpPr>
        <p:spPr>
          <a:xfrm>
            <a:off x="287250" y="988905"/>
            <a:ext cx="8384772" cy="5489511"/>
          </a:xfrm>
        </p:spPr>
        <p:txBody>
          <a:bodyPr/>
          <a:lstStyle/>
          <a:p>
            <a:pPr>
              <a:buFont typeface="Wingdings" panose="05000000000000000000" pitchFamily="2" charset="2"/>
              <a:buChar char="l"/>
            </a:pPr>
            <a:r>
              <a:rPr kumimoji="1" lang="ja-JP" altLang="en-US" dirty="0"/>
              <a:t>本研究資料は，総務省所管の国勢調査の調査票情報を利用して独自に集計等を行ったものである。</a:t>
            </a:r>
            <a:endParaRPr kumimoji="1" lang="en-US" altLang="ja-JP" dirty="0"/>
          </a:p>
          <a:p>
            <a:pPr>
              <a:buFont typeface="Wingdings" panose="05000000000000000000" pitchFamily="2" charset="2"/>
              <a:buChar char="l"/>
            </a:pPr>
            <a:r>
              <a:rPr lang="ja-JP" altLang="en-US" dirty="0"/>
              <a:t>本研究は，科研費</a:t>
            </a:r>
            <a:r>
              <a:rPr lang="en-US" altLang="ja-JP" dirty="0"/>
              <a:t>(23K23644)</a:t>
            </a:r>
            <a:r>
              <a:rPr lang="ja-JP" altLang="en-US" dirty="0"/>
              <a:t>の助成を受けている</a:t>
            </a:r>
            <a:endParaRPr kumimoji="1" lang="ja-JP" altLang="en-US" dirty="0"/>
          </a:p>
        </p:txBody>
      </p:sp>
    </p:spTree>
    <p:extLst>
      <p:ext uri="{BB962C8B-B14F-4D97-AF65-F5344CB8AC3E}">
        <p14:creationId xmlns:p14="http://schemas.microsoft.com/office/powerpoint/2010/main" val="1333096139"/>
      </p:ext>
    </p:extLst>
  </p:cSld>
  <p:clrMapOvr>
    <a:masterClrMapping/>
  </p:clrMapOvr>
</p:sld>
</file>

<file path=ppt/theme/theme1.xml><?xml version="1.0" encoding="utf-8"?>
<a:theme xmlns:a="http://schemas.openxmlformats.org/drawingml/2006/main" name="レトロスペクト">
  <a:themeElements>
    <a:clrScheme name="レトロスペクト">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レトロスペクト">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レトロスペクト">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2612</TotalTime>
  <Words>1567</Words>
  <Application>Microsoft Office PowerPoint</Application>
  <PresentationFormat>画面に合わせる (4:3)</PresentationFormat>
  <Paragraphs>106</Paragraphs>
  <Slides>14</Slides>
  <Notes>0</Notes>
  <HiddenSlides>0</HiddenSlides>
  <MMClips>0</MMClips>
  <ScaleCrop>false</ScaleCrop>
  <HeadingPairs>
    <vt:vector size="6" baseType="variant">
      <vt:variant>
        <vt:lpstr>使用されているフォント</vt:lpstr>
      </vt:variant>
      <vt:variant>
        <vt:i4>3</vt:i4>
      </vt:variant>
      <vt:variant>
        <vt:lpstr>テーマ</vt:lpstr>
      </vt:variant>
      <vt:variant>
        <vt:i4>1</vt:i4>
      </vt:variant>
      <vt:variant>
        <vt:lpstr>スライド タイトル</vt:lpstr>
      </vt:variant>
      <vt:variant>
        <vt:i4>14</vt:i4>
      </vt:variant>
    </vt:vector>
  </HeadingPairs>
  <TitlesOfParts>
    <vt:vector size="18" baseType="lpstr">
      <vt:lpstr>Calibri</vt:lpstr>
      <vt:lpstr>Calibri Light</vt:lpstr>
      <vt:lpstr>Wingdings</vt:lpstr>
      <vt:lpstr>レトロスペクト</vt:lpstr>
      <vt:lpstr>2020年国勢調査が示す林業世帯の特徴 </vt:lpstr>
      <vt:lpstr>背景</vt:lpstr>
      <vt:lpstr>目的と方法</vt:lpstr>
      <vt:lpstr>結果（建物の所有）</vt:lpstr>
      <vt:lpstr>結果（配偶者の有無）</vt:lpstr>
      <vt:lpstr>結果（18歳未満世帯員数）</vt:lpstr>
      <vt:lpstr>結果（家族類型）</vt:lpstr>
      <vt:lpstr>結果(配偶者の状況1- 教育状況）</vt:lpstr>
      <vt:lpstr>結果(配偶者の状況2- 労働力状態）</vt:lpstr>
      <vt:lpstr>結果(配偶者の状況3-従業上の地位）</vt:lpstr>
      <vt:lpstr>結果(配偶者の状況4-従通地）</vt:lpstr>
      <vt:lpstr>まとめ</vt:lpstr>
      <vt:lpstr>考察</vt:lpstr>
      <vt:lpstr>付記</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林 宇一</dc:creator>
  <cp:lastModifiedBy>林 宇一</cp:lastModifiedBy>
  <cp:revision>50</cp:revision>
  <cp:lastPrinted>2026-03-16T08:54:57Z</cp:lastPrinted>
  <dcterms:created xsi:type="dcterms:W3CDTF">2025-01-08T01:37:21Z</dcterms:created>
  <dcterms:modified xsi:type="dcterms:W3CDTF">2026-03-24T01:52:14Z</dcterms:modified>
</cp:coreProperties>
</file>