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charts/chart7.xml" ContentType="application/vnd.openxmlformats-officedocument.drawingml.chart+xml"/>
  <Override PartName="/ppt/charts/style7.xml" ContentType="application/vnd.ms-office.chartstyle+xml"/>
  <Override PartName="/ppt/charts/colors7.xml" ContentType="application/vnd.ms-office.chartcolorstyle+xml"/>
  <Override PartName="/ppt/charts/chart8.xml" ContentType="application/vnd.openxmlformats-officedocument.drawingml.chart+xml"/>
  <Override PartName="/ppt/charts/style8.xml" ContentType="application/vnd.ms-office.chartstyle+xml"/>
  <Override PartName="/ppt/charts/colors8.xml" ContentType="application/vnd.ms-office.chartcolorstyle+xml"/>
  <Override PartName="/ppt/charts/chart9.xml" ContentType="application/vnd.openxmlformats-officedocument.drawingml.chart+xml"/>
  <Override PartName="/ppt/charts/style9.xml" ContentType="application/vnd.ms-office.chartstyle+xml"/>
  <Override PartName="/ppt/charts/colors9.xml" ContentType="application/vnd.ms-office.chartcolorstyle+xml"/>
  <Override PartName="/ppt/charts/chart10.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11.xml" ContentType="application/vnd.openxmlformats-officedocument.drawingml.chart+xml"/>
  <Override PartName="/ppt/charts/style11.xml" ContentType="application/vnd.ms-office.chartstyle+xml"/>
  <Override PartName="/ppt/charts/colors11.xml" ContentType="application/vnd.ms-office.chartcolorstyle+xml"/>
  <Override PartName="/ppt/charts/chart12.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13.xml" ContentType="application/vnd.openxmlformats-officedocument.drawingml.chart+xml"/>
  <Override PartName="/ppt/charts/style13.xml" ContentType="application/vnd.ms-office.chartstyle+xml"/>
  <Override PartName="/ppt/charts/colors13.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85" r:id="rId3"/>
    <p:sldId id="264" r:id="rId4"/>
    <p:sldId id="257" r:id="rId5"/>
    <p:sldId id="258" r:id="rId6"/>
    <p:sldId id="289" r:id="rId7"/>
    <p:sldId id="290" r:id="rId8"/>
    <p:sldId id="259" r:id="rId9"/>
    <p:sldId id="270" r:id="rId10"/>
    <p:sldId id="274" r:id="rId11"/>
    <p:sldId id="269" r:id="rId12"/>
    <p:sldId id="276" r:id="rId13"/>
    <p:sldId id="275" r:id="rId14"/>
    <p:sldId id="272" r:id="rId15"/>
    <p:sldId id="273" r:id="rId16"/>
    <p:sldId id="271" r:id="rId17"/>
    <p:sldId id="279" r:id="rId18"/>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中間スタイル 2 - アクセント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156" d="100"/>
          <a:sy n="156" d="100"/>
        </p:scale>
        <p:origin x="1992" y="144"/>
      </p:cViewPr>
      <p:guideLst/>
    </p:cSldViewPr>
  </p:slideViewPr>
  <p:notesTextViewPr>
    <p:cViewPr>
      <p:scale>
        <a:sx n="1" d="1"/>
        <a:sy n="1" d="1"/>
      </p:scale>
      <p:origin x="0" y="0"/>
    </p:cViewPr>
  </p:notesTextViewPr>
  <p:sorterViewPr>
    <p:cViewPr varScale="1">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3" Type="http://schemas.openxmlformats.org/officeDocument/2006/relationships/oleObject" Target="file:///C:\Users\&#30000;&#20013;&#20120;\Documents\&#12513;&#12514;\&#12513;&#12514;23-24\&#12475;&#12531;&#12469;&#12473;&#31185;&#30740;\12&#26376;&#21193;&#24375;&#20250;.xlsx"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file:///C:\Users\&#30000;&#20013;&#20120;\Documents\&#12513;&#12514;\&#12513;&#12514;23-24\&#12475;&#12531;&#12469;&#12473;&#31185;&#30740;\12&#26376;&#21193;&#24375;&#20250;.xlsx" TargetMode="External"/><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oleObject" Target="file:///C:\Users\&#30000;&#20013;&#20120;\Documents\&#12513;&#12514;\&#12513;&#12514;23-24\&#12475;&#12531;&#12469;&#12473;&#31185;&#30740;\12&#26376;&#21193;&#24375;&#20250;.xlsx" TargetMode="External"/><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oleObject" Target="file:///C:\Users\watar\Documents\&#12513;&#12514;\&#12513;&#12514;25-26\&#12475;&#12531;&#12469;&#12473;\&#26149;&#26399;&#22823;&#20250;&#29992;&#26032;&#35215;&#20998;&#26512;.xlsx" TargetMode="External"/><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oleObject" Target="file:///C:\Users\watar\Documents\&#12513;&#12514;\&#12513;&#12514;25-26\&#12475;&#12531;&#12469;&#12473;\&#26149;&#26399;&#22823;&#20250;&#29992;&#26032;&#35215;&#20998;&#26512;.xlsx" TargetMode="External"/><Relationship Id="rId2" Type="http://schemas.microsoft.com/office/2011/relationships/chartColorStyle" Target="colors5.xml"/><Relationship Id="rId1" Type="http://schemas.microsoft.com/office/2011/relationships/chartStyle" Target="style5.xml"/></Relationships>
</file>

<file path=ppt/charts/_rels/chart6.xml.rels><?xml version="1.0" encoding="UTF-8" standalone="yes"?>
<Relationships xmlns="http://schemas.openxmlformats.org/package/2006/relationships"><Relationship Id="rId3" Type="http://schemas.openxmlformats.org/officeDocument/2006/relationships/oleObject" Target="file:///C:\Users\&#30000;&#20013;&#20120;\Documents\&#12513;&#12514;\&#12513;&#12514;23-24\&#12475;&#12531;&#12469;&#12473;&#31185;&#30740;\12&#26376;&#21193;&#24375;&#20250;.xlsx" TargetMode="External"/><Relationship Id="rId2" Type="http://schemas.microsoft.com/office/2011/relationships/chartColorStyle" Target="colors6.xml"/><Relationship Id="rId1" Type="http://schemas.microsoft.com/office/2011/relationships/chartStyle" Target="style6.xml"/></Relationships>
</file>

<file path=ppt/charts/_rels/chart7.xml.rels><?xml version="1.0" encoding="UTF-8" standalone="yes"?>
<Relationships xmlns="http://schemas.openxmlformats.org/package/2006/relationships"><Relationship Id="rId3" Type="http://schemas.openxmlformats.org/officeDocument/2006/relationships/oleObject" Target="file:///C:\Users\watar\Downloads\&#65301;&#26376;&#21193;&#24375;&#20250;.xlsx" TargetMode="External"/><Relationship Id="rId2" Type="http://schemas.microsoft.com/office/2011/relationships/chartColorStyle" Target="colors7.xml"/><Relationship Id="rId1" Type="http://schemas.microsoft.com/office/2011/relationships/chartStyle" Target="style7.xml"/></Relationships>
</file>

<file path=ppt/charts/_rels/chart8.xml.rels><?xml version="1.0" encoding="UTF-8" standalone="yes"?>
<Relationships xmlns="http://schemas.openxmlformats.org/package/2006/relationships"><Relationship Id="rId3" Type="http://schemas.openxmlformats.org/officeDocument/2006/relationships/oleObject" Target="file:///D:\&#12480;&#12454;&#12531;&#12525;&#12540;&#12489;\FEH_00200521_240510131135.csv" TargetMode="External"/><Relationship Id="rId2" Type="http://schemas.microsoft.com/office/2011/relationships/chartColorStyle" Target="colors8.xml"/><Relationship Id="rId1" Type="http://schemas.microsoft.com/office/2011/relationships/chartStyle" Target="style8.xml"/></Relationships>
</file>

<file path=ppt/charts/_rels/chart9.xml.rels><?xml version="1.0" encoding="UTF-8" standalone="yes"?>
<Relationships xmlns="http://schemas.openxmlformats.org/package/2006/relationships"><Relationship Id="rId3" Type="http://schemas.openxmlformats.org/officeDocument/2006/relationships/oleObject" Target="file:///C:\Users\watar\Downloads\&#65301;&#26376;&#21193;&#24375;&#20250;.xlsx" TargetMode="External"/><Relationship Id="rId2" Type="http://schemas.microsoft.com/office/2011/relationships/chartColorStyle" Target="colors9.xml"/><Relationship Id="rId1" Type="http://schemas.microsoft.com/office/2011/relationships/chartStyle" Target="style9.xml"/></Relationships>
</file>

<file path=ppt/charts/_rels/chart10.xml.rels><?xml version="1.0" encoding="UTF-8" standalone="yes"?>
<Relationships xmlns="http://schemas.openxmlformats.org/package/2006/relationships"><Relationship Id="rId3" Type="http://schemas.openxmlformats.org/officeDocument/2006/relationships/oleObject" Target="file:///C:\Users\watar\Desktop\&#22269;&#21218;&#35519;&#26619;&#65343;&#22806;&#22269;&#20154;&#22269;&#31821;&#21029;0509.xlsx" TargetMode="External"/><Relationship Id="rId2" Type="http://schemas.microsoft.com/office/2011/relationships/chartColorStyle" Target="colors10.xml"/><Relationship Id="rId1" Type="http://schemas.microsoft.com/office/2011/relationships/chartStyle" Target="style10.xml"/></Relationships>
</file>

<file path=ppt/charts/_rels/chart11.xml.rels><?xml version="1.0" encoding="UTF-8" standalone="yes"?>
<Relationships xmlns="http://schemas.openxmlformats.org/package/2006/relationships"><Relationship Id="rId3" Type="http://schemas.openxmlformats.org/officeDocument/2006/relationships/oleObject" Target="file:///C:\Users\watar\Documents\&#12513;&#12514;\&#12513;&#12514;24-25\&#12475;&#12531;&#12469;&#12473;&#31185;&#30740;\&#33258;&#24049;&#20316;&#25104;\&#22269;&#21218;&#35519;&#26619;&#65343;&#22806;&#22269;&#20154;&#22269;&#31821;&#21029;0509.xlsx" TargetMode="External"/><Relationship Id="rId2" Type="http://schemas.microsoft.com/office/2011/relationships/chartColorStyle" Target="colors11.xml"/><Relationship Id="rId1" Type="http://schemas.microsoft.com/office/2011/relationships/chartStyle" Target="style11.xml"/></Relationships>
</file>

<file path=ppt/charts/_rels/chart12.xml.rels><?xml version="1.0" encoding="UTF-8" standalone="yes"?>
<Relationships xmlns="http://schemas.openxmlformats.org/package/2006/relationships"><Relationship Id="rId3" Type="http://schemas.openxmlformats.org/officeDocument/2006/relationships/oleObject" Target="file:///C:\Users\watar\Desktop\&#22269;&#21218;&#35519;&#26619;&#65343;&#22806;&#22269;&#20154;&#22269;&#31821;&#21029;0509.xlsx" TargetMode="External"/><Relationship Id="rId2" Type="http://schemas.microsoft.com/office/2011/relationships/chartColorStyle" Target="colors12.xml"/><Relationship Id="rId1" Type="http://schemas.microsoft.com/office/2011/relationships/chartStyle" Target="style12.xml"/></Relationships>
</file>

<file path=ppt/charts/_rels/chart13.xml.rels><?xml version="1.0" encoding="UTF-8" standalone="yes"?>
<Relationships xmlns="http://schemas.openxmlformats.org/package/2006/relationships"><Relationship Id="rId3" Type="http://schemas.openxmlformats.org/officeDocument/2006/relationships/oleObject" Target="file:///C:\Users\watar\Desktop\&#22269;&#21218;&#35519;&#26619;&#65343;&#22806;&#22269;&#20154;&#22269;&#31821;&#21029;0509.xlsx" TargetMode="External"/><Relationship Id="rId2" Type="http://schemas.microsoft.com/office/2011/relationships/chartColorStyle" Target="colors13.xml"/><Relationship Id="rId1" Type="http://schemas.microsoft.com/office/2011/relationships/chartStyle" Target="style13.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ja-JP"/>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年齢階層!$G$1</c:f>
              <c:strCache>
                <c:ptCount val="1"/>
                <c:pt idx="0">
                  <c:v>常雇い（21,338人）</c:v>
                </c:pt>
              </c:strCache>
            </c:strRef>
          </c:tx>
          <c:spPr>
            <a:solidFill>
              <a:schemeClr val="accent1"/>
            </a:solidFill>
            <a:ln>
              <a:noFill/>
            </a:ln>
            <a:effectLst/>
          </c:spPr>
          <c:invertIfNegative val="0"/>
          <c:cat>
            <c:strRef>
              <c:f>年齢階層!$B$3:$B$20</c:f>
              <c:strCache>
                <c:ptCount val="18"/>
                <c:pt idx="0">
                  <c:v>15～19歳</c:v>
                </c:pt>
                <c:pt idx="1">
                  <c:v>20～24歳</c:v>
                </c:pt>
                <c:pt idx="2">
                  <c:v>25～29歳</c:v>
                </c:pt>
                <c:pt idx="3">
                  <c:v>30～34歳</c:v>
                </c:pt>
                <c:pt idx="4">
                  <c:v>35～39歳</c:v>
                </c:pt>
                <c:pt idx="5">
                  <c:v>40～44歳</c:v>
                </c:pt>
                <c:pt idx="6">
                  <c:v>45～49歳</c:v>
                </c:pt>
                <c:pt idx="7">
                  <c:v>50～54歳</c:v>
                </c:pt>
                <c:pt idx="8">
                  <c:v>55～59歳</c:v>
                </c:pt>
                <c:pt idx="9">
                  <c:v>60～64歳</c:v>
                </c:pt>
                <c:pt idx="10">
                  <c:v>65～69歳</c:v>
                </c:pt>
                <c:pt idx="11">
                  <c:v>70～74歳</c:v>
                </c:pt>
                <c:pt idx="12">
                  <c:v>75～79歳</c:v>
                </c:pt>
                <c:pt idx="13">
                  <c:v>80～84歳</c:v>
                </c:pt>
                <c:pt idx="14">
                  <c:v>85～89歳</c:v>
                </c:pt>
                <c:pt idx="15">
                  <c:v>90～94歳</c:v>
                </c:pt>
                <c:pt idx="16">
                  <c:v>95～99歳</c:v>
                </c:pt>
                <c:pt idx="17">
                  <c:v>100歳～</c:v>
                </c:pt>
              </c:strCache>
            </c:strRef>
          </c:cat>
          <c:val>
            <c:numRef>
              <c:f>年齢階層!$G$3:$G$20</c:f>
              <c:numCache>
                <c:formatCode>General</c:formatCode>
                <c:ptCount val="18"/>
                <c:pt idx="0">
                  <c:v>148</c:v>
                </c:pt>
                <c:pt idx="1">
                  <c:v>950</c:v>
                </c:pt>
                <c:pt idx="2">
                  <c:v>1237</c:v>
                </c:pt>
                <c:pt idx="3">
                  <c:v>1865</c:v>
                </c:pt>
                <c:pt idx="4">
                  <c:v>2338</c:v>
                </c:pt>
                <c:pt idx="5">
                  <c:v>2654</c:v>
                </c:pt>
                <c:pt idx="6">
                  <c:v>2567</c:v>
                </c:pt>
                <c:pt idx="7">
                  <c:v>2211</c:v>
                </c:pt>
                <c:pt idx="8">
                  <c:v>2368</c:v>
                </c:pt>
                <c:pt idx="9">
                  <c:v>2209</c:v>
                </c:pt>
                <c:pt idx="10">
                  <c:v>1611</c:v>
                </c:pt>
                <c:pt idx="11">
                  <c:v>806</c:v>
                </c:pt>
                <c:pt idx="12">
                  <c:v>234</c:v>
                </c:pt>
                <c:pt idx="13">
                  <c:v>95</c:v>
                </c:pt>
                <c:pt idx="14">
                  <c:v>28</c:v>
                </c:pt>
                <c:pt idx="15">
                  <c:v>17</c:v>
                </c:pt>
                <c:pt idx="16">
                  <c:v>0</c:v>
                </c:pt>
              </c:numCache>
            </c:numRef>
          </c:val>
          <c:extLst>
            <c:ext xmlns:c16="http://schemas.microsoft.com/office/drawing/2014/chart" uri="{C3380CC4-5D6E-409C-BE32-E72D297353CC}">
              <c16:uniqueId val="{00000000-0CBC-4A31-B596-0F986EEF9FA4}"/>
            </c:ext>
          </c:extLst>
        </c:ser>
        <c:ser>
          <c:idx val="1"/>
          <c:order val="1"/>
          <c:tx>
            <c:strRef>
              <c:f>年齢階層!$H$1</c:f>
              <c:strCache>
                <c:ptCount val="1"/>
                <c:pt idx="0">
                  <c:v>経営体役員・構成員（15,889人）</c:v>
                </c:pt>
              </c:strCache>
            </c:strRef>
          </c:tx>
          <c:spPr>
            <a:solidFill>
              <a:schemeClr val="accent2"/>
            </a:solidFill>
            <a:ln>
              <a:noFill/>
            </a:ln>
            <a:effectLst/>
          </c:spPr>
          <c:invertIfNegative val="0"/>
          <c:cat>
            <c:strRef>
              <c:f>年齢階層!$B$3:$B$20</c:f>
              <c:strCache>
                <c:ptCount val="18"/>
                <c:pt idx="0">
                  <c:v>15～19歳</c:v>
                </c:pt>
                <c:pt idx="1">
                  <c:v>20～24歳</c:v>
                </c:pt>
                <c:pt idx="2">
                  <c:v>25～29歳</c:v>
                </c:pt>
                <c:pt idx="3">
                  <c:v>30～34歳</c:v>
                </c:pt>
                <c:pt idx="4">
                  <c:v>35～39歳</c:v>
                </c:pt>
                <c:pt idx="5">
                  <c:v>40～44歳</c:v>
                </c:pt>
                <c:pt idx="6">
                  <c:v>45～49歳</c:v>
                </c:pt>
                <c:pt idx="7">
                  <c:v>50～54歳</c:v>
                </c:pt>
                <c:pt idx="8">
                  <c:v>55～59歳</c:v>
                </c:pt>
                <c:pt idx="9">
                  <c:v>60～64歳</c:v>
                </c:pt>
                <c:pt idx="10">
                  <c:v>65～69歳</c:v>
                </c:pt>
                <c:pt idx="11">
                  <c:v>70～74歳</c:v>
                </c:pt>
                <c:pt idx="12">
                  <c:v>75～79歳</c:v>
                </c:pt>
                <c:pt idx="13">
                  <c:v>80～84歳</c:v>
                </c:pt>
                <c:pt idx="14">
                  <c:v>85～89歳</c:v>
                </c:pt>
                <c:pt idx="15">
                  <c:v>90～94歳</c:v>
                </c:pt>
                <c:pt idx="16">
                  <c:v>95～99歳</c:v>
                </c:pt>
                <c:pt idx="17">
                  <c:v>100歳～</c:v>
                </c:pt>
              </c:strCache>
            </c:strRef>
          </c:cat>
          <c:val>
            <c:numRef>
              <c:f>年齢階層!$H$3:$H$20</c:f>
              <c:numCache>
                <c:formatCode>General</c:formatCode>
                <c:ptCount val="18"/>
                <c:pt idx="0">
                  <c:v>54</c:v>
                </c:pt>
                <c:pt idx="1">
                  <c:v>327</c:v>
                </c:pt>
                <c:pt idx="2">
                  <c:v>531</c:v>
                </c:pt>
                <c:pt idx="3">
                  <c:v>760</c:v>
                </c:pt>
                <c:pt idx="4">
                  <c:v>969</c:v>
                </c:pt>
                <c:pt idx="5">
                  <c:v>1106</c:v>
                </c:pt>
                <c:pt idx="6">
                  <c:v>1253</c:v>
                </c:pt>
                <c:pt idx="7">
                  <c:v>1189</c:v>
                </c:pt>
                <c:pt idx="8">
                  <c:v>1613</c:v>
                </c:pt>
                <c:pt idx="9">
                  <c:v>1963</c:v>
                </c:pt>
                <c:pt idx="10">
                  <c:v>2435</c:v>
                </c:pt>
                <c:pt idx="11">
                  <c:v>2105</c:v>
                </c:pt>
                <c:pt idx="12">
                  <c:v>917</c:v>
                </c:pt>
                <c:pt idx="13">
                  <c:v>406</c:v>
                </c:pt>
                <c:pt idx="14">
                  <c:v>180</c:v>
                </c:pt>
                <c:pt idx="15">
                  <c:v>49</c:v>
                </c:pt>
                <c:pt idx="16">
                  <c:v>8</c:v>
                </c:pt>
                <c:pt idx="17">
                  <c:v>24</c:v>
                </c:pt>
              </c:numCache>
            </c:numRef>
          </c:val>
          <c:extLst>
            <c:ext xmlns:c16="http://schemas.microsoft.com/office/drawing/2014/chart" uri="{C3380CC4-5D6E-409C-BE32-E72D297353CC}">
              <c16:uniqueId val="{00000001-0CBC-4A31-B596-0F986EEF9FA4}"/>
            </c:ext>
          </c:extLst>
        </c:ser>
        <c:dLbls>
          <c:showLegendKey val="0"/>
          <c:showVal val="0"/>
          <c:showCatName val="0"/>
          <c:showSerName val="0"/>
          <c:showPercent val="0"/>
          <c:showBubbleSize val="0"/>
        </c:dLbls>
        <c:gapWidth val="219"/>
        <c:overlap val="-27"/>
        <c:axId val="1249479679"/>
        <c:axId val="1249634223"/>
      </c:barChart>
      <c:catAx>
        <c:axId val="1249479679"/>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ja-JP"/>
          </a:p>
        </c:txPr>
        <c:crossAx val="1249634223"/>
        <c:crosses val="autoZero"/>
        <c:auto val="1"/>
        <c:lblAlgn val="ctr"/>
        <c:lblOffset val="100"/>
        <c:noMultiLvlLbl val="0"/>
      </c:catAx>
      <c:valAx>
        <c:axId val="1249634223"/>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ja-JP"/>
          </a:p>
        </c:txPr>
        <c:crossAx val="1249479679"/>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00" b="0" i="0" u="none" strike="noStrike" kern="1200" baseline="0">
              <a:solidFill>
                <a:schemeClr val="tx1">
                  <a:lumMod val="65000"/>
                  <a:lumOff val="35000"/>
                </a:schemeClr>
              </a:solidFill>
              <a:latin typeface="+mn-lt"/>
              <a:ea typeface="+mn-ea"/>
              <a:cs typeface="+mn-cs"/>
            </a:defRPr>
          </a:pPr>
          <a:endParaRPr lang="ja-JP"/>
        </a:p>
      </c:txPr>
    </c:legend>
    <c:plotVisOnly val="1"/>
    <c:dispBlanksAs val="gap"/>
    <c:showDLblsOverMax val="0"/>
  </c:chart>
  <c:spPr>
    <a:noFill/>
    <a:ln>
      <a:noFill/>
    </a:ln>
    <a:effectLst/>
  </c:spPr>
  <c:txPr>
    <a:bodyPr/>
    <a:lstStyle/>
    <a:p>
      <a:pPr>
        <a:defRPr/>
      </a:pPr>
      <a:endParaRPr lang="ja-JP"/>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ja-JP"/>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lineChart>
        <c:grouping val="standard"/>
        <c:varyColors val="0"/>
        <c:ser>
          <c:idx val="0"/>
          <c:order val="0"/>
          <c:tx>
            <c:strRef>
              <c:f>年齢階層!$C$26</c:f>
              <c:strCache>
                <c:ptCount val="1"/>
                <c:pt idx="0">
                  <c:v>国勢調査／林業従事者（43,710人）</c:v>
                </c:pt>
              </c:strCache>
            </c:strRef>
          </c:tx>
          <c:spPr>
            <a:ln w="28575" cap="rnd">
              <a:solidFill>
                <a:schemeClr val="accent1"/>
              </a:solidFill>
              <a:round/>
            </a:ln>
            <a:effectLst/>
          </c:spPr>
          <c:marker>
            <c:symbol val="circle"/>
            <c:size val="5"/>
            <c:spPr>
              <a:solidFill>
                <a:schemeClr val="accent1"/>
              </a:solidFill>
              <a:ln w="9525">
                <a:solidFill>
                  <a:schemeClr val="accent1"/>
                </a:solidFill>
              </a:ln>
              <a:effectLst/>
            </c:spPr>
          </c:marker>
          <c:cat>
            <c:strRef>
              <c:f>年齢階層!$B$27:$B$44</c:f>
              <c:strCache>
                <c:ptCount val="18"/>
                <c:pt idx="0">
                  <c:v>15～19歳</c:v>
                </c:pt>
                <c:pt idx="1">
                  <c:v>20～24歳</c:v>
                </c:pt>
                <c:pt idx="2">
                  <c:v>25～29歳</c:v>
                </c:pt>
                <c:pt idx="3">
                  <c:v>30～34歳</c:v>
                </c:pt>
                <c:pt idx="4">
                  <c:v>35～39歳</c:v>
                </c:pt>
                <c:pt idx="5">
                  <c:v>40～44歳</c:v>
                </c:pt>
                <c:pt idx="6">
                  <c:v>45～49歳</c:v>
                </c:pt>
                <c:pt idx="7">
                  <c:v>50～54歳</c:v>
                </c:pt>
                <c:pt idx="8">
                  <c:v>55～59歳</c:v>
                </c:pt>
                <c:pt idx="9">
                  <c:v>60～64歳</c:v>
                </c:pt>
                <c:pt idx="10">
                  <c:v>65～69歳</c:v>
                </c:pt>
                <c:pt idx="11">
                  <c:v>70～74歳</c:v>
                </c:pt>
                <c:pt idx="12">
                  <c:v>75～79歳</c:v>
                </c:pt>
                <c:pt idx="13">
                  <c:v>80～84歳</c:v>
                </c:pt>
                <c:pt idx="14">
                  <c:v>85～89歳</c:v>
                </c:pt>
                <c:pt idx="15">
                  <c:v>90～94歳</c:v>
                </c:pt>
                <c:pt idx="16">
                  <c:v>95～99歳</c:v>
                </c:pt>
                <c:pt idx="17">
                  <c:v>100歳～</c:v>
                </c:pt>
              </c:strCache>
            </c:strRef>
          </c:cat>
          <c:val>
            <c:numRef>
              <c:f>年齢階層!$C$27:$C$44</c:f>
              <c:numCache>
                <c:formatCode>General</c:formatCode>
                <c:ptCount val="18"/>
                <c:pt idx="0">
                  <c:v>8.2361015785861365E-3</c:v>
                </c:pt>
                <c:pt idx="1">
                  <c:v>4.4154655685197899E-2</c:v>
                </c:pt>
                <c:pt idx="2">
                  <c:v>9.6774193548387094E-2</c:v>
                </c:pt>
                <c:pt idx="3">
                  <c:v>0.16517959277053307</c:v>
                </c:pt>
                <c:pt idx="4">
                  <c:v>0.25600549073438572</c:v>
                </c:pt>
                <c:pt idx="5">
                  <c:v>0.36330359185541067</c:v>
                </c:pt>
                <c:pt idx="6">
                  <c:v>0.4623655913978495</c:v>
                </c:pt>
                <c:pt idx="7">
                  <c:v>0.54335392358727985</c:v>
                </c:pt>
                <c:pt idx="8">
                  <c:v>0.63372226035232215</c:v>
                </c:pt>
                <c:pt idx="9">
                  <c:v>0.74559597346145046</c:v>
                </c:pt>
                <c:pt idx="10">
                  <c:v>0.85655456417295817</c:v>
                </c:pt>
                <c:pt idx="11">
                  <c:v>0.94143216655227646</c:v>
                </c:pt>
                <c:pt idx="12">
                  <c:v>0.98032486845115541</c:v>
                </c:pt>
                <c:pt idx="13">
                  <c:v>0.99405170441546564</c:v>
                </c:pt>
                <c:pt idx="14">
                  <c:v>0.99931365820178453</c:v>
                </c:pt>
                <c:pt idx="15">
                  <c:v>1.0002287805994052</c:v>
                </c:pt>
              </c:numCache>
            </c:numRef>
          </c:val>
          <c:smooth val="0"/>
          <c:extLst>
            <c:ext xmlns:c16="http://schemas.microsoft.com/office/drawing/2014/chart" uri="{C3380CC4-5D6E-409C-BE32-E72D297353CC}">
              <c16:uniqueId val="{00000000-5B35-40BA-9508-847302E5FB6C}"/>
            </c:ext>
          </c:extLst>
        </c:ser>
        <c:ser>
          <c:idx val="1"/>
          <c:order val="1"/>
          <c:tx>
            <c:strRef>
              <c:f>年齢階層!$D$26</c:f>
              <c:strCache>
                <c:ptCount val="1"/>
                <c:pt idx="0">
                  <c:v>常雇い（21,338人）</c:v>
                </c:pt>
              </c:strCache>
            </c:strRef>
          </c:tx>
          <c:spPr>
            <a:ln w="28575" cap="rnd">
              <a:solidFill>
                <a:schemeClr val="accent2"/>
              </a:solidFill>
              <a:round/>
            </a:ln>
            <a:effectLst/>
          </c:spPr>
          <c:marker>
            <c:symbol val="circle"/>
            <c:size val="5"/>
            <c:spPr>
              <a:solidFill>
                <a:schemeClr val="accent2"/>
              </a:solidFill>
              <a:ln w="9525">
                <a:solidFill>
                  <a:schemeClr val="accent2"/>
                </a:solidFill>
              </a:ln>
              <a:effectLst/>
            </c:spPr>
          </c:marker>
          <c:cat>
            <c:strRef>
              <c:f>年齢階層!$B$27:$B$44</c:f>
              <c:strCache>
                <c:ptCount val="18"/>
                <c:pt idx="0">
                  <c:v>15～19歳</c:v>
                </c:pt>
                <c:pt idx="1">
                  <c:v>20～24歳</c:v>
                </c:pt>
                <c:pt idx="2">
                  <c:v>25～29歳</c:v>
                </c:pt>
                <c:pt idx="3">
                  <c:v>30～34歳</c:v>
                </c:pt>
                <c:pt idx="4">
                  <c:v>35～39歳</c:v>
                </c:pt>
                <c:pt idx="5">
                  <c:v>40～44歳</c:v>
                </c:pt>
                <c:pt idx="6">
                  <c:v>45～49歳</c:v>
                </c:pt>
                <c:pt idx="7">
                  <c:v>50～54歳</c:v>
                </c:pt>
                <c:pt idx="8">
                  <c:v>55～59歳</c:v>
                </c:pt>
                <c:pt idx="9">
                  <c:v>60～64歳</c:v>
                </c:pt>
                <c:pt idx="10">
                  <c:v>65～69歳</c:v>
                </c:pt>
                <c:pt idx="11">
                  <c:v>70～74歳</c:v>
                </c:pt>
                <c:pt idx="12">
                  <c:v>75～79歳</c:v>
                </c:pt>
                <c:pt idx="13">
                  <c:v>80～84歳</c:v>
                </c:pt>
                <c:pt idx="14">
                  <c:v>85～89歳</c:v>
                </c:pt>
                <c:pt idx="15">
                  <c:v>90～94歳</c:v>
                </c:pt>
                <c:pt idx="16">
                  <c:v>95～99歳</c:v>
                </c:pt>
                <c:pt idx="17">
                  <c:v>100歳～</c:v>
                </c:pt>
              </c:strCache>
            </c:strRef>
          </c:cat>
          <c:val>
            <c:numRef>
              <c:f>年齢階層!$D$27:$D$44</c:f>
              <c:numCache>
                <c:formatCode>General</c:formatCode>
                <c:ptCount val="18"/>
                <c:pt idx="0">
                  <c:v>6.9359827537726123E-3</c:v>
                </c:pt>
                <c:pt idx="1">
                  <c:v>5.1457493673258976E-2</c:v>
                </c:pt>
                <c:pt idx="2">
                  <c:v>0.10942918736526386</c:v>
                </c:pt>
                <c:pt idx="3">
                  <c:v>0.19683194301246604</c:v>
                </c:pt>
                <c:pt idx="4">
                  <c:v>0.30640172462273879</c:v>
                </c:pt>
                <c:pt idx="5">
                  <c:v>0.43078076670728283</c:v>
                </c:pt>
                <c:pt idx="6">
                  <c:v>0.5510825756865686</c:v>
                </c:pt>
                <c:pt idx="7">
                  <c:v>0.65470053425813113</c:v>
                </c:pt>
                <c:pt idx="8">
                  <c:v>0.76567625831849295</c:v>
                </c:pt>
                <c:pt idx="9">
                  <c:v>0.86920048739338285</c:v>
                </c:pt>
                <c:pt idx="10">
                  <c:v>0.94469959696316441</c:v>
                </c:pt>
                <c:pt idx="11">
                  <c:v>0.98247258412222338</c:v>
                </c:pt>
                <c:pt idx="12">
                  <c:v>0.99343893523291793</c:v>
                </c:pt>
                <c:pt idx="13">
                  <c:v>0.99789108632486656</c:v>
                </c:pt>
                <c:pt idx="14">
                  <c:v>0.999203299278283</c:v>
                </c:pt>
                <c:pt idx="15">
                  <c:v>1.0000000000000002</c:v>
                </c:pt>
                <c:pt idx="16">
                  <c:v>1</c:v>
                </c:pt>
                <c:pt idx="17">
                  <c:v>1</c:v>
                </c:pt>
              </c:numCache>
            </c:numRef>
          </c:val>
          <c:smooth val="0"/>
          <c:extLst>
            <c:ext xmlns:c16="http://schemas.microsoft.com/office/drawing/2014/chart" uri="{C3380CC4-5D6E-409C-BE32-E72D297353CC}">
              <c16:uniqueId val="{00000001-5B35-40BA-9508-847302E5FB6C}"/>
            </c:ext>
          </c:extLst>
        </c:ser>
        <c:ser>
          <c:idx val="2"/>
          <c:order val="2"/>
          <c:tx>
            <c:strRef>
              <c:f>年齢階層!$E$26</c:f>
              <c:strCache>
                <c:ptCount val="1"/>
                <c:pt idx="0">
                  <c:v>経営体役員・構成員（15,889人）</c:v>
                </c:pt>
              </c:strCache>
            </c:strRef>
          </c:tx>
          <c:spPr>
            <a:ln w="28575" cap="rnd">
              <a:solidFill>
                <a:schemeClr val="accent3"/>
              </a:solidFill>
              <a:round/>
            </a:ln>
            <a:effectLst/>
          </c:spPr>
          <c:marker>
            <c:symbol val="circle"/>
            <c:size val="5"/>
            <c:spPr>
              <a:solidFill>
                <a:schemeClr val="accent3"/>
              </a:solidFill>
              <a:ln w="9525">
                <a:solidFill>
                  <a:schemeClr val="accent3"/>
                </a:solidFill>
              </a:ln>
              <a:effectLst/>
            </c:spPr>
          </c:marker>
          <c:cat>
            <c:strRef>
              <c:f>年齢階層!$B$27:$B$44</c:f>
              <c:strCache>
                <c:ptCount val="18"/>
                <c:pt idx="0">
                  <c:v>15～19歳</c:v>
                </c:pt>
                <c:pt idx="1">
                  <c:v>20～24歳</c:v>
                </c:pt>
                <c:pt idx="2">
                  <c:v>25～29歳</c:v>
                </c:pt>
                <c:pt idx="3">
                  <c:v>30～34歳</c:v>
                </c:pt>
                <c:pt idx="4">
                  <c:v>35～39歳</c:v>
                </c:pt>
                <c:pt idx="5">
                  <c:v>40～44歳</c:v>
                </c:pt>
                <c:pt idx="6">
                  <c:v>45～49歳</c:v>
                </c:pt>
                <c:pt idx="7">
                  <c:v>50～54歳</c:v>
                </c:pt>
                <c:pt idx="8">
                  <c:v>55～59歳</c:v>
                </c:pt>
                <c:pt idx="9">
                  <c:v>60～64歳</c:v>
                </c:pt>
                <c:pt idx="10">
                  <c:v>65～69歳</c:v>
                </c:pt>
                <c:pt idx="11">
                  <c:v>70～74歳</c:v>
                </c:pt>
                <c:pt idx="12">
                  <c:v>75～79歳</c:v>
                </c:pt>
                <c:pt idx="13">
                  <c:v>80～84歳</c:v>
                </c:pt>
                <c:pt idx="14">
                  <c:v>85～89歳</c:v>
                </c:pt>
                <c:pt idx="15">
                  <c:v>90～94歳</c:v>
                </c:pt>
                <c:pt idx="16">
                  <c:v>95～99歳</c:v>
                </c:pt>
                <c:pt idx="17">
                  <c:v>100歳～</c:v>
                </c:pt>
              </c:strCache>
            </c:strRef>
          </c:cat>
          <c:val>
            <c:numRef>
              <c:f>年齢階層!$E$27:$E$44</c:f>
              <c:numCache>
                <c:formatCode>General</c:formatCode>
                <c:ptCount val="18"/>
                <c:pt idx="0">
                  <c:v>3.3985776323242497E-3</c:v>
                </c:pt>
                <c:pt idx="1">
                  <c:v>2.3978853294732205E-2</c:v>
                </c:pt>
                <c:pt idx="2">
                  <c:v>5.7398200012587323E-2</c:v>
                </c:pt>
                <c:pt idx="3">
                  <c:v>0.1052300333564101</c:v>
                </c:pt>
                <c:pt idx="4">
                  <c:v>0.16621562086978414</c:v>
                </c:pt>
                <c:pt idx="5">
                  <c:v>0.23582352570961043</c:v>
                </c:pt>
                <c:pt idx="6">
                  <c:v>0.31468311410409722</c:v>
                </c:pt>
                <c:pt idx="7">
                  <c:v>0.38951475863805152</c:v>
                </c:pt>
                <c:pt idx="8">
                  <c:v>0.49103153124803328</c:v>
                </c:pt>
                <c:pt idx="9">
                  <c:v>0.61457612184530186</c:v>
                </c:pt>
                <c:pt idx="10">
                  <c:v>0.76782679841399715</c:v>
                </c:pt>
                <c:pt idx="11">
                  <c:v>0.90030838945182201</c:v>
                </c:pt>
                <c:pt idx="12">
                  <c:v>0.95802127257851344</c:v>
                </c:pt>
                <c:pt idx="13">
                  <c:v>0.98357354144376608</c:v>
                </c:pt>
                <c:pt idx="14">
                  <c:v>0.99490213355151358</c:v>
                </c:pt>
                <c:pt idx="15">
                  <c:v>0.99798602806973369</c:v>
                </c:pt>
                <c:pt idx="16">
                  <c:v>0.99848952105230027</c:v>
                </c:pt>
                <c:pt idx="17">
                  <c:v>0.99999999999999989</c:v>
                </c:pt>
              </c:numCache>
            </c:numRef>
          </c:val>
          <c:smooth val="0"/>
          <c:extLst>
            <c:ext xmlns:c16="http://schemas.microsoft.com/office/drawing/2014/chart" uri="{C3380CC4-5D6E-409C-BE32-E72D297353CC}">
              <c16:uniqueId val="{00000002-5B35-40BA-9508-847302E5FB6C}"/>
            </c:ext>
          </c:extLst>
        </c:ser>
        <c:dLbls>
          <c:showLegendKey val="0"/>
          <c:showVal val="0"/>
          <c:showCatName val="0"/>
          <c:showSerName val="0"/>
          <c:showPercent val="0"/>
          <c:showBubbleSize val="0"/>
        </c:dLbls>
        <c:marker val="1"/>
        <c:smooth val="0"/>
        <c:axId val="1324262479"/>
        <c:axId val="951049087"/>
      </c:lineChart>
      <c:catAx>
        <c:axId val="1324262479"/>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ja-JP"/>
          </a:p>
        </c:txPr>
        <c:crossAx val="951049087"/>
        <c:crosses val="autoZero"/>
        <c:auto val="1"/>
        <c:lblAlgn val="ctr"/>
        <c:lblOffset val="100"/>
        <c:noMultiLvlLbl val="0"/>
      </c:catAx>
      <c:valAx>
        <c:axId val="951049087"/>
        <c:scaling>
          <c:orientation val="minMax"/>
          <c:max val="1"/>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ja-JP"/>
          </a:p>
        </c:txPr>
        <c:crossAx val="1324262479"/>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ja-JP"/>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ja-JP"/>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ja-JP"/>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'150日以上'!$D$2</c:f>
              <c:strCache>
                <c:ptCount val="1"/>
                <c:pt idx="0">
                  <c:v>経営体役員・構成員総数</c:v>
                </c:pt>
              </c:strCache>
            </c:strRef>
          </c:tx>
          <c:spPr>
            <a:solidFill>
              <a:schemeClr val="accent1"/>
            </a:solidFill>
            <a:ln>
              <a:noFill/>
            </a:ln>
            <a:effectLst/>
          </c:spPr>
          <c:invertIfNegative val="0"/>
          <c:cat>
            <c:strRef>
              <c:f>'150日以上'!$C$3:$C$20</c:f>
              <c:strCache>
                <c:ptCount val="18"/>
                <c:pt idx="0">
                  <c:v>15～19歳</c:v>
                </c:pt>
                <c:pt idx="1">
                  <c:v>20～24歳</c:v>
                </c:pt>
                <c:pt idx="2">
                  <c:v>25～29歳</c:v>
                </c:pt>
                <c:pt idx="3">
                  <c:v>30～34歳</c:v>
                </c:pt>
                <c:pt idx="4">
                  <c:v>35～39歳</c:v>
                </c:pt>
                <c:pt idx="5">
                  <c:v>40～44歳</c:v>
                </c:pt>
                <c:pt idx="6">
                  <c:v>45～49歳</c:v>
                </c:pt>
                <c:pt idx="7">
                  <c:v>50～54歳</c:v>
                </c:pt>
                <c:pt idx="8">
                  <c:v>55～59歳</c:v>
                </c:pt>
                <c:pt idx="9">
                  <c:v>60～64歳</c:v>
                </c:pt>
                <c:pt idx="10">
                  <c:v>65～69歳</c:v>
                </c:pt>
                <c:pt idx="11">
                  <c:v>70～74歳</c:v>
                </c:pt>
                <c:pt idx="12">
                  <c:v>75～79歳</c:v>
                </c:pt>
                <c:pt idx="13">
                  <c:v>80～84歳</c:v>
                </c:pt>
                <c:pt idx="14">
                  <c:v>85～89歳</c:v>
                </c:pt>
                <c:pt idx="15">
                  <c:v>90～94歳</c:v>
                </c:pt>
                <c:pt idx="16">
                  <c:v>95～99歳</c:v>
                </c:pt>
                <c:pt idx="17">
                  <c:v>100歳～</c:v>
                </c:pt>
              </c:strCache>
            </c:strRef>
          </c:cat>
          <c:val>
            <c:numRef>
              <c:f>'150日以上'!$D$3:$D$20</c:f>
              <c:numCache>
                <c:formatCode>General</c:formatCode>
                <c:ptCount val="18"/>
                <c:pt idx="0">
                  <c:v>54</c:v>
                </c:pt>
                <c:pt idx="1">
                  <c:v>327</c:v>
                </c:pt>
                <c:pt idx="2">
                  <c:v>531</c:v>
                </c:pt>
                <c:pt idx="3">
                  <c:v>760</c:v>
                </c:pt>
                <c:pt idx="4">
                  <c:v>969</c:v>
                </c:pt>
                <c:pt idx="5">
                  <c:v>1106</c:v>
                </c:pt>
                <c:pt idx="6">
                  <c:v>1253</c:v>
                </c:pt>
                <c:pt idx="7">
                  <c:v>1189</c:v>
                </c:pt>
                <c:pt idx="8">
                  <c:v>1613</c:v>
                </c:pt>
                <c:pt idx="9">
                  <c:v>1963</c:v>
                </c:pt>
                <c:pt idx="10">
                  <c:v>2435</c:v>
                </c:pt>
                <c:pt idx="11">
                  <c:v>2105</c:v>
                </c:pt>
                <c:pt idx="12">
                  <c:v>917</c:v>
                </c:pt>
                <c:pt idx="13">
                  <c:v>406</c:v>
                </c:pt>
                <c:pt idx="14">
                  <c:v>180</c:v>
                </c:pt>
                <c:pt idx="15">
                  <c:v>49</c:v>
                </c:pt>
                <c:pt idx="16">
                  <c:v>8</c:v>
                </c:pt>
                <c:pt idx="17">
                  <c:v>24</c:v>
                </c:pt>
              </c:numCache>
            </c:numRef>
          </c:val>
          <c:extLst>
            <c:ext xmlns:c16="http://schemas.microsoft.com/office/drawing/2014/chart" uri="{C3380CC4-5D6E-409C-BE32-E72D297353CC}">
              <c16:uniqueId val="{00000000-7667-441C-8D2F-5FA1F6F19C3B}"/>
            </c:ext>
          </c:extLst>
        </c:ser>
        <c:ser>
          <c:idx val="1"/>
          <c:order val="1"/>
          <c:tx>
            <c:strRef>
              <c:f>'150日以上'!$H$2</c:f>
              <c:strCache>
                <c:ptCount val="1"/>
                <c:pt idx="0">
                  <c:v>うち150日以上</c:v>
                </c:pt>
              </c:strCache>
            </c:strRef>
          </c:tx>
          <c:spPr>
            <a:solidFill>
              <a:schemeClr val="accent2"/>
            </a:solidFill>
            <a:ln>
              <a:noFill/>
            </a:ln>
            <a:effectLst/>
          </c:spPr>
          <c:invertIfNegative val="0"/>
          <c:cat>
            <c:strRef>
              <c:f>'150日以上'!$C$3:$C$20</c:f>
              <c:strCache>
                <c:ptCount val="18"/>
                <c:pt idx="0">
                  <c:v>15～19歳</c:v>
                </c:pt>
                <c:pt idx="1">
                  <c:v>20～24歳</c:v>
                </c:pt>
                <c:pt idx="2">
                  <c:v>25～29歳</c:v>
                </c:pt>
                <c:pt idx="3">
                  <c:v>30～34歳</c:v>
                </c:pt>
                <c:pt idx="4">
                  <c:v>35～39歳</c:v>
                </c:pt>
                <c:pt idx="5">
                  <c:v>40～44歳</c:v>
                </c:pt>
                <c:pt idx="6">
                  <c:v>45～49歳</c:v>
                </c:pt>
                <c:pt idx="7">
                  <c:v>50～54歳</c:v>
                </c:pt>
                <c:pt idx="8">
                  <c:v>55～59歳</c:v>
                </c:pt>
                <c:pt idx="9">
                  <c:v>60～64歳</c:v>
                </c:pt>
                <c:pt idx="10">
                  <c:v>65～69歳</c:v>
                </c:pt>
                <c:pt idx="11">
                  <c:v>70～74歳</c:v>
                </c:pt>
                <c:pt idx="12">
                  <c:v>75～79歳</c:v>
                </c:pt>
                <c:pt idx="13">
                  <c:v>80～84歳</c:v>
                </c:pt>
                <c:pt idx="14">
                  <c:v>85～89歳</c:v>
                </c:pt>
                <c:pt idx="15">
                  <c:v>90～94歳</c:v>
                </c:pt>
                <c:pt idx="16">
                  <c:v>95～99歳</c:v>
                </c:pt>
                <c:pt idx="17">
                  <c:v>100歳～</c:v>
                </c:pt>
              </c:strCache>
            </c:strRef>
          </c:cat>
          <c:val>
            <c:numRef>
              <c:f>'150日以上'!$H$3:$H$20</c:f>
              <c:numCache>
                <c:formatCode>General</c:formatCode>
                <c:ptCount val="18"/>
                <c:pt idx="0">
                  <c:v>38</c:v>
                </c:pt>
                <c:pt idx="1">
                  <c:v>288</c:v>
                </c:pt>
                <c:pt idx="2">
                  <c:v>460</c:v>
                </c:pt>
                <c:pt idx="3">
                  <c:v>659</c:v>
                </c:pt>
                <c:pt idx="4">
                  <c:v>816</c:v>
                </c:pt>
                <c:pt idx="5">
                  <c:v>904</c:v>
                </c:pt>
                <c:pt idx="6">
                  <c:v>948</c:v>
                </c:pt>
                <c:pt idx="7">
                  <c:v>846</c:v>
                </c:pt>
                <c:pt idx="8">
                  <c:v>977</c:v>
                </c:pt>
                <c:pt idx="9">
                  <c:v>956</c:v>
                </c:pt>
                <c:pt idx="10">
                  <c:v>773</c:v>
                </c:pt>
                <c:pt idx="11">
                  <c:v>619</c:v>
                </c:pt>
                <c:pt idx="12">
                  <c:v>246</c:v>
                </c:pt>
                <c:pt idx="13">
                  <c:v>106</c:v>
                </c:pt>
                <c:pt idx="14">
                  <c:v>50</c:v>
                </c:pt>
                <c:pt idx="15">
                  <c:v>8</c:v>
                </c:pt>
                <c:pt idx="16">
                  <c:v>1</c:v>
                </c:pt>
                <c:pt idx="17">
                  <c:v>10</c:v>
                </c:pt>
              </c:numCache>
            </c:numRef>
          </c:val>
          <c:extLst>
            <c:ext xmlns:c16="http://schemas.microsoft.com/office/drawing/2014/chart" uri="{C3380CC4-5D6E-409C-BE32-E72D297353CC}">
              <c16:uniqueId val="{00000001-7667-441C-8D2F-5FA1F6F19C3B}"/>
            </c:ext>
          </c:extLst>
        </c:ser>
        <c:dLbls>
          <c:showLegendKey val="0"/>
          <c:showVal val="0"/>
          <c:showCatName val="0"/>
          <c:showSerName val="0"/>
          <c:showPercent val="0"/>
          <c:showBubbleSize val="0"/>
        </c:dLbls>
        <c:gapWidth val="219"/>
        <c:overlap val="-27"/>
        <c:axId val="1319034399"/>
        <c:axId val="1858698767"/>
      </c:barChart>
      <c:catAx>
        <c:axId val="1319034399"/>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ja-JP"/>
          </a:p>
        </c:txPr>
        <c:crossAx val="1858698767"/>
        <c:crosses val="autoZero"/>
        <c:auto val="1"/>
        <c:lblAlgn val="ctr"/>
        <c:lblOffset val="100"/>
        <c:noMultiLvlLbl val="0"/>
      </c:catAx>
      <c:valAx>
        <c:axId val="1858698767"/>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ja-JP"/>
          </a:p>
        </c:txPr>
        <c:crossAx val="1319034399"/>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ja-JP"/>
        </a:p>
      </c:txPr>
    </c:legend>
    <c:plotVisOnly val="1"/>
    <c:dispBlanksAs val="gap"/>
    <c:showDLblsOverMax val="0"/>
  </c:chart>
  <c:spPr>
    <a:noFill/>
    <a:ln>
      <a:noFill/>
    </a:ln>
    <a:effectLst/>
  </c:spPr>
  <c:txPr>
    <a:bodyPr/>
    <a:lstStyle/>
    <a:p>
      <a:pPr>
        <a:defRPr/>
      </a:pPr>
      <a:endParaRPr lang="ja-JP"/>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ja-JP"/>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percentStacked"/>
        <c:varyColors val="0"/>
        <c:ser>
          <c:idx val="0"/>
          <c:order val="0"/>
          <c:tx>
            <c:strRef>
              <c:f>Sheet1!$K$5</c:f>
              <c:strCache>
                <c:ptCount val="1"/>
                <c:pt idx="0">
                  <c:v>60日未満 </c:v>
                </c:pt>
              </c:strCache>
            </c:strRef>
          </c:tx>
          <c:spPr>
            <a:solidFill>
              <a:schemeClr val="accent1"/>
            </a:solidFill>
            <a:ln>
              <a:noFill/>
            </a:ln>
            <a:effectLst/>
          </c:spPr>
          <c:invertIfNegative val="0"/>
          <c:cat>
            <c:strRef>
              <c:f>Sheet1!$J$6:$J$21</c:f>
              <c:strCache>
                <c:ptCount val="16"/>
                <c:pt idx="0">
                  <c:v>15～19歳</c:v>
                </c:pt>
                <c:pt idx="1">
                  <c:v>20～24歳</c:v>
                </c:pt>
                <c:pt idx="2">
                  <c:v>25～29歳</c:v>
                </c:pt>
                <c:pt idx="3">
                  <c:v>30～34歳</c:v>
                </c:pt>
                <c:pt idx="4">
                  <c:v>35～39歳</c:v>
                </c:pt>
                <c:pt idx="5">
                  <c:v>40～44歳</c:v>
                </c:pt>
                <c:pt idx="6">
                  <c:v>45～49歳</c:v>
                </c:pt>
                <c:pt idx="7">
                  <c:v>50～54歳</c:v>
                </c:pt>
                <c:pt idx="8">
                  <c:v>55～59歳</c:v>
                </c:pt>
                <c:pt idx="9">
                  <c:v>60～64歳</c:v>
                </c:pt>
                <c:pt idx="10">
                  <c:v>65～69歳</c:v>
                </c:pt>
                <c:pt idx="11">
                  <c:v>70～74歳</c:v>
                </c:pt>
                <c:pt idx="12">
                  <c:v>75～79歳</c:v>
                </c:pt>
                <c:pt idx="13">
                  <c:v>80～84歳</c:v>
                </c:pt>
                <c:pt idx="14">
                  <c:v>85～89歳</c:v>
                </c:pt>
                <c:pt idx="15">
                  <c:v>90歳～</c:v>
                </c:pt>
              </c:strCache>
            </c:strRef>
          </c:cat>
          <c:val>
            <c:numRef>
              <c:f>Sheet1!$K$6:$K$21</c:f>
              <c:numCache>
                <c:formatCode>General</c:formatCode>
                <c:ptCount val="16"/>
                <c:pt idx="0">
                  <c:v>2</c:v>
                </c:pt>
                <c:pt idx="1">
                  <c:v>0</c:v>
                </c:pt>
                <c:pt idx="2">
                  <c:v>2</c:v>
                </c:pt>
                <c:pt idx="3">
                  <c:v>14</c:v>
                </c:pt>
                <c:pt idx="4">
                  <c:v>42</c:v>
                </c:pt>
                <c:pt idx="5">
                  <c:v>49</c:v>
                </c:pt>
                <c:pt idx="6">
                  <c:v>107</c:v>
                </c:pt>
                <c:pt idx="7">
                  <c:v>118</c:v>
                </c:pt>
                <c:pt idx="8">
                  <c:v>293</c:v>
                </c:pt>
                <c:pt idx="9">
                  <c:v>527</c:v>
                </c:pt>
                <c:pt idx="10">
                  <c:v>929</c:v>
                </c:pt>
                <c:pt idx="11">
                  <c:v>868</c:v>
                </c:pt>
                <c:pt idx="12">
                  <c:v>389</c:v>
                </c:pt>
                <c:pt idx="13">
                  <c:v>169</c:v>
                </c:pt>
                <c:pt idx="14">
                  <c:v>65</c:v>
                </c:pt>
                <c:pt idx="15">
                  <c:v>28</c:v>
                </c:pt>
              </c:numCache>
            </c:numRef>
          </c:val>
          <c:extLst>
            <c:ext xmlns:c16="http://schemas.microsoft.com/office/drawing/2014/chart" uri="{C3380CC4-5D6E-409C-BE32-E72D297353CC}">
              <c16:uniqueId val="{00000000-2AB8-43DF-A017-D3FABDB7B947}"/>
            </c:ext>
          </c:extLst>
        </c:ser>
        <c:ser>
          <c:idx val="1"/>
          <c:order val="1"/>
          <c:tx>
            <c:strRef>
              <c:f>Sheet1!$L$5</c:f>
              <c:strCache>
                <c:ptCount val="1"/>
                <c:pt idx="0">
                  <c:v>60～99日</c:v>
                </c:pt>
              </c:strCache>
            </c:strRef>
          </c:tx>
          <c:spPr>
            <a:solidFill>
              <a:schemeClr val="accent2"/>
            </a:solidFill>
            <a:ln>
              <a:noFill/>
            </a:ln>
            <a:effectLst/>
          </c:spPr>
          <c:invertIfNegative val="0"/>
          <c:cat>
            <c:strRef>
              <c:f>Sheet1!$J$6:$J$21</c:f>
              <c:strCache>
                <c:ptCount val="16"/>
                <c:pt idx="0">
                  <c:v>15～19歳</c:v>
                </c:pt>
                <c:pt idx="1">
                  <c:v>20～24歳</c:v>
                </c:pt>
                <c:pt idx="2">
                  <c:v>25～29歳</c:v>
                </c:pt>
                <c:pt idx="3">
                  <c:v>30～34歳</c:v>
                </c:pt>
                <c:pt idx="4">
                  <c:v>35～39歳</c:v>
                </c:pt>
                <c:pt idx="5">
                  <c:v>40～44歳</c:v>
                </c:pt>
                <c:pt idx="6">
                  <c:v>45～49歳</c:v>
                </c:pt>
                <c:pt idx="7">
                  <c:v>50～54歳</c:v>
                </c:pt>
                <c:pt idx="8">
                  <c:v>55～59歳</c:v>
                </c:pt>
                <c:pt idx="9">
                  <c:v>60～64歳</c:v>
                </c:pt>
                <c:pt idx="10">
                  <c:v>65～69歳</c:v>
                </c:pt>
                <c:pt idx="11">
                  <c:v>70～74歳</c:v>
                </c:pt>
                <c:pt idx="12">
                  <c:v>75～79歳</c:v>
                </c:pt>
                <c:pt idx="13">
                  <c:v>80～84歳</c:v>
                </c:pt>
                <c:pt idx="14">
                  <c:v>85～89歳</c:v>
                </c:pt>
                <c:pt idx="15">
                  <c:v>90歳～</c:v>
                </c:pt>
              </c:strCache>
            </c:strRef>
          </c:cat>
          <c:val>
            <c:numRef>
              <c:f>Sheet1!$L$6:$L$21</c:f>
              <c:numCache>
                <c:formatCode>General</c:formatCode>
                <c:ptCount val="16"/>
                <c:pt idx="0">
                  <c:v>9</c:v>
                </c:pt>
                <c:pt idx="1">
                  <c:v>26</c:v>
                </c:pt>
                <c:pt idx="2">
                  <c:v>51</c:v>
                </c:pt>
                <c:pt idx="3">
                  <c:v>54</c:v>
                </c:pt>
                <c:pt idx="4">
                  <c:v>64</c:v>
                </c:pt>
                <c:pt idx="5">
                  <c:v>109</c:v>
                </c:pt>
                <c:pt idx="6">
                  <c:v>125</c:v>
                </c:pt>
                <c:pt idx="7">
                  <c:v>169</c:v>
                </c:pt>
                <c:pt idx="8">
                  <c:v>255</c:v>
                </c:pt>
                <c:pt idx="9">
                  <c:v>364</c:v>
                </c:pt>
                <c:pt idx="10">
                  <c:v>557</c:v>
                </c:pt>
                <c:pt idx="11">
                  <c:v>467</c:v>
                </c:pt>
                <c:pt idx="12">
                  <c:v>232</c:v>
                </c:pt>
                <c:pt idx="13">
                  <c:v>104</c:v>
                </c:pt>
                <c:pt idx="14">
                  <c:v>56</c:v>
                </c:pt>
                <c:pt idx="15">
                  <c:v>18</c:v>
                </c:pt>
              </c:numCache>
            </c:numRef>
          </c:val>
          <c:extLst>
            <c:ext xmlns:c16="http://schemas.microsoft.com/office/drawing/2014/chart" uri="{C3380CC4-5D6E-409C-BE32-E72D297353CC}">
              <c16:uniqueId val="{00000001-2AB8-43DF-A017-D3FABDB7B947}"/>
            </c:ext>
          </c:extLst>
        </c:ser>
        <c:ser>
          <c:idx val="2"/>
          <c:order val="2"/>
          <c:tx>
            <c:strRef>
              <c:f>Sheet1!$M$5</c:f>
              <c:strCache>
                <c:ptCount val="1"/>
                <c:pt idx="0">
                  <c:v>100～149日</c:v>
                </c:pt>
              </c:strCache>
            </c:strRef>
          </c:tx>
          <c:spPr>
            <a:solidFill>
              <a:schemeClr val="accent3"/>
            </a:solidFill>
            <a:ln>
              <a:noFill/>
            </a:ln>
            <a:effectLst/>
          </c:spPr>
          <c:invertIfNegative val="0"/>
          <c:cat>
            <c:strRef>
              <c:f>Sheet1!$J$6:$J$21</c:f>
              <c:strCache>
                <c:ptCount val="16"/>
                <c:pt idx="0">
                  <c:v>15～19歳</c:v>
                </c:pt>
                <c:pt idx="1">
                  <c:v>20～24歳</c:v>
                </c:pt>
                <c:pt idx="2">
                  <c:v>25～29歳</c:v>
                </c:pt>
                <c:pt idx="3">
                  <c:v>30～34歳</c:v>
                </c:pt>
                <c:pt idx="4">
                  <c:v>35～39歳</c:v>
                </c:pt>
                <c:pt idx="5">
                  <c:v>40～44歳</c:v>
                </c:pt>
                <c:pt idx="6">
                  <c:v>45～49歳</c:v>
                </c:pt>
                <c:pt idx="7">
                  <c:v>50～54歳</c:v>
                </c:pt>
                <c:pt idx="8">
                  <c:v>55～59歳</c:v>
                </c:pt>
                <c:pt idx="9">
                  <c:v>60～64歳</c:v>
                </c:pt>
                <c:pt idx="10">
                  <c:v>65～69歳</c:v>
                </c:pt>
                <c:pt idx="11">
                  <c:v>70～74歳</c:v>
                </c:pt>
                <c:pt idx="12">
                  <c:v>75～79歳</c:v>
                </c:pt>
                <c:pt idx="13">
                  <c:v>80～84歳</c:v>
                </c:pt>
                <c:pt idx="14">
                  <c:v>85～89歳</c:v>
                </c:pt>
                <c:pt idx="15">
                  <c:v>90歳～</c:v>
                </c:pt>
              </c:strCache>
            </c:strRef>
          </c:cat>
          <c:val>
            <c:numRef>
              <c:f>Sheet1!$M$6:$M$21</c:f>
              <c:numCache>
                <c:formatCode>General</c:formatCode>
                <c:ptCount val="16"/>
                <c:pt idx="0">
                  <c:v>5</c:v>
                </c:pt>
                <c:pt idx="1">
                  <c:v>13</c:v>
                </c:pt>
                <c:pt idx="2">
                  <c:v>18</c:v>
                </c:pt>
                <c:pt idx="3">
                  <c:v>33</c:v>
                </c:pt>
                <c:pt idx="4">
                  <c:v>47</c:v>
                </c:pt>
                <c:pt idx="5">
                  <c:v>44</c:v>
                </c:pt>
                <c:pt idx="6">
                  <c:v>73</c:v>
                </c:pt>
                <c:pt idx="7">
                  <c:v>56</c:v>
                </c:pt>
                <c:pt idx="8">
                  <c:v>88</c:v>
                </c:pt>
                <c:pt idx="9">
                  <c:v>116</c:v>
                </c:pt>
                <c:pt idx="10">
                  <c:v>176</c:v>
                </c:pt>
                <c:pt idx="11">
                  <c:v>151</c:v>
                </c:pt>
                <c:pt idx="12">
                  <c:v>50</c:v>
                </c:pt>
                <c:pt idx="13">
                  <c:v>27</c:v>
                </c:pt>
                <c:pt idx="14">
                  <c:v>9</c:v>
                </c:pt>
                <c:pt idx="15">
                  <c:v>2</c:v>
                </c:pt>
              </c:numCache>
            </c:numRef>
          </c:val>
          <c:extLst>
            <c:ext xmlns:c16="http://schemas.microsoft.com/office/drawing/2014/chart" uri="{C3380CC4-5D6E-409C-BE32-E72D297353CC}">
              <c16:uniqueId val="{00000002-2AB8-43DF-A017-D3FABDB7B947}"/>
            </c:ext>
          </c:extLst>
        </c:ser>
        <c:ser>
          <c:idx val="3"/>
          <c:order val="3"/>
          <c:tx>
            <c:strRef>
              <c:f>Sheet1!$N$5</c:f>
              <c:strCache>
                <c:ptCount val="1"/>
                <c:pt idx="0">
                  <c:v>150～199日</c:v>
                </c:pt>
              </c:strCache>
            </c:strRef>
          </c:tx>
          <c:spPr>
            <a:solidFill>
              <a:schemeClr val="accent4"/>
            </a:solidFill>
            <a:ln>
              <a:noFill/>
            </a:ln>
            <a:effectLst/>
          </c:spPr>
          <c:invertIfNegative val="0"/>
          <c:cat>
            <c:strRef>
              <c:f>Sheet1!$J$6:$J$21</c:f>
              <c:strCache>
                <c:ptCount val="16"/>
                <c:pt idx="0">
                  <c:v>15～19歳</c:v>
                </c:pt>
                <c:pt idx="1">
                  <c:v>20～24歳</c:v>
                </c:pt>
                <c:pt idx="2">
                  <c:v>25～29歳</c:v>
                </c:pt>
                <c:pt idx="3">
                  <c:v>30～34歳</c:v>
                </c:pt>
                <c:pt idx="4">
                  <c:v>35～39歳</c:v>
                </c:pt>
                <c:pt idx="5">
                  <c:v>40～44歳</c:v>
                </c:pt>
                <c:pt idx="6">
                  <c:v>45～49歳</c:v>
                </c:pt>
                <c:pt idx="7">
                  <c:v>50～54歳</c:v>
                </c:pt>
                <c:pt idx="8">
                  <c:v>55～59歳</c:v>
                </c:pt>
                <c:pt idx="9">
                  <c:v>60～64歳</c:v>
                </c:pt>
                <c:pt idx="10">
                  <c:v>65～69歳</c:v>
                </c:pt>
                <c:pt idx="11">
                  <c:v>70～74歳</c:v>
                </c:pt>
                <c:pt idx="12">
                  <c:v>75～79歳</c:v>
                </c:pt>
                <c:pt idx="13">
                  <c:v>80～84歳</c:v>
                </c:pt>
                <c:pt idx="14">
                  <c:v>85～89歳</c:v>
                </c:pt>
                <c:pt idx="15">
                  <c:v>90歳～</c:v>
                </c:pt>
              </c:strCache>
            </c:strRef>
          </c:cat>
          <c:val>
            <c:numRef>
              <c:f>Sheet1!$N$6:$N$21</c:f>
              <c:numCache>
                <c:formatCode>General</c:formatCode>
                <c:ptCount val="16"/>
                <c:pt idx="0">
                  <c:v>9</c:v>
                </c:pt>
                <c:pt idx="1">
                  <c:v>26</c:v>
                </c:pt>
                <c:pt idx="2">
                  <c:v>28</c:v>
                </c:pt>
                <c:pt idx="3">
                  <c:v>38</c:v>
                </c:pt>
                <c:pt idx="4">
                  <c:v>60</c:v>
                </c:pt>
                <c:pt idx="5">
                  <c:v>56</c:v>
                </c:pt>
                <c:pt idx="6">
                  <c:v>62</c:v>
                </c:pt>
                <c:pt idx="7">
                  <c:v>75</c:v>
                </c:pt>
                <c:pt idx="8">
                  <c:v>78</c:v>
                </c:pt>
                <c:pt idx="9">
                  <c:v>102</c:v>
                </c:pt>
                <c:pt idx="10">
                  <c:v>120</c:v>
                </c:pt>
                <c:pt idx="11">
                  <c:v>117</c:v>
                </c:pt>
                <c:pt idx="12">
                  <c:v>48</c:v>
                </c:pt>
                <c:pt idx="13">
                  <c:v>22</c:v>
                </c:pt>
                <c:pt idx="14">
                  <c:v>4</c:v>
                </c:pt>
                <c:pt idx="15">
                  <c:v>2</c:v>
                </c:pt>
              </c:numCache>
            </c:numRef>
          </c:val>
          <c:extLst>
            <c:ext xmlns:c16="http://schemas.microsoft.com/office/drawing/2014/chart" uri="{C3380CC4-5D6E-409C-BE32-E72D297353CC}">
              <c16:uniqueId val="{00000003-2AB8-43DF-A017-D3FABDB7B947}"/>
            </c:ext>
          </c:extLst>
        </c:ser>
        <c:ser>
          <c:idx val="4"/>
          <c:order val="4"/>
          <c:tx>
            <c:strRef>
              <c:f>Sheet1!$O$5</c:f>
              <c:strCache>
                <c:ptCount val="1"/>
                <c:pt idx="0">
                  <c:v>200～249日</c:v>
                </c:pt>
              </c:strCache>
            </c:strRef>
          </c:tx>
          <c:spPr>
            <a:solidFill>
              <a:schemeClr val="accent5"/>
            </a:solidFill>
            <a:ln>
              <a:noFill/>
            </a:ln>
            <a:effectLst/>
          </c:spPr>
          <c:invertIfNegative val="0"/>
          <c:cat>
            <c:strRef>
              <c:f>Sheet1!$J$6:$J$21</c:f>
              <c:strCache>
                <c:ptCount val="16"/>
                <c:pt idx="0">
                  <c:v>15～19歳</c:v>
                </c:pt>
                <c:pt idx="1">
                  <c:v>20～24歳</c:v>
                </c:pt>
                <c:pt idx="2">
                  <c:v>25～29歳</c:v>
                </c:pt>
                <c:pt idx="3">
                  <c:v>30～34歳</c:v>
                </c:pt>
                <c:pt idx="4">
                  <c:v>35～39歳</c:v>
                </c:pt>
                <c:pt idx="5">
                  <c:v>40～44歳</c:v>
                </c:pt>
                <c:pt idx="6">
                  <c:v>45～49歳</c:v>
                </c:pt>
                <c:pt idx="7">
                  <c:v>50～54歳</c:v>
                </c:pt>
                <c:pt idx="8">
                  <c:v>55～59歳</c:v>
                </c:pt>
                <c:pt idx="9">
                  <c:v>60～64歳</c:v>
                </c:pt>
                <c:pt idx="10">
                  <c:v>65～69歳</c:v>
                </c:pt>
                <c:pt idx="11">
                  <c:v>70～74歳</c:v>
                </c:pt>
                <c:pt idx="12">
                  <c:v>75～79歳</c:v>
                </c:pt>
                <c:pt idx="13">
                  <c:v>80～84歳</c:v>
                </c:pt>
                <c:pt idx="14">
                  <c:v>85～89歳</c:v>
                </c:pt>
                <c:pt idx="15">
                  <c:v>90歳～</c:v>
                </c:pt>
              </c:strCache>
            </c:strRef>
          </c:cat>
          <c:val>
            <c:numRef>
              <c:f>Sheet1!$O$6:$O$21</c:f>
              <c:numCache>
                <c:formatCode>General</c:formatCode>
                <c:ptCount val="16"/>
                <c:pt idx="0">
                  <c:v>19</c:v>
                </c:pt>
                <c:pt idx="1">
                  <c:v>139</c:v>
                </c:pt>
                <c:pt idx="2">
                  <c:v>223</c:v>
                </c:pt>
                <c:pt idx="3">
                  <c:v>283</c:v>
                </c:pt>
                <c:pt idx="4">
                  <c:v>341</c:v>
                </c:pt>
                <c:pt idx="5">
                  <c:v>369</c:v>
                </c:pt>
                <c:pt idx="6">
                  <c:v>388</c:v>
                </c:pt>
                <c:pt idx="7">
                  <c:v>335</c:v>
                </c:pt>
                <c:pt idx="8">
                  <c:v>392</c:v>
                </c:pt>
                <c:pt idx="9">
                  <c:v>376</c:v>
                </c:pt>
                <c:pt idx="10">
                  <c:v>312</c:v>
                </c:pt>
                <c:pt idx="11">
                  <c:v>226</c:v>
                </c:pt>
                <c:pt idx="12">
                  <c:v>86</c:v>
                </c:pt>
                <c:pt idx="13">
                  <c:v>34</c:v>
                </c:pt>
                <c:pt idx="14">
                  <c:v>19</c:v>
                </c:pt>
                <c:pt idx="15">
                  <c:v>4</c:v>
                </c:pt>
              </c:numCache>
            </c:numRef>
          </c:val>
          <c:extLst>
            <c:ext xmlns:c16="http://schemas.microsoft.com/office/drawing/2014/chart" uri="{C3380CC4-5D6E-409C-BE32-E72D297353CC}">
              <c16:uniqueId val="{00000004-2AB8-43DF-A017-D3FABDB7B947}"/>
            </c:ext>
          </c:extLst>
        </c:ser>
        <c:ser>
          <c:idx val="5"/>
          <c:order val="5"/>
          <c:tx>
            <c:strRef>
              <c:f>Sheet1!$P$5</c:f>
              <c:strCache>
                <c:ptCount val="1"/>
                <c:pt idx="0">
                  <c:v>250日以上</c:v>
                </c:pt>
              </c:strCache>
            </c:strRef>
          </c:tx>
          <c:spPr>
            <a:solidFill>
              <a:schemeClr val="accent6"/>
            </a:solidFill>
            <a:ln>
              <a:noFill/>
            </a:ln>
            <a:effectLst/>
          </c:spPr>
          <c:invertIfNegative val="0"/>
          <c:cat>
            <c:strRef>
              <c:f>Sheet1!$J$6:$J$21</c:f>
              <c:strCache>
                <c:ptCount val="16"/>
                <c:pt idx="0">
                  <c:v>15～19歳</c:v>
                </c:pt>
                <c:pt idx="1">
                  <c:v>20～24歳</c:v>
                </c:pt>
                <c:pt idx="2">
                  <c:v>25～29歳</c:v>
                </c:pt>
                <c:pt idx="3">
                  <c:v>30～34歳</c:v>
                </c:pt>
                <c:pt idx="4">
                  <c:v>35～39歳</c:v>
                </c:pt>
                <c:pt idx="5">
                  <c:v>40～44歳</c:v>
                </c:pt>
                <c:pt idx="6">
                  <c:v>45～49歳</c:v>
                </c:pt>
                <c:pt idx="7">
                  <c:v>50～54歳</c:v>
                </c:pt>
                <c:pt idx="8">
                  <c:v>55～59歳</c:v>
                </c:pt>
                <c:pt idx="9">
                  <c:v>60～64歳</c:v>
                </c:pt>
                <c:pt idx="10">
                  <c:v>65～69歳</c:v>
                </c:pt>
                <c:pt idx="11">
                  <c:v>70～74歳</c:v>
                </c:pt>
                <c:pt idx="12">
                  <c:v>75～79歳</c:v>
                </c:pt>
                <c:pt idx="13">
                  <c:v>80～84歳</c:v>
                </c:pt>
                <c:pt idx="14">
                  <c:v>85～89歳</c:v>
                </c:pt>
                <c:pt idx="15">
                  <c:v>90歳～</c:v>
                </c:pt>
              </c:strCache>
            </c:strRef>
          </c:cat>
          <c:val>
            <c:numRef>
              <c:f>Sheet1!$P$6:$P$21</c:f>
              <c:numCache>
                <c:formatCode>General</c:formatCode>
                <c:ptCount val="16"/>
                <c:pt idx="0">
                  <c:v>10</c:v>
                </c:pt>
                <c:pt idx="1">
                  <c:v>123</c:v>
                </c:pt>
                <c:pt idx="2">
                  <c:v>209</c:v>
                </c:pt>
                <c:pt idx="3">
                  <c:v>338</c:v>
                </c:pt>
                <c:pt idx="4">
                  <c:v>415</c:v>
                </c:pt>
                <c:pt idx="5">
                  <c:v>479</c:v>
                </c:pt>
                <c:pt idx="6">
                  <c:v>498</c:v>
                </c:pt>
                <c:pt idx="7">
                  <c:v>436</c:v>
                </c:pt>
                <c:pt idx="8">
                  <c:v>507</c:v>
                </c:pt>
                <c:pt idx="9">
                  <c:v>478</c:v>
                </c:pt>
                <c:pt idx="10">
                  <c:v>341</c:v>
                </c:pt>
                <c:pt idx="11">
                  <c:v>276</c:v>
                </c:pt>
                <c:pt idx="12">
                  <c:v>112</c:v>
                </c:pt>
                <c:pt idx="13">
                  <c:v>50</c:v>
                </c:pt>
                <c:pt idx="14">
                  <c:v>27</c:v>
                </c:pt>
                <c:pt idx="15">
                  <c:v>3</c:v>
                </c:pt>
              </c:numCache>
            </c:numRef>
          </c:val>
          <c:extLst>
            <c:ext xmlns:c16="http://schemas.microsoft.com/office/drawing/2014/chart" uri="{C3380CC4-5D6E-409C-BE32-E72D297353CC}">
              <c16:uniqueId val="{00000005-2AB8-43DF-A017-D3FABDB7B947}"/>
            </c:ext>
          </c:extLst>
        </c:ser>
        <c:dLbls>
          <c:showLegendKey val="0"/>
          <c:showVal val="0"/>
          <c:showCatName val="0"/>
          <c:showSerName val="0"/>
          <c:showPercent val="0"/>
          <c:showBubbleSize val="0"/>
        </c:dLbls>
        <c:gapWidth val="150"/>
        <c:overlap val="100"/>
        <c:axId val="1477492544"/>
        <c:axId val="1477494464"/>
      </c:barChart>
      <c:catAx>
        <c:axId val="147749254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ja-JP"/>
          </a:p>
        </c:txPr>
        <c:crossAx val="1477494464"/>
        <c:crosses val="autoZero"/>
        <c:auto val="1"/>
        <c:lblAlgn val="ctr"/>
        <c:lblOffset val="100"/>
        <c:noMultiLvlLbl val="0"/>
      </c:catAx>
      <c:valAx>
        <c:axId val="1477494464"/>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ja-JP"/>
          </a:p>
        </c:txPr>
        <c:crossAx val="1477492544"/>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ja-JP"/>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ja-JP"/>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ja-JP"/>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percentStacked"/>
        <c:varyColors val="0"/>
        <c:ser>
          <c:idx val="0"/>
          <c:order val="0"/>
          <c:tx>
            <c:strRef>
              <c:f>Sheet3!$N$6</c:f>
              <c:strCache>
                <c:ptCount val="1"/>
                <c:pt idx="0">
                  <c:v>従事しなかった</c:v>
                </c:pt>
              </c:strCache>
            </c:strRef>
          </c:tx>
          <c:spPr>
            <a:solidFill>
              <a:schemeClr val="accent1"/>
            </a:solidFill>
            <a:ln>
              <a:noFill/>
            </a:ln>
            <a:effectLst/>
          </c:spPr>
          <c:invertIfNegative val="0"/>
          <c:cat>
            <c:strRef>
              <c:f>Sheet3!$M$7:$M$22</c:f>
              <c:strCache>
                <c:ptCount val="16"/>
                <c:pt idx="0">
                  <c:v>15～19歳</c:v>
                </c:pt>
                <c:pt idx="1">
                  <c:v>20～24歳</c:v>
                </c:pt>
                <c:pt idx="2">
                  <c:v>25～29歳</c:v>
                </c:pt>
                <c:pt idx="3">
                  <c:v>30～34歳</c:v>
                </c:pt>
                <c:pt idx="4">
                  <c:v>35～39歳</c:v>
                </c:pt>
                <c:pt idx="5">
                  <c:v>40～44歳</c:v>
                </c:pt>
                <c:pt idx="6">
                  <c:v>45～49歳</c:v>
                </c:pt>
                <c:pt idx="7">
                  <c:v>50～54歳</c:v>
                </c:pt>
                <c:pt idx="8">
                  <c:v>55～59歳</c:v>
                </c:pt>
                <c:pt idx="9">
                  <c:v>60～64歳</c:v>
                </c:pt>
                <c:pt idx="10">
                  <c:v>65～69歳</c:v>
                </c:pt>
                <c:pt idx="11">
                  <c:v>70～74歳</c:v>
                </c:pt>
                <c:pt idx="12">
                  <c:v>75～79歳</c:v>
                </c:pt>
                <c:pt idx="13">
                  <c:v>80～84歳</c:v>
                </c:pt>
                <c:pt idx="14">
                  <c:v>85～89歳</c:v>
                </c:pt>
                <c:pt idx="15">
                  <c:v>90歳～</c:v>
                </c:pt>
              </c:strCache>
            </c:strRef>
          </c:cat>
          <c:val>
            <c:numRef>
              <c:f>Sheet3!$N$7:$N$22</c:f>
              <c:numCache>
                <c:formatCode>General</c:formatCode>
                <c:ptCount val="16"/>
                <c:pt idx="0">
                  <c:v>2365</c:v>
                </c:pt>
                <c:pt idx="1">
                  <c:v>1677</c:v>
                </c:pt>
                <c:pt idx="2">
                  <c:v>1417</c:v>
                </c:pt>
                <c:pt idx="3">
                  <c:v>1807</c:v>
                </c:pt>
                <c:pt idx="4">
                  <c:v>2027</c:v>
                </c:pt>
                <c:pt idx="5">
                  <c:v>2361</c:v>
                </c:pt>
                <c:pt idx="6">
                  <c:v>2495</c:v>
                </c:pt>
                <c:pt idx="7">
                  <c:v>2500</c:v>
                </c:pt>
                <c:pt idx="8">
                  <c:v>2977</c:v>
                </c:pt>
                <c:pt idx="9">
                  <c:v>3754</c:v>
                </c:pt>
                <c:pt idx="10">
                  <c:v>4449</c:v>
                </c:pt>
                <c:pt idx="11">
                  <c:v>3696</c:v>
                </c:pt>
                <c:pt idx="12">
                  <c:v>3065</c:v>
                </c:pt>
                <c:pt idx="13">
                  <c:v>3157</c:v>
                </c:pt>
                <c:pt idx="14">
                  <c:v>3107</c:v>
                </c:pt>
                <c:pt idx="15">
                  <c:v>2685</c:v>
                </c:pt>
              </c:numCache>
            </c:numRef>
          </c:val>
          <c:extLst>
            <c:ext xmlns:c16="http://schemas.microsoft.com/office/drawing/2014/chart" uri="{C3380CC4-5D6E-409C-BE32-E72D297353CC}">
              <c16:uniqueId val="{00000000-4DE6-4E8D-9970-688F6E729449}"/>
            </c:ext>
          </c:extLst>
        </c:ser>
        <c:ser>
          <c:idx val="1"/>
          <c:order val="1"/>
          <c:tx>
            <c:strRef>
              <c:f>Sheet3!$O$6</c:f>
              <c:strCache>
                <c:ptCount val="1"/>
                <c:pt idx="0">
                  <c:v>１～29日</c:v>
                </c:pt>
              </c:strCache>
            </c:strRef>
          </c:tx>
          <c:spPr>
            <a:solidFill>
              <a:schemeClr val="accent2"/>
            </a:solidFill>
            <a:ln>
              <a:noFill/>
            </a:ln>
            <a:effectLst/>
          </c:spPr>
          <c:invertIfNegative val="0"/>
          <c:cat>
            <c:strRef>
              <c:f>Sheet3!$M$7:$M$22</c:f>
              <c:strCache>
                <c:ptCount val="16"/>
                <c:pt idx="0">
                  <c:v>15～19歳</c:v>
                </c:pt>
                <c:pt idx="1">
                  <c:v>20～24歳</c:v>
                </c:pt>
                <c:pt idx="2">
                  <c:v>25～29歳</c:v>
                </c:pt>
                <c:pt idx="3">
                  <c:v>30～34歳</c:v>
                </c:pt>
                <c:pt idx="4">
                  <c:v>35～39歳</c:v>
                </c:pt>
                <c:pt idx="5">
                  <c:v>40～44歳</c:v>
                </c:pt>
                <c:pt idx="6">
                  <c:v>45～49歳</c:v>
                </c:pt>
                <c:pt idx="7">
                  <c:v>50～54歳</c:v>
                </c:pt>
                <c:pt idx="8">
                  <c:v>55～59歳</c:v>
                </c:pt>
                <c:pt idx="9">
                  <c:v>60～64歳</c:v>
                </c:pt>
                <c:pt idx="10">
                  <c:v>65～69歳</c:v>
                </c:pt>
                <c:pt idx="11">
                  <c:v>70～74歳</c:v>
                </c:pt>
                <c:pt idx="12">
                  <c:v>75～79歳</c:v>
                </c:pt>
                <c:pt idx="13">
                  <c:v>80～84歳</c:v>
                </c:pt>
                <c:pt idx="14">
                  <c:v>85～89歳</c:v>
                </c:pt>
                <c:pt idx="15">
                  <c:v>90歳～</c:v>
                </c:pt>
              </c:strCache>
            </c:strRef>
          </c:cat>
          <c:val>
            <c:numRef>
              <c:f>Sheet3!$O$7:$O$22</c:f>
              <c:numCache>
                <c:formatCode>General</c:formatCode>
                <c:ptCount val="16"/>
                <c:pt idx="0">
                  <c:v>140</c:v>
                </c:pt>
                <c:pt idx="1">
                  <c:v>174</c:v>
                </c:pt>
                <c:pt idx="2">
                  <c:v>244</c:v>
                </c:pt>
                <c:pt idx="3">
                  <c:v>312</c:v>
                </c:pt>
                <c:pt idx="4">
                  <c:v>481</c:v>
                </c:pt>
                <c:pt idx="5">
                  <c:v>618</c:v>
                </c:pt>
                <c:pt idx="6">
                  <c:v>699</c:v>
                </c:pt>
                <c:pt idx="7">
                  <c:v>949</c:v>
                </c:pt>
                <c:pt idx="8">
                  <c:v>1590</c:v>
                </c:pt>
                <c:pt idx="9">
                  <c:v>2353</c:v>
                </c:pt>
                <c:pt idx="10">
                  <c:v>2872</c:v>
                </c:pt>
                <c:pt idx="11">
                  <c:v>2610</c:v>
                </c:pt>
                <c:pt idx="12">
                  <c:v>1753</c:v>
                </c:pt>
                <c:pt idx="13">
                  <c:v>1281</c:v>
                </c:pt>
                <c:pt idx="14">
                  <c:v>846</c:v>
                </c:pt>
                <c:pt idx="15">
                  <c:v>333</c:v>
                </c:pt>
              </c:numCache>
            </c:numRef>
          </c:val>
          <c:extLst>
            <c:ext xmlns:c16="http://schemas.microsoft.com/office/drawing/2014/chart" uri="{C3380CC4-5D6E-409C-BE32-E72D297353CC}">
              <c16:uniqueId val="{00000001-4DE6-4E8D-9970-688F6E729449}"/>
            </c:ext>
          </c:extLst>
        </c:ser>
        <c:ser>
          <c:idx val="2"/>
          <c:order val="2"/>
          <c:tx>
            <c:strRef>
              <c:f>Sheet3!$P$6</c:f>
              <c:strCache>
                <c:ptCount val="1"/>
                <c:pt idx="0">
                  <c:v>30日～59日</c:v>
                </c:pt>
              </c:strCache>
            </c:strRef>
          </c:tx>
          <c:spPr>
            <a:solidFill>
              <a:schemeClr val="accent3"/>
            </a:solidFill>
            <a:ln>
              <a:noFill/>
            </a:ln>
            <a:effectLst/>
          </c:spPr>
          <c:invertIfNegative val="0"/>
          <c:cat>
            <c:strRef>
              <c:f>Sheet3!$M$7:$M$22</c:f>
              <c:strCache>
                <c:ptCount val="16"/>
                <c:pt idx="0">
                  <c:v>15～19歳</c:v>
                </c:pt>
                <c:pt idx="1">
                  <c:v>20～24歳</c:v>
                </c:pt>
                <c:pt idx="2">
                  <c:v>25～29歳</c:v>
                </c:pt>
                <c:pt idx="3">
                  <c:v>30～34歳</c:v>
                </c:pt>
                <c:pt idx="4">
                  <c:v>35～39歳</c:v>
                </c:pt>
                <c:pt idx="5">
                  <c:v>40～44歳</c:v>
                </c:pt>
                <c:pt idx="6">
                  <c:v>45～49歳</c:v>
                </c:pt>
                <c:pt idx="7">
                  <c:v>50～54歳</c:v>
                </c:pt>
                <c:pt idx="8">
                  <c:v>55～59歳</c:v>
                </c:pt>
                <c:pt idx="9">
                  <c:v>60～64歳</c:v>
                </c:pt>
                <c:pt idx="10">
                  <c:v>65～69歳</c:v>
                </c:pt>
                <c:pt idx="11">
                  <c:v>70～74歳</c:v>
                </c:pt>
                <c:pt idx="12">
                  <c:v>75～79歳</c:v>
                </c:pt>
                <c:pt idx="13">
                  <c:v>80～84歳</c:v>
                </c:pt>
                <c:pt idx="14">
                  <c:v>85～89歳</c:v>
                </c:pt>
                <c:pt idx="15">
                  <c:v>90歳～</c:v>
                </c:pt>
              </c:strCache>
            </c:strRef>
          </c:cat>
          <c:val>
            <c:numRef>
              <c:f>Sheet3!$P$7:$P$22</c:f>
              <c:numCache>
                <c:formatCode>General</c:formatCode>
                <c:ptCount val="16"/>
                <c:pt idx="0">
                  <c:v>8</c:v>
                </c:pt>
                <c:pt idx="1">
                  <c:v>23</c:v>
                </c:pt>
                <c:pt idx="2">
                  <c:v>34</c:v>
                </c:pt>
                <c:pt idx="3">
                  <c:v>65</c:v>
                </c:pt>
                <c:pt idx="4">
                  <c:v>114</c:v>
                </c:pt>
                <c:pt idx="5">
                  <c:v>146</c:v>
                </c:pt>
                <c:pt idx="6">
                  <c:v>181</c:v>
                </c:pt>
                <c:pt idx="7">
                  <c:v>223</c:v>
                </c:pt>
                <c:pt idx="8">
                  <c:v>417</c:v>
                </c:pt>
                <c:pt idx="9">
                  <c:v>813</c:v>
                </c:pt>
                <c:pt idx="10">
                  <c:v>1399</c:v>
                </c:pt>
                <c:pt idx="11">
                  <c:v>1457</c:v>
                </c:pt>
                <c:pt idx="12">
                  <c:v>1105</c:v>
                </c:pt>
                <c:pt idx="13">
                  <c:v>865</c:v>
                </c:pt>
                <c:pt idx="14">
                  <c:v>458</c:v>
                </c:pt>
                <c:pt idx="15">
                  <c:v>151</c:v>
                </c:pt>
              </c:numCache>
            </c:numRef>
          </c:val>
          <c:extLst>
            <c:ext xmlns:c16="http://schemas.microsoft.com/office/drawing/2014/chart" uri="{C3380CC4-5D6E-409C-BE32-E72D297353CC}">
              <c16:uniqueId val="{00000002-4DE6-4E8D-9970-688F6E729449}"/>
            </c:ext>
          </c:extLst>
        </c:ser>
        <c:ser>
          <c:idx val="3"/>
          <c:order val="3"/>
          <c:tx>
            <c:strRef>
              <c:f>Sheet3!$Q$6</c:f>
              <c:strCache>
                <c:ptCount val="1"/>
                <c:pt idx="0">
                  <c:v>60～99日</c:v>
                </c:pt>
              </c:strCache>
            </c:strRef>
          </c:tx>
          <c:spPr>
            <a:solidFill>
              <a:schemeClr val="accent4"/>
            </a:solidFill>
            <a:ln>
              <a:noFill/>
            </a:ln>
            <a:effectLst/>
          </c:spPr>
          <c:invertIfNegative val="0"/>
          <c:cat>
            <c:strRef>
              <c:f>Sheet3!$M$7:$M$22</c:f>
              <c:strCache>
                <c:ptCount val="16"/>
                <c:pt idx="0">
                  <c:v>15～19歳</c:v>
                </c:pt>
                <c:pt idx="1">
                  <c:v>20～24歳</c:v>
                </c:pt>
                <c:pt idx="2">
                  <c:v>25～29歳</c:v>
                </c:pt>
                <c:pt idx="3">
                  <c:v>30～34歳</c:v>
                </c:pt>
                <c:pt idx="4">
                  <c:v>35～39歳</c:v>
                </c:pt>
                <c:pt idx="5">
                  <c:v>40～44歳</c:v>
                </c:pt>
                <c:pt idx="6">
                  <c:v>45～49歳</c:v>
                </c:pt>
                <c:pt idx="7">
                  <c:v>50～54歳</c:v>
                </c:pt>
                <c:pt idx="8">
                  <c:v>55～59歳</c:v>
                </c:pt>
                <c:pt idx="9">
                  <c:v>60～64歳</c:v>
                </c:pt>
                <c:pt idx="10">
                  <c:v>65～69歳</c:v>
                </c:pt>
                <c:pt idx="11">
                  <c:v>70～74歳</c:v>
                </c:pt>
                <c:pt idx="12">
                  <c:v>75～79歳</c:v>
                </c:pt>
                <c:pt idx="13">
                  <c:v>80～84歳</c:v>
                </c:pt>
                <c:pt idx="14">
                  <c:v>85～89歳</c:v>
                </c:pt>
                <c:pt idx="15">
                  <c:v>90歳～</c:v>
                </c:pt>
              </c:strCache>
            </c:strRef>
          </c:cat>
          <c:val>
            <c:numRef>
              <c:f>Sheet3!$Q$7:$Q$22</c:f>
              <c:numCache>
                <c:formatCode>General</c:formatCode>
                <c:ptCount val="16"/>
                <c:pt idx="0">
                  <c:v>1</c:v>
                </c:pt>
                <c:pt idx="1">
                  <c:v>8</c:v>
                </c:pt>
                <c:pt idx="2">
                  <c:v>14</c:v>
                </c:pt>
                <c:pt idx="3">
                  <c:v>25</c:v>
                </c:pt>
                <c:pt idx="4">
                  <c:v>36</c:v>
                </c:pt>
                <c:pt idx="5">
                  <c:v>59</c:v>
                </c:pt>
                <c:pt idx="6">
                  <c:v>55</c:v>
                </c:pt>
                <c:pt idx="7">
                  <c:v>89</c:v>
                </c:pt>
                <c:pt idx="8">
                  <c:v>160</c:v>
                </c:pt>
                <c:pt idx="9">
                  <c:v>324</c:v>
                </c:pt>
                <c:pt idx="10">
                  <c:v>558</c:v>
                </c:pt>
                <c:pt idx="11">
                  <c:v>623</c:v>
                </c:pt>
                <c:pt idx="12">
                  <c:v>426</c:v>
                </c:pt>
                <c:pt idx="13">
                  <c:v>332</c:v>
                </c:pt>
                <c:pt idx="14">
                  <c:v>154</c:v>
                </c:pt>
                <c:pt idx="15">
                  <c:v>45</c:v>
                </c:pt>
              </c:numCache>
            </c:numRef>
          </c:val>
          <c:extLst>
            <c:ext xmlns:c16="http://schemas.microsoft.com/office/drawing/2014/chart" uri="{C3380CC4-5D6E-409C-BE32-E72D297353CC}">
              <c16:uniqueId val="{00000003-4DE6-4E8D-9970-688F6E729449}"/>
            </c:ext>
          </c:extLst>
        </c:ser>
        <c:ser>
          <c:idx val="4"/>
          <c:order val="4"/>
          <c:tx>
            <c:strRef>
              <c:f>Sheet3!$R$6</c:f>
              <c:strCache>
                <c:ptCount val="1"/>
                <c:pt idx="0">
                  <c:v>100～149日</c:v>
                </c:pt>
              </c:strCache>
            </c:strRef>
          </c:tx>
          <c:spPr>
            <a:solidFill>
              <a:schemeClr val="accent5"/>
            </a:solidFill>
            <a:ln>
              <a:noFill/>
            </a:ln>
            <a:effectLst/>
          </c:spPr>
          <c:invertIfNegative val="0"/>
          <c:cat>
            <c:strRef>
              <c:f>Sheet3!$M$7:$M$22</c:f>
              <c:strCache>
                <c:ptCount val="16"/>
                <c:pt idx="0">
                  <c:v>15～19歳</c:v>
                </c:pt>
                <c:pt idx="1">
                  <c:v>20～24歳</c:v>
                </c:pt>
                <c:pt idx="2">
                  <c:v>25～29歳</c:v>
                </c:pt>
                <c:pt idx="3">
                  <c:v>30～34歳</c:v>
                </c:pt>
                <c:pt idx="4">
                  <c:v>35～39歳</c:v>
                </c:pt>
                <c:pt idx="5">
                  <c:v>40～44歳</c:v>
                </c:pt>
                <c:pt idx="6">
                  <c:v>45～49歳</c:v>
                </c:pt>
                <c:pt idx="7">
                  <c:v>50～54歳</c:v>
                </c:pt>
                <c:pt idx="8">
                  <c:v>55～59歳</c:v>
                </c:pt>
                <c:pt idx="9">
                  <c:v>60～64歳</c:v>
                </c:pt>
                <c:pt idx="10">
                  <c:v>65～69歳</c:v>
                </c:pt>
                <c:pt idx="11">
                  <c:v>70～74歳</c:v>
                </c:pt>
                <c:pt idx="12">
                  <c:v>75～79歳</c:v>
                </c:pt>
                <c:pt idx="13">
                  <c:v>80～84歳</c:v>
                </c:pt>
                <c:pt idx="14">
                  <c:v>85～89歳</c:v>
                </c:pt>
                <c:pt idx="15">
                  <c:v>90歳～</c:v>
                </c:pt>
              </c:strCache>
            </c:strRef>
          </c:cat>
          <c:val>
            <c:numRef>
              <c:f>Sheet3!$R$7:$R$22</c:f>
              <c:numCache>
                <c:formatCode>General</c:formatCode>
                <c:ptCount val="16"/>
                <c:pt idx="0">
                  <c:v>5</c:v>
                </c:pt>
                <c:pt idx="1">
                  <c:v>9</c:v>
                </c:pt>
                <c:pt idx="2">
                  <c:v>13</c:v>
                </c:pt>
                <c:pt idx="3">
                  <c:v>26</c:v>
                </c:pt>
                <c:pt idx="4">
                  <c:v>40</c:v>
                </c:pt>
                <c:pt idx="5">
                  <c:v>61</c:v>
                </c:pt>
                <c:pt idx="6">
                  <c:v>75</c:v>
                </c:pt>
                <c:pt idx="7">
                  <c:v>66</c:v>
                </c:pt>
                <c:pt idx="8">
                  <c:v>143</c:v>
                </c:pt>
                <c:pt idx="9">
                  <c:v>274</c:v>
                </c:pt>
                <c:pt idx="10">
                  <c:v>523</c:v>
                </c:pt>
                <c:pt idx="11">
                  <c:v>550</c:v>
                </c:pt>
                <c:pt idx="12">
                  <c:v>400</c:v>
                </c:pt>
                <c:pt idx="13">
                  <c:v>303</c:v>
                </c:pt>
                <c:pt idx="14">
                  <c:v>136</c:v>
                </c:pt>
                <c:pt idx="15">
                  <c:v>31</c:v>
                </c:pt>
              </c:numCache>
            </c:numRef>
          </c:val>
          <c:extLst>
            <c:ext xmlns:c16="http://schemas.microsoft.com/office/drawing/2014/chart" uri="{C3380CC4-5D6E-409C-BE32-E72D297353CC}">
              <c16:uniqueId val="{00000004-4DE6-4E8D-9970-688F6E729449}"/>
            </c:ext>
          </c:extLst>
        </c:ser>
        <c:ser>
          <c:idx val="5"/>
          <c:order val="5"/>
          <c:tx>
            <c:strRef>
              <c:f>Sheet3!$S$6</c:f>
              <c:strCache>
                <c:ptCount val="1"/>
                <c:pt idx="0">
                  <c:v>150～199日</c:v>
                </c:pt>
              </c:strCache>
            </c:strRef>
          </c:tx>
          <c:spPr>
            <a:solidFill>
              <a:schemeClr val="accent6"/>
            </a:solidFill>
            <a:ln>
              <a:noFill/>
            </a:ln>
            <a:effectLst/>
          </c:spPr>
          <c:invertIfNegative val="0"/>
          <c:cat>
            <c:strRef>
              <c:f>Sheet3!$M$7:$M$22</c:f>
              <c:strCache>
                <c:ptCount val="16"/>
                <c:pt idx="0">
                  <c:v>15～19歳</c:v>
                </c:pt>
                <c:pt idx="1">
                  <c:v>20～24歳</c:v>
                </c:pt>
                <c:pt idx="2">
                  <c:v>25～29歳</c:v>
                </c:pt>
                <c:pt idx="3">
                  <c:v>30～34歳</c:v>
                </c:pt>
                <c:pt idx="4">
                  <c:v>35～39歳</c:v>
                </c:pt>
                <c:pt idx="5">
                  <c:v>40～44歳</c:v>
                </c:pt>
                <c:pt idx="6">
                  <c:v>45～49歳</c:v>
                </c:pt>
                <c:pt idx="7">
                  <c:v>50～54歳</c:v>
                </c:pt>
                <c:pt idx="8">
                  <c:v>55～59歳</c:v>
                </c:pt>
                <c:pt idx="9">
                  <c:v>60～64歳</c:v>
                </c:pt>
                <c:pt idx="10">
                  <c:v>65～69歳</c:v>
                </c:pt>
                <c:pt idx="11">
                  <c:v>70～74歳</c:v>
                </c:pt>
                <c:pt idx="12">
                  <c:v>75～79歳</c:v>
                </c:pt>
                <c:pt idx="13">
                  <c:v>80～84歳</c:v>
                </c:pt>
                <c:pt idx="14">
                  <c:v>85～89歳</c:v>
                </c:pt>
                <c:pt idx="15">
                  <c:v>90歳～</c:v>
                </c:pt>
              </c:strCache>
            </c:strRef>
          </c:cat>
          <c:val>
            <c:numRef>
              <c:f>Sheet3!$S$7:$S$22</c:f>
              <c:numCache>
                <c:formatCode>General</c:formatCode>
                <c:ptCount val="16"/>
                <c:pt idx="0">
                  <c:v>0</c:v>
                </c:pt>
                <c:pt idx="1">
                  <c:v>4</c:v>
                </c:pt>
                <c:pt idx="2">
                  <c:v>13</c:v>
                </c:pt>
                <c:pt idx="3">
                  <c:v>16</c:v>
                </c:pt>
                <c:pt idx="4">
                  <c:v>27</c:v>
                </c:pt>
                <c:pt idx="5">
                  <c:v>28</c:v>
                </c:pt>
                <c:pt idx="6">
                  <c:v>35</c:v>
                </c:pt>
                <c:pt idx="7">
                  <c:v>41</c:v>
                </c:pt>
                <c:pt idx="8">
                  <c:v>67</c:v>
                </c:pt>
                <c:pt idx="9">
                  <c:v>173</c:v>
                </c:pt>
                <c:pt idx="10">
                  <c:v>293</c:v>
                </c:pt>
                <c:pt idx="11">
                  <c:v>326</c:v>
                </c:pt>
                <c:pt idx="12">
                  <c:v>251</c:v>
                </c:pt>
                <c:pt idx="13">
                  <c:v>160</c:v>
                </c:pt>
                <c:pt idx="14">
                  <c:v>70</c:v>
                </c:pt>
                <c:pt idx="15">
                  <c:v>13</c:v>
                </c:pt>
              </c:numCache>
            </c:numRef>
          </c:val>
          <c:extLst>
            <c:ext xmlns:c16="http://schemas.microsoft.com/office/drawing/2014/chart" uri="{C3380CC4-5D6E-409C-BE32-E72D297353CC}">
              <c16:uniqueId val="{00000005-4DE6-4E8D-9970-688F6E729449}"/>
            </c:ext>
          </c:extLst>
        </c:ser>
        <c:ser>
          <c:idx val="6"/>
          <c:order val="6"/>
          <c:tx>
            <c:strRef>
              <c:f>Sheet3!$T$6</c:f>
              <c:strCache>
                <c:ptCount val="1"/>
                <c:pt idx="0">
                  <c:v>200～249日</c:v>
                </c:pt>
              </c:strCache>
            </c:strRef>
          </c:tx>
          <c:spPr>
            <a:solidFill>
              <a:schemeClr val="accent1">
                <a:lumMod val="60000"/>
              </a:schemeClr>
            </a:solidFill>
            <a:ln>
              <a:noFill/>
            </a:ln>
            <a:effectLst/>
          </c:spPr>
          <c:invertIfNegative val="0"/>
          <c:cat>
            <c:strRef>
              <c:f>Sheet3!$M$7:$M$22</c:f>
              <c:strCache>
                <c:ptCount val="16"/>
                <c:pt idx="0">
                  <c:v>15～19歳</c:v>
                </c:pt>
                <c:pt idx="1">
                  <c:v>20～24歳</c:v>
                </c:pt>
                <c:pt idx="2">
                  <c:v>25～29歳</c:v>
                </c:pt>
                <c:pt idx="3">
                  <c:v>30～34歳</c:v>
                </c:pt>
                <c:pt idx="4">
                  <c:v>35～39歳</c:v>
                </c:pt>
                <c:pt idx="5">
                  <c:v>40～44歳</c:v>
                </c:pt>
                <c:pt idx="6">
                  <c:v>45～49歳</c:v>
                </c:pt>
                <c:pt idx="7">
                  <c:v>50～54歳</c:v>
                </c:pt>
                <c:pt idx="8">
                  <c:v>55～59歳</c:v>
                </c:pt>
                <c:pt idx="9">
                  <c:v>60～64歳</c:v>
                </c:pt>
                <c:pt idx="10">
                  <c:v>65～69歳</c:v>
                </c:pt>
                <c:pt idx="11">
                  <c:v>70～74歳</c:v>
                </c:pt>
                <c:pt idx="12">
                  <c:v>75～79歳</c:v>
                </c:pt>
                <c:pt idx="13">
                  <c:v>80～84歳</c:v>
                </c:pt>
                <c:pt idx="14">
                  <c:v>85～89歳</c:v>
                </c:pt>
                <c:pt idx="15">
                  <c:v>90歳～</c:v>
                </c:pt>
              </c:strCache>
            </c:strRef>
          </c:cat>
          <c:val>
            <c:numRef>
              <c:f>Sheet3!$T$7:$T$22</c:f>
              <c:numCache>
                <c:formatCode>General</c:formatCode>
                <c:ptCount val="16"/>
                <c:pt idx="0">
                  <c:v>1</c:v>
                </c:pt>
                <c:pt idx="1">
                  <c:v>4</c:v>
                </c:pt>
                <c:pt idx="2">
                  <c:v>8</c:v>
                </c:pt>
                <c:pt idx="3">
                  <c:v>29</c:v>
                </c:pt>
                <c:pt idx="4">
                  <c:v>28</c:v>
                </c:pt>
                <c:pt idx="5">
                  <c:v>32</c:v>
                </c:pt>
                <c:pt idx="6">
                  <c:v>40</c:v>
                </c:pt>
                <c:pt idx="7">
                  <c:v>43</c:v>
                </c:pt>
                <c:pt idx="8">
                  <c:v>69</c:v>
                </c:pt>
                <c:pt idx="9">
                  <c:v>133</c:v>
                </c:pt>
                <c:pt idx="10">
                  <c:v>250</c:v>
                </c:pt>
                <c:pt idx="11">
                  <c:v>259</c:v>
                </c:pt>
                <c:pt idx="12">
                  <c:v>192</c:v>
                </c:pt>
                <c:pt idx="13">
                  <c:v>106</c:v>
                </c:pt>
                <c:pt idx="14">
                  <c:v>40</c:v>
                </c:pt>
                <c:pt idx="15">
                  <c:v>11</c:v>
                </c:pt>
              </c:numCache>
            </c:numRef>
          </c:val>
          <c:extLst>
            <c:ext xmlns:c16="http://schemas.microsoft.com/office/drawing/2014/chart" uri="{C3380CC4-5D6E-409C-BE32-E72D297353CC}">
              <c16:uniqueId val="{00000006-4DE6-4E8D-9970-688F6E729449}"/>
            </c:ext>
          </c:extLst>
        </c:ser>
        <c:ser>
          <c:idx val="7"/>
          <c:order val="7"/>
          <c:tx>
            <c:strRef>
              <c:f>Sheet3!$U$6</c:f>
              <c:strCache>
                <c:ptCount val="1"/>
                <c:pt idx="0">
                  <c:v>250日以上</c:v>
                </c:pt>
              </c:strCache>
            </c:strRef>
          </c:tx>
          <c:spPr>
            <a:solidFill>
              <a:schemeClr val="accent2">
                <a:lumMod val="60000"/>
              </a:schemeClr>
            </a:solidFill>
            <a:ln>
              <a:noFill/>
            </a:ln>
            <a:effectLst/>
          </c:spPr>
          <c:invertIfNegative val="0"/>
          <c:cat>
            <c:strRef>
              <c:f>Sheet3!$M$7:$M$22</c:f>
              <c:strCache>
                <c:ptCount val="16"/>
                <c:pt idx="0">
                  <c:v>15～19歳</c:v>
                </c:pt>
                <c:pt idx="1">
                  <c:v>20～24歳</c:v>
                </c:pt>
                <c:pt idx="2">
                  <c:v>25～29歳</c:v>
                </c:pt>
                <c:pt idx="3">
                  <c:v>30～34歳</c:v>
                </c:pt>
                <c:pt idx="4">
                  <c:v>35～39歳</c:v>
                </c:pt>
                <c:pt idx="5">
                  <c:v>40～44歳</c:v>
                </c:pt>
                <c:pt idx="6">
                  <c:v>45～49歳</c:v>
                </c:pt>
                <c:pt idx="7">
                  <c:v>50～54歳</c:v>
                </c:pt>
                <c:pt idx="8">
                  <c:v>55～59歳</c:v>
                </c:pt>
                <c:pt idx="9">
                  <c:v>60～64歳</c:v>
                </c:pt>
                <c:pt idx="10">
                  <c:v>65～69歳</c:v>
                </c:pt>
                <c:pt idx="11">
                  <c:v>70～74歳</c:v>
                </c:pt>
                <c:pt idx="12">
                  <c:v>75～79歳</c:v>
                </c:pt>
                <c:pt idx="13">
                  <c:v>80～84歳</c:v>
                </c:pt>
                <c:pt idx="14">
                  <c:v>85～89歳</c:v>
                </c:pt>
                <c:pt idx="15">
                  <c:v>90歳～</c:v>
                </c:pt>
              </c:strCache>
            </c:strRef>
          </c:cat>
          <c:val>
            <c:numRef>
              <c:f>Sheet3!$U$7:$U$22</c:f>
              <c:numCache>
                <c:formatCode>General</c:formatCode>
                <c:ptCount val="16"/>
                <c:pt idx="0">
                  <c:v>1</c:v>
                </c:pt>
                <c:pt idx="1">
                  <c:v>14</c:v>
                </c:pt>
                <c:pt idx="2">
                  <c:v>32</c:v>
                </c:pt>
                <c:pt idx="3">
                  <c:v>33</c:v>
                </c:pt>
                <c:pt idx="4">
                  <c:v>69</c:v>
                </c:pt>
                <c:pt idx="5">
                  <c:v>75</c:v>
                </c:pt>
                <c:pt idx="6">
                  <c:v>85</c:v>
                </c:pt>
                <c:pt idx="7">
                  <c:v>112</c:v>
                </c:pt>
                <c:pt idx="8">
                  <c:v>155</c:v>
                </c:pt>
                <c:pt idx="9">
                  <c:v>275</c:v>
                </c:pt>
                <c:pt idx="10">
                  <c:v>430</c:v>
                </c:pt>
                <c:pt idx="11">
                  <c:v>361</c:v>
                </c:pt>
                <c:pt idx="12">
                  <c:v>229</c:v>
                </c:pt>
                <c:pt idx="13">
                  <c:v>154</c:v>
                </c:pt>
                <c:pt idx="14">
                  <c:v>58</c:v>
                </c:pt>
                <c:pt idx="15">
                  <c:v>14</c:v>
                </c:pt>
              </c:numCache>
            </c:numRef>
          </c:val>
          <c:extLst>
            <c:ext xmlns:c16="http://schemas.microsoft.com/office/drawing/2014/chart" uri="{C3380CC4-5D6E-409C-BE32-E72D297353CC}">
              <c16:uniqueId val="{00000007-4DE6-4E8D-9970-688F6E729449}"/>
            </c:ext>
          </c:extLst>
        </c:ser>
        <c:dLbls>
          <c:showLegendKey val="0"/>
          <c:showVal val="0"/>
          <c:showCatName val="0"/>
          <c:showSerName val="0"/>
          <c:showPercent val="0"/>
          <c:showBubbleSize val="0"/>
        </c:dLbls>
        <c:gapWidth val="150"/>
        <c:overlap val="100"/>
        <c:axId val="240588112"/>
        <c:axId val="240585712"/>
      </c:barChart>
      <c:catAx>
        <c:axId val="24058811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ja-JP"/>
          </a:p>
        </c:txPr>
        <c:crossAx val="240585712"/>
        <c:crosses val="autoZero"/>
        <c:auto val="1"/>
        <c:lblAlgn val="ctr"/>
        <c:lblOffset val="100"/>
        <c:noMultiLvlLbl val="0"/>
      </c:catAx>
      <c:valAx>
        <c:axId val="240585712"/>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ja-JP"/>
          </a:p>
        </c:txPr>
        <c:crossAx val="240588112"/>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ja-JP"/>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ja-JP"/>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ja-JP"/>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経営形態別!$H$2</c:f>
              <c:strCache>
                <c:ptCount val="1"/>
                <c:pt idx="0">
                  <c:v>非法人（1,128人）</c:v>
                </c:pt>
              </c:strCache>
            </c:strRef>
          </c:tx>
          <c:spPr>
            <a:solidFill>
              <a:schemeClr val="accent1"/>
            </a:solidFill>
            <a:ln>
              <a:noFill/>
            </a:ln>
            <a:effectLst/>
          </c:spPr>
          <c:invertIfNegative val="0"/>
          <c:cat>
            <c:strRef>
              <c:f>経営形態別!$B$3:$B$18</c:f>
              <c:strCache>
                <c:ptCount val="16"/>
                <c:pt idx="0">
                  <c:v>15～19歳</c:v>
                </c:pt>
                <c:pt idx="1">
                  <c:v>20～24歳</c:v>
                </c:pt>
                <c:pt idx="2">
                  <c:v>25～29歳</c:v>
                </c:pt>
                <c:pt idx="3">
                  <c:v>30～34歳</c:v>
                </c:pt>
                <c:pt idx="4">
                  <c:v>35～39歳</c:v>
                </c:pt>
                <c:pt idx="5">
                  <c:v>40～44歳</c:v>
                </c:pt>
                <c:pt idx="6">
                  <c:v>45～49歳</c:v>
                </c:pt>
                <c:pt idx="7">
                  <c:v>50～54歳</c:v>
                </c:pt>
                <c:pt idx="8">
                  <c:v>55～59歳</c:v>
                </c:pt>
                <c:pt idx="9">
                  <c:v>60～64歳</c:v>
                </c:pt>
                <c:pt idx="10">
                  <c:v>65～69歳</c:v>
                </c:pt>
                <c:pt idx="11">
                  <c:v>70～74歳</c:v>
                </c:pt>
                <c:pt idx="12">
                  <c:v>75～79歳</c:v>
                </c:pt>
                <c:pt idx="13">
                  <c:v>80～84歳</c:v>
                </c:pt>
                <c:pt idx="14">
                  <c:v>85～89歳</c:v>
                </c:pt>
                <c:pt idx="15">
                  <c:v>90歳～</c:v>
                </c:pt>
              </c:strCache>
            </c:strRef>
          </c:cat>
          <c:val>
            <c:numRef>
              <c:f>経営形態別!$H$3:$H$18</c:f>
              <c:numCache>
                <c:formatCode>General</c:formatCode>
                <c:ptCount val="16"/>
                <c:pt idx="0">
                  <c:v>3.5460992907801418E-3</c:v>
                </c:pt>
                <c:pt idx="1">
                  <c:v>2.5709219858156027E-2</c:v>
                </c:pt>
                <c:pt idx="2">
                  <c:v>3.8120567375886524E-2</c:v>
                </c:pt>
                <c:pt idx="3">
                  <c:v>5.0531914893617018E-2</c:v>
                </c:pt>
                <c:pt idx="4">
                  <c:v>7.1808510638297879E-2</c:v>
                </c:pt>
                <c:pt idx="5">
                  <c:v>8.3333333333333329E-2</c:v>
                </c:pt>
                <c:pt idx="6">
                  <c:v>9.1312056737588659E-2</c:v>
                </c:pt>
                <c:pt idx="7">
                  <c:v>8.5106382978723402E-2</c:v>
                </c:pt>
                <c:pt idx="8">
                  <c:v>0.11879432624113476</c:v>
                </c:pt>
                <c:pt idx="9">
                  <c:v>0.13209219858156029</c:v>
                </c:pt>
                <c:pt idx="10">
                  <c:v>0.13829787234042554</c:v>
                </c:pt>
                <c:pt idx="11">
                  <c:v>8.4219858156028365E-2</c:v>
                </c:pt>
                <c:pt idx="12">
                  <c:v>3.7234042553191488E-2</c:v>
                </c:pt>
                <c:pt idx="13">
                  <c:v>2.5709219858156027E-2</c:v>
                </c:pt>
                <c:pt idx="14">
                  <c:v>1.0638297872340425E-2</c:v>
                </c:pt>
                <c:pt idx="15">
                  <c:v>3.5460992907801418E-3</c:v>
                </c:pt>
              </c:numCache>
            </c:numRef>
          </c:val>
          <c:extLst>
            <c:ext xmlns:c16="http://schemas.microsoft.com/office/drawing/2014/chart" uri="{C3380CC4-5D6E-409C-BE32-E72D297353CC}">
              <c16:uniqueId val="{00000000-6E12-4BD1-9F4F-CB1F1F2FBC04}"/>
            </c:ext>
          </c:extLst>
        </c:ser>
        <c:ser>
          <c:idx val="1"/>
          <c:order val="1"/>
          <c:tx>
            <c:strRef>
              <c:f>経営形態別!$I$2</c:f>
              <c:strCache>
                <c:ptCount val="1"/>
                <c:pt idx="0">
                  <c:v>株式会社（6,978人）</c:v>
                </c:pt>
              </c:strCache>
            </c:strRef>
          </c:tx>
          <c:spPr>
            <a:solidFill>
              <a:schemeClr val="accent2"/>
            </a:solidFill>
            <a:ln>
              <a:noFill/>
            </a:ln>
            <a:effectLst/>
          </c:spPr>
          <c:invertIfNegative val="0"/>
          <c:cat>
            <c:strRef>
              <c:f>経営形態別!$B$3:$B$18</c:f>
              <c:strCache>
                <c:ptCount val="16"/>
                <c:pt idx="0">
                  <c:v>15～19歳</c:v>
                </c:pt>
                <c:pt idx="1">
                  <c:v>20～24歳</c:v>
                </c:pt>
                <c:pt idx="2">
                  <c:v>25～29歳</c:v>
                </c:pt>
                <c:pt idx="3">
                  <c:v>30～34歳</c:v>
                </c:pt>
                <c:pt idx="4">
                  <c:v>35～39歳</c:v>
                </c:pt>
                <c:pt idx="5">
                  <c:v>40～44歳</c:v>
                </c:pt>
                <c:pt idx="6">
                  <c:v>45～49歳</c:v>
                </c:pt>
                <c:pt idx="7">
                  <c:v>50～54歳</c:v>
                </c:pt>
                <c:pt idx="8">
                  <c:v>55～59歳</c:v>
                </c:pt>
                <c:pt idx="9">
                  <c:v>60～64歳</c:v>
                </c:pt>
                <c:pt idx="10">
                  <c:v>65～69歳</c:v>
                </c:pt>
                <c:pt idx="11">
                  <c:v>70～74歳</c:v>
                </c:pt>
                <c:pt idx="12">
                  <c:v>75～79歳</c:v>
                </c:pt>
                <c:pt idx="13">
                  <c:v>80～84歳</c:v>
                </c:pt>
                <c:pt idx="14">
                  <c:v>85～89歳</c:v>
                </c:pt>
                <c:pt idx="15">
                  <c:v>90歳～</c:v>
                </c:pt>
              </c:strCache>
            </c:strRef>
          </c:cat>
          <c:val>
            <c:numRef>
              <c:f>経営形態別!$I$3:$I$18</c:f>
              <c:numCache>
                <c:formatCode>General</c:formatCode>
                <c:ptCount val="16"/>
                <c:pt idx="0">
                  <c:v>6.7354542848953852E-3</c:v>
                </c:pt>
                <c:pt idx="1">
                  <c:v>4.6574949842361706E-2</c:v>
                </c:pt>
                <c:pt idx="2">
                  <c:v>6.7354542848953855E-2</c:v>
                </c:pt>
                <c:pt idx="3">
                  <c:v>9.8882201203783313E-2</c:v>
                </c:pt>
                <c:pt idx="4">
                  <c:v>0.1173688736027515</c:v>
                </c:pt>
                <c:pt idx="5">
                  <c:v>0.12109486959014044</c:v>
                </c:pt>
                <c:pt idx="6">
                  <c:v>0.11679564345084552</c:v>
                </c:pt>
                <c:pt idx="7">
                  <c:v>9.2719977070793921E-2</c:v>
                </c:pt>
                <c:pt idx="8">
                  <c:v>0.10031527658354829</c:v>
                </c:pt>
                <c:pt idx="9">
                  <c:v>9.1000286615075948E-2</c:v>
                </c:pt>
                <c:pt idx="10">
                  <c:v>7.767268558326168E-2</c:v>
                </c:pt>
                <c:pt idx="11">
                  <c:v>4.3852106620808254E-2</c:v>
                </c:pt>
                <c:pt idx="12">
                  <c:v>1.347090856979077E-2</c:v>
                </c:pt>
                <c:pt idx="13">
                  <c:v>4.2992261392949269E-3</c:v>
                </c:pt>
                <c:pt idx="14">
                  <c:v>1.2897678417884782E-3</c:v>
                </c:pt>
                <c:pt idx="15">
                  <c:v>5.7323015190599027E-4</c:v>
                </c:pt>
              </c:numCache>
            </c:numRef>
          </c:val>
          <c:extLst>
            <c:ext xmlns:c16="http://schemas.microsoft.com/office/drawing/2014/chart" uri="{C3380CC4-5D6E-409C-BE32-E72D297353CC}">
              <c16:uniqueId val="{00000001-6E12-4BD1-9F4F-CB1F1F2FBC04}"/>
            </c:ext>
          </c:extLst>
        </c:ser>
        <c:ser>
          <c:idx val="2"/>
          <c:order val="2"/>
          <c:tx>
            <c:strRef>
              <c:f>経営形態別!$J$2</c:f>
              <c:strCache>
                <c:ptCount val="1"/>
                <c:pt idx="0">
                  <c:v>森林組合（11,586人）</c:v>
                </c:pt>
              </c:strCache>
            </c:strRef>
          </c:tx>
          <c:spPr>
            <a:solidFill>
              <a:schemeClr val="accent3"/>
            </a:solidFill>
            <a:ln>
              <a:noFill/>
            </a:ln>
            <a:effectLst/>
          </c:spPr>
          <c:invertIfNegative val="0"/>
          <c:cat>
            <c:strRef>
              <c:f>経営形態別!$B$3:$B$18</c:f>
              <c:strCache>
                <c:ptCount val="16"/>
                <c:pt idx="0">
                  <c:v>15～19歳</c:v>
                </c:pt>
                <c:pt idx="1">
                  <c:v>20～24歳</c:v>
                </c:pt>
                <c:pt idx="2">
                  <c:v>25～29歳</c:v>
                </c:pt>
                <c:pt idx="3">
                  <c:v>30～34歳</c:v>
                </c:pt>
                <c:pt idx="4">
                  <c:v>35～39歳</c:v>
                </c:pt>
                <c:pt idx="5">
                  <c:v>40～44歳</c:v>
                </c:pt>
                <c:pt idx="6">
                  <c:v>45～49歳</c:v>
                </c:pt>
                <c:pt idx="7">
                  <c:v>50～54歳</c:v>
                </c:pt>
                <c:pt idx="8">
                  <c:v>55～59歳</c:v>
                </c:pt>
                <c:pt idx="9">
                  <c:v>60～64歳</c:v>
                </c:pt>
                <c:pt idx="10">
                  <c:v>65～69歳</c:v>
                </c:pt>
                <c:pt idx="11">
                  <c:v>70～74歳</c:v>
                </c:pt>
                <c:pt idx="12">
                  <c:v>75～79歳</c:v>
                </c:pt>
                <c:pt idx="13">
                  <c:v>80～84歳</c:v>
                </c:pt>
                <c:pt idx="14">
                  <c:v>85～89歳</c:v>
                </c:pt>
                <c:pt idx="15">
                  <c:v>90歳～</c:v>
                </c:pt>
              </c:strCache>
            </c:strRef>
          </c:cat>
          <c:val>
            <c:numRef>
              <c:f>経営形態別!$J$3:$J$18</c:f>
              <c:numCache>
                <c:formatCode>General</c:formatCode>
                <c:ptCount val="16"/>
                <c:pt idx="0">
                  <c:v>7.5953737269117902E-3</c:v>
                </c:pt>
                <c:pt idx="1">
                  <c:v>4.5140687036078028E-2</c:v>
                </c:pt>
                <c:pt idx="2">
                  <c:v>5.6878991886759885E-2</c:v>
                </c:pt>
                <c:pt idx="3">
                  <c:v>8.449853271189367E-2</c:v>
                </c:pt>
                <c:pt idx="4">
                  <c:v>0.11349905057828413</c:v>
                </c:pt>
                <c:pt idx="5">
                  <c:v>0.13378215087174175</c:v>
                </c:pt>
                <c:pt idx="6">
                  <c:v>0.12471948903849474</c:v>
                </c:pt>
                <c:pt idx="7">
                  <c:v>0.11073709649577075</c:v>
                </c:pt>
                <c:pt idx="8">
                  <c:v>0.11807353702744691</c:v>
                </c:pt>
                <c:pt idx="9">
                  <c:v>0.10693940963231487</c:v>
                </c:pt>
                <c:pt idx="10">
                  <c:v>6.3179699637493522E-2</c:v>
                </c:pt>
                <c:pt idx="11">
                  <c:v>2.6842741239426895E-2</c:v>
                </c:pt>
                <c:pt idx="12">
                  <c:v>5.5239081650267563E-3</c:v>
                </c:pt>
                <c:pt idx="13">
                  <c:v>1.7262213015708614E-3</c:v>
                </c:pt>
                <c:pt idx="14">
                  <c:v>1.7262213015708613E-4</c:v>
                </c:pt>
                <c:pt idx="15">
                  <c:v>6.9048852062834453E-4</c:v>
                </c:pt>
              </c:numCache>
            </c:numRef>
          </c:val>
          <c:extLst>
            <c:ext xmlns:c16="http://schemas.microsoft.com/office/drawing/2014/chart" uri="{C3380CC4-5D6E-409C-BE32-E72D297353CC}">
              <c16:uniqueId val="{00000002-6E12-4BD1-9F4F-CB1F1F2FBC04}"/>
            </c:ext>
          </c:extLst>
        </c:ser>
        <c:dLbls>
          <c:showLegendKey val="0"/>
          <c:showVal val="0"/>
          <c:showCatName val="0"/>
          <c:showSerName val="0"/>
          <c:showPercent val="0"/>
          <c:showBubbleSize val="0"/>
        </c:dLbls>
        <c:gapWidth val="219"/>
        <c:overlap val="-27"/>
        <c:axId val="1429721423"/>
        <c:axId val="1249643791"/>
      </c:barChart>
      <c:catAx>
        <c:axId val="1429721423"/>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ja-JP"/>
          </a:p>
        </c:txPr>
        <c:crossAx val="1249643791"/>
        <c:crosses val="autoZero"/>
        <c:auto val="1"/>
        <c:lblAlgn val="ctr"/>
        <c:lblOffset val="100"/>
        <c:noMultiLvlLbl val="0"/>
      </c:catAx>
      <c:valAx>
        <c:axId val="1249643791"/>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ja-JP"/>
          </a:p>
        </c:txPr>
        <c:crossAx val="1429721423"/>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ja-JP"/>
        </a:p>
      </c:txPr>
    </c:legend>
    <c:plotVisOnly val="1"/>
    <c:dispBlanksAs val="gap"/>
    <c:showDLblsOverMax val="0"/>
  </c:chart>
  <c:spPr>
    <a:noFill/>
    <a:ln>
      <a:noFill/>
    </a:ln>
    <a:effectLst/>
  </c:spPr>
  <c:txPr>
    <a:bodyPr/>
    <a:lstStyle/>
    <a:p>
      <a:pPr>
        <a:defRPr/>
      </a:pPr>
      <a:endParaRPr lang="ja-JP"/>
    </a:p>
  </c:txPr>
  <c:externalData r:id="rId3">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ja-JP"/>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Sheet1!$F$1</c:f>
              <c:strCache>
                <c:ptCount val="1"/>
                <c:pt idx="0">
                  <c:v>国勢調査ー正規の職員・従業員</c:v>
                </c:pt>
              </c:strCache>
            </c:strRef>
          </c:tx>
          <c:spPr>
            <a:solidFill>
              <a:schemeClr val="accent1"/>
            </a:solidFill>
            <a:ln>
              <a:noFill/>
            </a:ln>
            <a:effectLst/>
          </c:spPr>
          <c:invertIfNegative val="0"/>
          <c:cat>
            <c:strRef>
              <c:f>Sheet1!$C$2:$C$18</c:f>
              <c:strCache>
                <c:ptCount val="17"/>
                <c:pt idx="0">
                  <c:v>15～19歳</c:v>
                </c:pt>
                <c:pt idx="1">
                  <c:v>20～24歳</c:v>
                </c:pt>
                <c:pt idx="2">
                  <c:v>25～29歳</c:v>
                </c:pt>
                <c:pt idx="3">
                  <c:v>30～34歳</c:v>
                </c:pt>
                <c:pt idx="4">
                  <c:v>35～39歳</c:v>
                </c:pt>
                <c:pt idx="5">
                  <c:v>40～44歳</c:v>
                </c:pt>
                <c:pt idx="6">
                  <c:v>45～49歳</c:v>
                </c:pt>
                <c:pt idx="7">
                  <c:v>50～54歳</c:v>
                </c:pt>
                <c:pt idx="8">
                  <c:v>55～59歳</c:v>
                </c:pt>
                <c:pt idx="9">
                  <c:v>60～64歳</c:v>
                </c:pt>
                <c:pt idx="10">
                  <c:v>65～69歳</c:v>
                </c:pt>
                <c:pt idx="11">
                  <c:v>70～74歳</c:v>
                </c:pt>
                <c:pt idx="12">
                  <c:v>75～79歳</c:v>
                </c:pt>
                <c:pt idx="13">
                  <c:v>80～84歳</c:v>
                </c:pt>
                <c:pt idx="14">
                  <c:v>85～89歳</c:v>
                </c:pt>
                <c:pt idx="15">
                  <c:v>90～94歳</c:v>
                </c:pt>
                <c:pt idx="16">
                  <c:v>95歳以上</c:v>
                </c:pt>
              </c:strCache>
            </c:strRef>
          </c:cat>
          <c:val>
            <c:numRef>
              <c:f>Sheet1!$F$2:$F$18</c:f>
              <c:numCache>
                <c:formatCode>#,##0</c:formatCode>
                <c:ptCount val="17"/>
                <c:pt idx="0" formatCode="General">
                  <c:v>270</c:v>
                </c:pt>
                <c:pt idx="1">
                  <c:v>1350</c:v>
                </c:pt>
                <c:pt idx="2">
                  <c:v>1900</c:v>
                </c:pt>
                <c:pt idx="3">
                  <c:v>2450</c:v>
                </c:pt>
                <c:pt idx="4">
                  <c:v>2920</c:v>
                </c:pt>
                <c:pt idx="5">
                  <c:v>3410</c:v>
                </c:pt>
                <c:pt idx="6">
                  <c:v>2940</c:v>
                </c:pt>
                <c:pt idx="7">
                  <c:v>2340</c:v>
                </c:pt>
                <c:pt idx="8">
                  <c:v>2600</c:v>
                </c:pt>
                <c:pt idx="9">
                  <c:v>2480</c:v>
                </c:pt>
                <c:pt idx="10">
                  <c:v>1580</c:v>
                </c:pt>
                <c:pt idx="11" formatCode="General">
                  <c:v>880</c:v>
                </c:pt>
                <c:pt idx="12" formatCode="General">
                  <c:v>220</c:v>
                </c:pt>
                <c:pt idx="13" formatCode="General">
                  <c:v>20</c:v>
                </c:pt>
                <c:pt idx="14" formatCode="General">
                  <c:v>10</c:v>
                </c:pt>
                <c:pt idx="15" formatCode="General">
                  <c:v>0</c:v>
                </c:pt>
                <c:pt idx="16" formatCode="General">
                  <c:v>0</c:v>
                </c:pt>
              </c:numCache>
            </c:numRef>
          </c:val>
          <c:extLst>
            <c:ext xmlns:c16="http://schemas.microsoft.com/office/drawing/2014/chart" uri="{C3380CC4-5D6E-409C-BE32-E72D297353CC}">
              <c16:uniqueId val="{00000000-4490-4DA1-AC67-251BA2A32406}"/>
            </c:ext>
          </c:extLst>
        </c:ser>
        <c:ser>
          <c:idx val="1"/>
          <c:order val="1"/>
          <c:tx>
            <c:strRef>
              <c:f>Sheet1!$Q$1</c:f>
              <c:strCache>
                <c:ptCount val="1"/>
                <c:pt idx="0">
                  <c:v>センサスー常雇い</c:v>
                </c:pt>
              </c:strCache>
            </c:strRef>
          </c:tx>
          <c:spPr>
            <a:solidFill>
              <a:schemeClr val="accent2"/>
            </a:solidFill>
            <a:ln>
              <a:noFill/>
            </a:ln>
            <a:effectLst/>
          </c:spPr>
          <c:invertIfNegative val="0"/>
          <c:cat>
            <c:strRef>
              <c:f>Sheet1!$C$2:$C$18</c:f>
              <c:strCache>
                <c:ptCount val="17"/>
                <c:pt idx="0">
                  <c:v>15～19歳</c:v>
                </c:pt>
                <c:pt idx="1">
                  <c:v>20～24歳</c:v>
                </c:pt>
                <c:pt idx="2">
                  <c:v>25～29歳</c:v>
                </c:pt>
                <c:pt idx="3">
                  <c:v>30～34歳</c:v>
                </c:pt>
                <c:pt idx="4">
                  <c:v>35～39歳</c:v>
                </c:pt>
                <c:pt idx="5">
                  <c:v>40～44歳</c:v>
                </c:pt>
                <c:pt idx="6">
                  <c:v>45～49歳</c:v>
                </c:pt>
                <c:pt idx="7">
                  <c:v>50～54歳</c:v>
                </c:pt>
                <c:pt idx="8">
                  <c:v>55～59歳</c:v>
                </c:pt>
                <c:pt idx="9">
                  <c:v>60～64歳</c:v>
                </c:pt>
                <c:pt idx="10">
                  <c:v>65～69歳</c:v>
                </c:pt>
                <c:pt idx="11">
                  <c:v>70～74歳</c:v>
                </c:pt>
                <c:pt idx="12">
                  <c:v>75～79歳</c:v>
                </c:pt>
                <c:pt idx="13">
                  <c:v>80～84歳</c:v>
                </c:pt>
                <c:pt idx="14">
                  <c:v>85～89歳</c:v>
                </c:pt>
                <c:pt idx="15">
                  <c:v>90～94歳</c:v>
                </c:pt>
                <c:pt idx="16">
                  <c:v>95歳以上</c:v>
                </c:pt>
              </c:strCache>
            </c:strRef>
          </c:cat>
          <c:val>
            <c:numRef>
              <c:f>Sheet1!$Q$2:$Q$18</c:f>
              <c:numCache>
                <c:formatCode>General</c:formatCode>
                <c:ptCount val="17"/>
                <c:pt idx="0">
                  <c:v>148</c:v>
                </c:pt>
                <c:pt idx="1">
                  <c:v>950</c:v>
                </c:pt>
                <c:pt idx="2">
                  <c:v>1237</c:v>
                </c:pt>
                <c:pt idx="3">
                  <c:v>1865</c:v>
                </c:pt>
                <c:pt idx="4">
                  <c:v>2338</c:v>
                </c:pt>
                <c:pt idx="5">
                  <c:v>2654</c:v>
                </c:pt>
                <c:pt idx="6">
                  <c:v>2567</c:v>
                </c:pt>
                <c:pt idx="7">
                  <c:v>2211</c:v>
                </c:pt>
                <c:pt idx="8">
                  <c:v>2368</c:v>
                </c:pt>
                <c:pt idx="9">
                  <c:v>2209</c:v>
                </c:pt>
                <c:pt idx="10">
                  <c:v>1611</c:v>
                </c:pt>
                <c:pt idx="11">
                  <c:v>806</c:v>
                </c:pt>
                <c:pt idx="12">
                  <c:v>234</c:v>
                </c:pt>
                <c:pt idx="13">
                  <c:v>95</c:v>
                </c:pt>
                <c:pt idx="14">
                  <c:v>28</c:v>
                </c:pt>
                <c:pt idx="15">
                  <c:v>17</c:v>
                </c:pt>
                <c:pt idx="16">
                  <c:v>0</c:v>
                </c:pt>
              </c:numCache>
            </c:numRef>
          </c:val>
          <c:extLst>
            <c:ext xmlns:c16="http://schemas.microsoft.com/office/drawing/2014/chart" uri="{C3380CC4-5D6E-409C-BE32-E72D297353CC}">
              <c16:uniqueId val="{00000001-4490-4DA1-AC67-251BA2A32406}"/>
            </c:ext>
          </c:extLst>
        </c:ser>
        <c:dLbls>
          <c:showLegendKey val="0"/>
          <c:showVal val="0"/>
          <c:showCatName val="0"/>
          <c:showSerName val="0"/>
          <c:showPercent val="0"/>
          <c:showBubbleSize val="0"/>
        </c:dLbls>
        <c:gapWidth val="219"/>
        <c:overlap val="-27"/>
        <c:axId val="1393996527"/>
        <c:axId val="1413791823"/>
      </c:barChart>
      <c:catAx>
        <c:axId val="1393996527"/>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ja-JP"/>
          </a:p>
        </c:txPr>
        <c:crossAx val="1413791823"/>
        <c:crosses val="autoZero"/>
        <c:auto val="1"/>
        <c:lblAlgn val="ctr"/>
        <c:lblOffset val="100"/>
        <c:noMultiLvlLbl val="0"/>
      </c:catAx>
      <c:valAx>
        <c:axId val="1413791823"/>
        <c:scaling>
          <c:orientation val="minMax"/>
        </c:scaling>
        <c:delete val="0"/>
        <c:axPos val="l"/>
        <c:majorGridlines>
          <c:spPr>
            <a:ln w="9525" cap="flat" cmpd="sng" algn="ctr">
              <a:solidFill>
                <a:schemeClr val="tx1">
                  <a:lumMod val="15000"/>
                  <a:lumOff val="85000"/>
                </a:schemeClr>
              </a:solidFill>
              <a:round/>
            </a:ln>
            <a:effectLst/>
          </c:spPr>
        </c:majorGridlines>
        <c:numFmt formatCode="#,##0_);[Red]\(#,##0\)" sourceLinked="0"/>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ja-JP"/>
          </a:p>
        </c:txPr>
        <c:crossAx val="1393996527"/>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ja-JP"/>
        </a:p>
      </c:txPr>
    </c:legend>
    <c:plotVisOnly val="1"/>
    <c:dispBlanksAs val="gap"/>
    <c:showDLblsOverMax val="0"/>
  </c:chart>
  <c:spPr>
    <a:noFill/>
    <a:ln>
      <a:noFill/>
    </a:ln>
    <a:effectLst/>
  </c:spPr>
  <c:txPr>
    <a:bodyPr/>
    <a:lstStyle/>
    <a:p>
      <a:pPr>
        <a:defRPr/>
      </a:pPr>
      <a:endParaRPr lang="ja-JP"/>
    </a:p>
  </c:txPr>
  <c:externalData r:id="rId3">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ja-JP"/>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FEH_00200521_240510131135!$AE$13</c:f>
              <c:strCache>
                <c:ptCount val="1"/>
                <c:pt idx="0">
                  <c:v>業主・役員（国勢調査）</c:v>
                </c:pt>
              </c:strCache>
            </c:strRef>
          </c:tx>
          <c:spPr>
            <a:solidFill>
              <a:schemeClr val="accent1"/>
            </a:solidFill>
            <a:ln>
              <a:noFill/>
            </a:ln>
            <a:effectLst/>
          </c:spPr>
          <c:invertIfNegative val="0"/>
          <c:cat>
            <c:strRef>
              <c:f>FEH_00200521_240510131135!$AD$14:$AD$30</c:f>
              <c:strCache>
                <c:ptCount val="17"/>
                <c:pt idx="0">
                  <c:v>15～19歳</c:v>
                </c:pt>
                <c:pt idx="1">
                  <c:v>20～24歳</c:v>
                </c:pt>
                <c:pt idx="2">
                  <c:v>25～29歳</c:v>
                </c:pt>
                <c:pt idx="3">
                  <c:v>30～34歳</c:v>
                </c:pt>
                <c:pt idx="4">
                  <c:v>35～39歳</c:v>
                </c:pt>
                <c:pt idx="5">
                  <c:v>40～44歳</c:v>
                </c:pt>
                <c:pt idx="6">
                  <c:v>45～49歳</c:v>
                </c:pt>
                <c:pt idx="7">
                  <c:v>50～54歳</c:v>
                </c:pt>
                <c:pt idx="8">
                  <c:v>55～59歳</c:v>
                </c:pt>
                <c:pt idx="9">
                  <c:v>60～64歳</c:v>
                </c:pt>
                <c:pt idx="10">
                  <c:v>65～69歳</c:v>
                </c:pt>
                <c:pt idx="11">
                  <c:v>70～74歳</c:v>
                </c:pt>
                <c:pt idx="12">
                  <c:v>75～79歳</c:v>
                </c:pt>
                <c:pt idx="13">
                  <c:v>80～84歳</c:v>
                </c:pt>
                <c:pt idx="14">
                  <c:v>85～89歳</c:v>
                </c:pt>
                <c:pt idx="15">
                  <c:v>90～94歳</c:v>
                </c:pt>
                <c:pt idx="16">
                  <c:v>95歳以上</c:v>
                </c:pt>
              </c:strCache>
            </c:strRef>
          </c:cat>
          <c:val>
            <c:numRef>
              <c:f>FEH_00200521_240510131135!$AE$14:$AE$30</c:f>
              <c:numCache>
                <c:formatCode>0%</c:formatCode>
                <c:ptCount val="17"/>
                <c:pt idx="0">
                  <c:v>0</c:v>
                </c:pt>
                <c:pt idx="1">
                  <c:v>7.246376811594203E-3</c:v>
                </c:pt>
                <c:pt idx="2">
                  <c:v>1.8633540372670808E-2</c:v>
                </c:pt>
                <c:pt idx="3">
                  <c:v>2.8985507246376812E-2</c:v>
                </c:pt>
                <c:pt idx="4">
                  <c:v>6.3146997929606624E-2</c:v>
                </c:pt>
                <c:pt idx="5">
                  <c:v>8.2815734989648032E-2</c:v>
                </c:pt>
                <c:pt idx="6">
                  <c:v>8.6956521739130432E-2</c:v>
                </c:pt>
                <c:pt idx="7">
                  <c:v>7.4534161490683232E-2</c:v>
                </c:pt>
                <c:pt idx="8">
                  <c:v>8.7991718426501039E-2</c:v>
                </c:pt>
                <c:pt idx="9">
                  <c:v>0.12318840579710146</c:v>
                </c:pt>
                <c:pt idx="10">
                  <c:v>0.15113871635610765</c:v>
                </c:pt>
                <c:pt idx="11">
                  <c:v>0.13146997929606624</c:v>
                </c:pt>
                <c:pt idx="12">
                  <c:v>7.8674948240165632E-2</c:v>
                </c:pt>
                <c:pt idx="13">
                  <c:v>4.2443064182194616E-2</c:v>
                </c:pt>
                <c:pt idx="14">
                  <c:v>1.8633540372670808E-2</c:v>
                </c:pt>
                <c:pt idx="15">
                  <c:v>3.105590062111801E-3</c:v>
                </c:pt>
                <c:pt idx="16">
                  <c:v>0</c:v>
                </c:pt>
              </c:numCache>
            </c:numRef>
          </c:val>
          <c:extLst>
            <c:ext xmlns:c16="http://schemas.microsoft.com/office/drawing/2014/chart" uri="{C3380CC4-5D6E-409C-BE32-E72D297353CC}">
              <c16:uniqueId val="{00000000-D802-4759-B4A4-3D485EE452DB}"/>
            </c:ext>
          </c:extLst>
        </c:ser>
        <c:ser>
          <c:idx val="1"/>
          <c:order val="1"/>
          <c:tx>
            <c:strRef>
              <c:f>FEH_00200521_240510131135!$AF$13</c:f>
              <c:strCache>
                <c:ptCount val="1"/>
                <c:pt idx="0">
                  <c:v>経営体役員・構成員（センサス）</c:v>
                </c:pt>
              </c:strCache>
            </c:strRef>
          </c:tx>
          <c:spPr>
            <a:solidFill>
              <a:schemeClr val="accent2"/>
            </a:solidFill>
            <a:ln>
              <a:noFill/>
            </a:ln>
            <a:effectLst/>
          </c:spPr>
          <c:invertIfNegative val="0"/>
          <c:cat>
            <c:strRef>
              <c:f>FEH_00200521_240510131135!$AD$14:$AD$30</c:f>
              <c:strCache>
                <c:ptCount val="17"/>
                <c:pt idx="0">
                  <c:v>15～19歳</c:v>
                </c:pt>
                <c:pt idx="1">
                  <c:v>20～24歳</c:v>
                </c:pt>
                <c:pt idx="2">
                  <c:v>25～29歳</c:v>
                </c:pt>
                <c:pt idx="3">
                  <c:v>30～34歳</c:v>
                </c:pt>
                <c:pt idx="4">
                  <c:v>35～39歳</c:v>
                </c:pt>
                <c:pt idx="5">
                  <c:v>40～44歳</c:v>
                </c:pt>
                <c:pt idx="6">
                  <c:v>45～49歳</c:v>
                </c:pt>
                <c:pt idx="7">
                  <c:v>50～54歳</c:v>
                </c:pt>
                <c:pt idx="8">
                  <c:v>55～59歳</c:v>
                </c:pt>
                <c:pt idx="9">
                  <c:v>60～64歳</c:v>
                </c:pt>
                <c:pt idx="10">
                  <c:v>65～69歳</c:v>
                </c:pt>
                <c:pt idx="11">
                  <c:v>70～74歳</c:v>
                </c:pt>
                <c:pt idx="12">
                  <c:v>75～79歳</c:v>
                </c:pt>
                <c:pt idx="13">
                  <c:v>80～84歳</c:v>
                </c:pt>
                <c:pt idx="14">
                  <c:v>85～89歳</c:v>
                </c:pt>
                <c:pt idx="15">
                  <c:v>90～94歳</c:v>
                </c:pt>
                <c:pt idx="16">
                  <c:v>95歳以上</c:v>
                </c:pt>
              </c:strCache>
            </c:strRef>
          </c:cat>
          <c:val>
            <c:numRef>
              <c:f>FEH_00200521_240510131135!$AF$14:$AF$30</c:f>
              <c:numCache>
                <c:formatCode>0%</c:formatCode>
                <c:ptCount val="17"/>
                <c:pt idx="0">
                  <c:v>3.3985776323242497E-3</c:v>
                </c:pt>
                <c:pt idx="1">
                  <c:v>2.0580275662407957E-2</c:v>
                </c:pt>
                <c:pt idx="2">
                  <c:v>3.3419346717855118E-2</c:v>
                </c:pt>
                <c:pt idx="3">
                  <c:v>4.7831833343822773E-2</c:v>
                </c:pt>
                <c:pt idx="4">
                  <c:v>6.0985587513374032E-2</c:v>
                </c:pt>
                <c:pt idx="5">
                  <c:v>6.960790483982629E-2</c:v>
                </c:pt>
                <c:pt idx="6">
                  <c:v>7.8859588394486757E-2</c:v>
                </c:pt>
                <c:pt idx="7">
                  <c:v>7.4831644533954314E-2</c:v>
                </c:pt>
                <c:pt idx="8">
                  <c:v>0.10151677260998175</c:v>
                </c:pt>
                <c:pt idx="9">
                  <c:v>0.12354459059726855</c:v>
                </c:pt>
                <c:pt idx="10">
                  <c:v>0.15325067656869532</c:v>
                </c:pt>
                <c:pt idx="11">
                  <c:v>0.13248159103782492</c:v>
                </c:pt>
                <c:pt idx="12">
                  <c:v>5.7712883126691421E-2</c:v>
                </c:pt>
                <c:pt idx="13">
                  <c:v>2.5552268865252692E-2</c:v>
                </c:pt>
                <c:pt idx="14">
                  <c:v>1.1328592107747499E-2</c:v>
                </c:pt>
                <c:pt idx="15">
                  <c:v>3.0838945182201523E-3</c:v>
                </c:pt>
                <c:pt idx="16">
                  <c:v>5.0349298256655549E-4</c:v>
                </c:pt>
              </c:numCache>
            </c:numRef>
          </c:val>
          <c:extLst>
            <c:ext xmlns:c16="http://schemas.microsoft.com/office/drawing/2014/chart" uri="{C3380CC4-5D6E-409C-BE32-E72D297353CC}">
              <c16:uniqueId val="{00000001-D802-4759-B4A4-3D485EE452DB}"/>
            </c:ext>
          </c:extLst>
        </c:ser>
        <c:dLbls>
          <c:showLegendKey val="0"/>
          <c:showVal val="0"/>
          <c:showCatName val="0"/>
          <c:showSerName val="0"/>
          <c:showPercent val="0"/>
          <c:showBubbleSize val="0"/>
        </c:dLbls>
        <c:gapWidth val="219"/>
        <c:overlap val="-27"/>
        <c:axId val="461253631"/>
        <c:axId val="790226847"/>
      </c:barChart>
      <c:catAx>
        <c:axId val="461253631"/>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ja-JP"/>
          </a:p>
        </c:txPr>
        <c:crossAx val="790226847"/>
        <c:crosses val="autoZero"/>
        <c:auto val="1"/>
        <c:lblAlgn val="ctr"/>
        <c:lblOffset val="100"/>
        <c:noMultiLvlLbl val="0"/>
      </c:catAx>
      <c:valAx>
        <c:axId val="790226847"/>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ja-JP"/>
          </a:p>
        </c:txPr>
        <c:crossAx val="461253631"/>
        <c:crosses val="autoZero"/>
        <c:crossBetween val="between"/>
      </c:valAx>
      <c:spPr>
        <a:noFill/>
        <a:ln>
          <a:noFill/>
        </a:ln>
        <a:effectLst/>
      </c:spPr>
    </c:plotArea>
    <c:legend>
      <c:legendPos val="t"/>
      <c:overlay val="0"/>
      <c:spPr>
        <a:noFill/>
        <a:ln>
          <a:noFill/>
        </a:ln>
        <a:effectLst/>
      </c:spPr>
      <c:txPr>
        <a:bodyPr rot="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ja-JP"/>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200"/>
      </a:pPr>
      <a:endParaRPr lang="ja-JP"/>
    </a:p>
  </c:txPr>
  <c:externalData r:id="rId3">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ja-JP"/>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stacked"/>
        <c:varyColors val="0"/>
        <c:ser>
          <c:idx val="0"/>
          <c:order val="0"/>
          <c:tx>
            <c:strRef>
              <c:f>Sheet1!$F$1</c:f>
              <c:strCache>
                <c:ptCount val="1"/>
                <c:pt idx="0">
                  <c:v>国勢調査ー正規の職員・従業員</c:v>
                </c:pt>
              </c:strCache>
            </c:strRef>
          </c:tx>
          <c:spPr>
            <a:solidFill>
              <a:schemeClr val="accent1"/>
            </a:solidFill>
            <a:ln>
              <a:noFill/>
            </a:ln>
            <a:effectLst/>
          </c:spPr>
          <c:invertIfNegative val="0"/>
          <c:cat>
            <c:strRef>
              <c:f>Sheet1!$C$2:$C$18</c:f>
              <c:strCache>
                <c:ptCount val="17"/>
                <c:pt idx="0">
                  <c:v>15～19歳</c:v>
                </c:pt>
                <c:pt idx="1">
                  <c:v>20～24歳</c:v>
                </c:pt>
                <c:pt idx="2">
                  <c:v>25～29歳</c:v>
                </c:pt>
                <c:pt idx="3">
                  <c:v>30～34歳</c:v>
                </c:pt>
                <c:pt idx="4">
                  <c:v>35～39歳</c:v>
                </c:pt>
                <c:pt idx="5">
                  <c:v>40～44歳</c:v>
                </c:pt>
                <c:pt idx="6">
                  <c:v>45～49歳</c:v>
                </c:pt>
                <c:pt idx="7">
                  <c:v>50～54歳</c:v>
                </c:pt>
                <c:pt idx="8">
                  <c:v>55～59歳</c:v>
                </c:pt>
                <c:pt idx="9">
                  <c:v>60～64歳</c:v>
                </c:pt>
                <c:pt idx="10">
                  <c:v>65～69歳</c:v>
                </c:pt>
                <c:pt idx="11">
                  <c:v>70～74歳</c:v>
                </c:pt>
                <c:pt idx="12">
                  <c:v>75～79歳</c:v>
                </c:pt>
                <c:pt idx="13">
                  <c:v>80～84歳</c:v>
                </c:pt>
                <c:pt idx="14">
                  <c:v>85～89歳</c:v>
                </c:pt>
                <c:pt idx="15">
                  <c:v>90～94歳</c:v>
                </c:pt>
                <c:pt idx="16">
                  <c:v>95歳以上</c:v>
                </c:pt>
              </c:strCache>
            </c:strRef>
          </c:cat>
          <c:val>
            <c:numRef>
              <c:f>Sheet1!$F$2:$F$18</c:f>
              <c:numCache>
                <c:formatCode>#,##0</c:formatCode>
                <c:ptCount val="17"/>
                <c:pt idx="0" formatCode="General">
                  <c:v>270</c:v>
                </c:pt>
                <c:pt idx="1">
                  <c:v>1350</c:v>
                </c:pt>
                <c:pt idx="2">
                  <c:v>1900</c:v>
                </c:pt>
                <c:pt idx="3">
                  <c:v>2450</c:v>
                </c:pt>
                <c:pt idx="4">
                  <c:v>2920</c:v>
                </c:pt>
                <c:pt idx="5">
                  <c:v>3410</c:v>
                </c:pt>
                <c:pt idx="6">
                  <c:v>2940</c:v>
                </c:pt>
                <c:pt idx="7">
                  <c:v>2340</c:v>
                </c:pt>
                <c:pt idx="8">
                  <c:v>2600</c:v>
                </c:pt>
                <c:pt idx="9">
                  <c:v>2480</c:v>
                </c:pt>
                <c:pt idx="10">
                  <c:v>1580</c:v>
                </c:pt>
                <c:pt idx="11" formatCode="General">
                  <c:v>880</c:v>
                </c:pt>
                <c:pt idx="12" formatCode="General">
                  <c:v>220</c:v>
                </c:pt>
                <c:pt idx="13" formatCode="General">
                  <c:v>20</c:v>
                </c:pt>
                <c:pt idx="14" formatCode="General">
                  <c:v>10</c:v>
                </c:pt>
                <c:pt idx="15" formatCode="General">
                  <c:v>0</c:v>
                </c:pt>
                <c:pt idx="16" formatCode="General">
                  <c:v>0</c:v>
                </c:pt>
              </c:numCache>
            </c:numRef>
          </c:val>
          <c:extLst>
            <c:ext xmlns:c16="http://schemas.microsoft.com/office/drawing/2014/chart" uri="{C3380CC4-5D6E-409C-BE32-E72D297353CC}">
              <c16:uniqueId val="{00000000-2B09-4109-8F71-C5365BE9CEFE}"/>
            </c:ext>
          </c:extLst>
        </c:ser>
        <c:ser>
          <c:idx val="1"/>
          <c:order val="1"/>
          <c:tx>
            <c:strRef>
              <c:f>Sheet1!$H$1</c:f>
              <c:strCache>
                <c:ptCount val="1"/>
                <c:pt idx="0">
                  <c:v>国勢調査ーパート・アルバイト・その他</c:v>
                </c:pt>
              </c:strCache>
            </c:strRef>
          </c:tx>
          <c:spPr>
            <a:solidFill>
              <a:schemeClr val="accent2"/>
            </a:solidFill>
            <a:ln>
              <a:noFill/>
            </a:ln>
            <a:effectLst/>
          </c:spPr>
          <c:invertIfNegative val="0"/>
          <c:cat>
            <c:strRef>
              <c:f>Sheet1!$C$2:$C$18</c:f>
              <c:strCache>
                <c:ptCount val="17"/>
                <c:pt idx="0">
                  <c:v>15～19歳</c:v>
                </c:pt>
                <c:pt idx="1">
                  <c:v>20～24歳</c:v>
                </c:pt>
                <c:pt idx="2">
                  <c:v>25～29歳</c:v>
                </c:pt>
                <c:pt idx="3">
                  <c:v>30～34歳</c:v>
                </c:pt>
                <c:pt idx="4">
                  <c:v>35～39歳</c:v>
                </c:pt>
                <c:pt idx="5">
                  <c:v>40～44歳</c:v>
                </c:pt>
                <c:pt idx="6">
                  <c:v>45～49歳</c:v>
                </c:pt>
                <c:pt idx="7">
                  <c:v>50～54歳</c:v>
                </c:pt>
                <c:pt idx="8">
                  <c:v>55～59歳</c:v>
                </c:pt>
                <c:pt idx="9">
                  <c:v>60～64歳</c:v>
                </c:pt>
                <c:pt idx="10">
                  <c:v>65～69歳</c:v>
                </c:pt>
                <c:pt idx="11">
                  <c:v>70～74歳</c:v>
                </c:pt>
                <c:pt idx="12">
                  <c:v>75～79歳</c:v>
                </c:pt>
                <c:pt idx="13">
                  <c:v>80～84歳</c:v>
                </c:pt>
                <c:pt idx="14">
                  <c:v>85～89歳</c:v>
                </c:pt>
                <c:pt idx="15">
                  <c:v>90～94歳</c:v>
                </c:pt>
                <c:pt idx="16">
                  <c:v>95歳以上</c:v>
                </c:pt>
              </c:strCache>
            </c:strRef>
          </c:cat>
          <c:val>
            <c:numRef>
              <c:f>Sheet1!$H$2:$H$18</c:f>
              <c:numCache>
                <c:formatCode>General</c:formatCode>
                <c:ptCount val="17"/>
                <c:pt idx="0">
                  <c:v>70</c:v>
                </c:pt>
                <c:pt idx="1">
                  <c:v>60</c:v>
                </c:pt>
                <c:pt idx="2">
                  <c:v>90</c:v>
                </c:pt>
                <c:pt idx="3">
                  <c:v>130</c:v>
                </c:pt>
                <c:pt idx="4">
                  <c:v>270</c:v>
                </c:pt>
                <c:pt idx="5">
                  <c:v>300</c:v>
                </c:pt>
                <c:pt idx="6">
                  <c:v>310</c:v>
                </c:pt>
                <c:pt idx="7">
                  <c:v>310</c:v>
                </c:pt>
                <c:pt idx="8">
                  <c:v>380</c:v>
                </c:pt>
                <c:pt idx="9">
                  <c:v>990</c:v>
                </c:pt>
                <c:pt idx="10" formatCode="#,##0">
                  <c:v>1500</c:v>
                </c:pt>
                <c:pt idx="11" formatCode="#,##0">
                  <c:v>1250</c:v>
                </c:pt>
                <c:pt idx="12">
                  <c:v>550</c:v>
                </c:pt>
                <c:pt idx="13">
                  <c:v>110</c:v>
                </c:pt>
                <c:pt idx="14">
                  <c:v>10</c:v>
                </c:pt>
                <c:pt idx="15">
                  <c:v>0</c:v>
                </c:pt>
                <c:pt idx="16">
                  <c:v>0</c:v>
                </c:pt>
              </c:numCache>
            </c:numRef>
          </c:val>
          <c:extLst>
            <c:ext xmlns:c16="http://schemas.microsoft.com/office/drawing/2014/chart" uri="{C3380CC4-5D6E-409C-BE32-E72D297353CC}">
              <c16:uniqueId val="{00000001-2B09-4109-8F71-C5365BE9CEFE}"/>
            </c:ext>
          </c:extLst>
        </c:ser>
        <c:dLbls>
          <c:showLegendKey val="0"/>
          <c:showVal val="0"/>
          <c:showCatName val="0"/>
          <c:showSerName val="0"/>
          <c:showPercent val="0"/>
          <c:showBubbleSize val="0"/>
        </c:dLbls>
        <c:gapWidth val="219"/>
        <c:overlap val="100"/>
        <c:axId val="1381187327"/>
        <c:axId val="1389190479"/>
      </c:barChart>
      <c:catAx>
        <c:axId val="1381187327"/>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00" b="0" i="0" u="none" strike="noStrike" kern="1200" baseline="0">
                <a:solidFill>
                  <a:schemeClr val="tx1">
                    <a:lumMod val="65000"/>
                    <a:lumOff val="35000"/>
                  </a:schemeClr>
                </a:solidFill>
                <a:latin typeface="+mn-lt"/>
                <a:ea typeface="+mn-ea"/>
                <a:cs typeface="+mn-cs"/>
              </a:defRPr>
            </a:pPr>
            <a:endParaRPr lang="ja-JP"/>
          </a:p>
        </c:txPr>
        <c:crossAx val="1389190479"/>
        <c:crosses val="autoZero"/>
        <c:auto val="1"/>
        <c:lblAlgn val="ctr"/>
        <c:lblOffset val="100"/>
        <c:noMultiLvlLbl val="0"/>
      </c:catAx>
      <c:valAx>
        <c:axId val="1389190479"/>
        <c:scaling>
          <c:orientation val="minMax"/>
        </c:scaling>
        <c:delete val="0"/>
        <c:axPos val="l"/>
        <c:majorGridlines>
          <c:spPr>
            <a:ln w="9525" cap="flat" cmpd="sng" algn="ctr">
              <a:solidFill>
                <a:schemeClr val="tx1">
                  <a:lumMod val="15000"/>
                  <a:lumOff val="85000"/>
                </a:schemeClr>
              </a:solidFill>
              <a:round/>
            </a:ln>
            <a:effectLst/>
          </c:spPr>
        </c:majorGridlines>
        <c:numFmt formatCode="#,##0_);[Red]\(#,##0\)" sourceLinked="0"/>
        <c:majorTickMark val="none"/>
        <c:minorTickMark val="none"/>
        <c:tickLblPos val="nextTo"/>
        <c:spPr>
          <a:noFill/>
          <a:ln>
            <a:noFill/>
          </a:ln>
          <a:effectLst/>
        </c:spPr>
        <c:txPr>
          <a:bodyPr rot="-60000000" spcFirstLastPara="1" vertOverflow="ellipsis" vert="horz" wrap="square" anchor="ctr" anchorCtr="1"/>
          <a:lstStyle/>
          <a:p>
            <a:pPr>
              <a:defRPr sz="1100" b="0" i="0" u="none" strike="noStrike" kern="1200" baseline="0">
                <a:solidFill>
                  <a:schemeClr val="tx1">
                    <a:lumMod val="65000"/>
                    <a:lumOff val="35000"/>
                  </a:schemeClr>
                </a:solidFill>
                <a:latin typeface="+mn-lt"/>
                <a:ea typeface="+mn-ea"/>
                <a:cs typeface="+mn-cs"/>
              </a:defRPr>
            </a:pPr>
            <a:endParaRPr lang="ja-JP"/>
          </a:p>
        </c:txPr>
        <c:crossAx val="1381187327"/>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00" b="0" i="0" u="none" strike="noStrike" kern="1200" baseline="0">
              <a:solidFill>
                <a:schemeClr val="tx1">
                  <a:lumMod val="65000"/>
                  <a:lumOff val="35000"/>
                </a:schemeClr>
              </a:solidFill>
              <a:latin typeface="+mn-lt"/>
              <a:ea typeface="+mn-ea"/>
              <a:cs typeface="+mn-cs"/>
            </a:defRPr>
          </a:pPr>
          <a:endParaRPr lang="ja-JP"/>
        </a:p>
      </c:txPr>
    </c:legend>
    <c:plotVisOnly val="1"/>
    <c:dispBlanksAs val="gap"/>
    <c:showDLblsOverMax val="0"/>
  </c:chart>
  <c:spPr>
    <a:noFill/>
    <a:ln>
      <a:noFill/>
    </a:ln>
    <a:effectLst/>
  </c:spPr>
  <c:txPr>
    <a:bodyPr/>
    <a:lstStyle/>
    <a:p>
      <a:pPr>
        <a:defRPr sz="1100"/>
      </a:pPr>
      <a:endParaRPr lang="ja-JP"/>
    </a:p>
  </c:txPr>
  <c:externalData r:id="rId3">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ja-JP"/>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外国人年齢!$AZ$2</c:f>
              <c:strCache>
                <c:ptCount val="1"/>
                <c:pt idx="0">
                  <c:v>外国人</c:v>
                </c:pt>
              </c:strCache>
            </c:strRef>
          </c:tx>
          <c:spPr>
            <a:solidFill>
              <a:schemeClr val="accent1"/>
            </a:solidFill>
            <a:ln>
              <a:noFill/>
            </a:ln>
            <a:effectLst/>
          </c:spPr>
          <c:invertIfNegative val="0"/>
          <c:cat>
            <c:strRef>
              <c:f>外国人年齢!$AY$3:$AY$19</c:f>
              <c:strCache>
                <c:ptCount val="17"/>
                <c:pt idx="0">
                  <c:v>15～19歳</c:v>
                </c:pt>
                <c:pt idx="1">
                  <c:v>20～24歳</c:v>
                </c:pt>
                <c:pt idx="2">
                  <c:v>25～29歳</c:v>
                </c:pt>
                <c:pt idx="3">
                  <c:v>30～34歳</c:v>
                </c:pt>
                <c:pt idx="4">
                  <c:v>35～39歳</c:v>
                </c:pt>
                <c:pt idx="5">
                  <c:v>40～44歳</c:v>
                </c:pt>
                <c:pt idx="6">
                  <c:v>45～49歳</c:v>
                </c:pt>
                <c:pt idx="7">
                  <c:v>50～54歳</c:v>
                </c:pt>
                <c:pt idx="8">
                  <c:v>55～59歳</c:v>
                </c:pt>
                <c:pt idx="9">
                  <c:v>60～64歳</c:v>
                </c:pt>
                <c:pt idx="10">
                  <c:v>65～69歳</c:v>
                </c:pt>
                <c:pt idx="11">
                  <c:v>70～74歳</c:v>
                </c:pt>
                <c:pt idx="12">
                  <c:v>75～79歳</c:v>
                </c:pt>
                <c:pt idx="13">
                  <c:v>80～84歳</c:v>
                </c:pt>
                <c:pt idx="14">
                  <c:v>85～89歳</c:v>
                </c:pt>
                <c:pt idx="15">
                  <c:v>90～94歳</c:v>
                </c:pt>
                <c:pt idx="16">
                  <c:v>95歳以上</c:v>
                </c:pt>
              </c:strCache>
            </c:strRef>
          </c:cat>
          <c:val>
            <c:numRef>
              <c:f>外国人年齢!$AZ$3:$AZ$19</c:f>
              <c:numCache>
                <c:formatCode>0.00%</c:formatCode>
                <c:ptCount val="17"/>
                <c:pt idx="0">
                  <c:v>0</c:v>
                </c:pt>
                <c:pt idx="1">
                  <c:v>4.5045045045045045E-3</c:v>
                </c:pt>
                <c:pt idx="2">
                  <c:v>9.45945945945946E-2</c:v>
                </c:pt>
                <c:pt idx="3">
                  <c:v>0.12162162162162163</c:v>
                </c:pt>
                <c:pt idx="4">
                  <c:v>0.18468468468468469</c:v>
                </c:pt>
                <c:pt idx="5">
                  <c:v>0.1036036036036036</c:v>
                </c:pt>
                <c:pt idx="6">
                  <c:v>0.10810810810810811</c:v>
                </c:pt>
                <c:pt idx="7">
                  <c:v>0.1036036036036036</c:v>
                </c:pt>
                <c:pt idx="8">
                  <c:v>8.5585585585585586E-2</c:v>
                </c:pt>
                <c:pt idx="9">
                  <c:v>7.6576576576576572E-2</c:v>
                </c:pt>
                <c:pt idx="10">
                  <c:v>4.954954954954955E-2</c:v>
                </c:pt>
                <c:pt idx="11">
                  <c:v>1.8018018018018018E-2</c:v>
                </c:pt>
                <c:pt idx="12">
                  <c:v>3.6036036036036036E-2</c:v>
                </c:pt>
                <c:pt idx="13">
                  <c:v>4.5045045045045045E-3</c:v>
                </c:pt>
                <c:pt idx="14">
                  <c:v>9.0090090090090089E-3</c:v>
                </c:pt>
                <c:pt idx="15">
                  <c:v>0</c:v>
                </c:pt>
                <c:pt idx="16">
                  <c:v>0</c:v>
                </c:pt>
              </c:numCache>
            </c:numRef>
          </c:val>
          <c:extLst>
            <c:ext xmlns:c16="http://schemas.microsoft.com/office/drawing/2014/chart" uri="{C3380CC4-5D6E-409C-BE32-E72D297353CC}">
              <c16:uniqueId val="{00000000-B1E2-40E8-ADAB-8221C933EBD9}"/>
            </c:ext>
          </c:extLst>
        </c:ser>
        <c:ser>
          <c:idx val="1"/>
          <c:order val="1"/>
          <c:tx>
            <c:strRef>
              <c:f>外国人年齢!$BA$2</c:f>
              <c:strCache>
                <c:ptCount val="1"/>
                <c:pt idx="0">
                  <c:v>日本人</c:v>
                </c:pt>
              </c:strCache>
            </c:strRef>
          </c:tx>
          <c:spPr>
            <a:solidFill>
              <a:schemeClr val="accent2"/>
            </a:solidFill>
            <a:ln>
              <a:noFill/>
            </a:ln>
            <a:effectLst/>
          </c:spPr>
          <c:invertIfNegative val="0"/>
          <c:cat>
            <c:strRef>
              <c:f>外国人年齢!$AY$3:$AY$19</c:f>
              <c:strCache>
                <c:ptCount val="17"/>
                <c:pt idx="0">
                  <c:v>15～19歳</c:v>
                </c:pt>
                <c:pt idx="1">
                  <c:v>20～24歳</c:v>
                </c:pt>
                <c:pt idx="2">
                  <c:v>25～29歳</c:v>
                </c:pt>
                <c:pt idx="3">
                  <c:v>30～34歳</c:v>
                </c:pt>
                <c:pt idx="4">
                  <c:v>35～39歳</c:v>
                </c:pt>
                <c:pt idx="5">
                  <c:v>40～44歳</c:v>
                </c:pt>
                <c:pt idx="6">
                  <c:v>45～49歳</c:v>
                </c:pt>
                <c:pt idx="7">
                  <c:v>50～54歳</c:v>
                </c:pt>
                <c:pt idx="8">
                  <c:v>55～59歳</c:v>
                </c:pt>
                <c:pt idx="9">
                  <c:v>60～64歳</c:v>
                </c:pt>
                <c:pt idx="10">
                  <c:v>65～69歳</c:v>
                </c:pt>
                <c:pt idx="11">
                  <c:v>70～74歳</c:v>
                </c:pt>
                <c:pt idx="12">
                  <c:v>75～79歳</c:v>
                </c:pt>
                <c:pt idx="13">
                  <c:v>80～84歳</c:v>
                </c:pt>
                <c:pt idx="14">
                  <c:v>85～89歳</c:v>
                </c:pt>
                <c:pt idx="15">
                  <c:v>90～94歳</c:v>
                </c:pt>
                <c:pt idx="16">
                  <c:v>95歳以上</c:v>
                </c:pt>
              </c:strCache>
            </c:strRef>
          </c:cat>
          <c:val>
            <c:numRef>
              <c:f>外国人年齢!$BA$3:$BA$19</c:f>
              <c:numCache>
                <c:formatCode>0.00%</c:formatCode>
                <c:ptCount val="17"/>
                <c:pt idx="0">
                  <c:v>6.1472362224241923E-3</c:v>
                </c:pt>
                <c:pt idx="1">
                  <c:v>3.5561431050152852E-2</c:v>
                </c:pt>
                <c:pt idx="2">
                  <c:v>5.0252003635462283E-2</c:v>
                </c:pt>
                <c:pt idx="3">
                  <c:v>6.8743286788399569E-2</c:v>
                </c:pt>
                <c:pt idx="4">
                  <c:v>9.2853011650004133E-2</c:v>
                </c:pt>
                <c:pt idx="5">
                  <c:v>0.10585805172271337</c:v>
                </c:pt>
                <c:pt idx="6">
                  <c:v>0.10656861935057424</c:v>
                </c:pt>
                <c:pt idx="7">
                  <c:v>9.280343716433942E-2</c:v>
                </c:pt>
                <c:pt idx="8">
                  <c:v>0.1055275551516153</c:v>
                </c:pt>
                <c:pt idx="9">
                  <c:v>0.11076592580351979</c:v>
                </c:pt>
                <c:pt idx="10">
                  <c:v>9.8967198215318519E-2</c:v>
                </c:pt>
                <c:pt idx="11">
                  <c:v>7.5716764438568951E-2</c:v>
                </c:pt>
                <c:pt idx="12">
                  <c:v>3.0306535569693465E-2</c:v>
                </c:pt>
                <c:pt idx="13">
                  <c:v>1.3831281500454432E-2</c:v>
                </c:pt>
                <c:pt idx="14">
                  <c:v>4.8748244236966045E-3</c:v>
                </c:pt>
                <c:pt idx="15">
                  <c:v>1.1071635131785509E-3</c:v>
                </c:pt>
                <c:pt idx="16">
                  <c:v>1.156737998843262E-4</c:v>
                </c:pt>
              </c:numCache>
            </c:numRef>
          </c:val>
          <c:extLst>
            <c:ext xmlns:c16="http://schemas.microsoft.com/office/drawing/2014/chart" uri="{C3380CC4-5D6E-409C-BE32-E72D297353CC}">
              <c16:uniqueId val="{00000001-B1E2-40E8-ADAB-8221C933EBD9}"/>
            </c:ext>
          </c:extLst>
        </c:ser>
        <c:dLbls>
          <c:showLegendKey val="0"/>
          <c:showVal val="0"/>
          <c:showCatName val="0"/>
          <c:showSerName val="0"/>
          <c:showPercent val="0"/>
          <c:showBubbleSize val="0"/>
        </c:dLbls>
        <c:gapWidth val="150"/>
        <c:axId val="271651232"/>
        <c:axId val="489555136"/>
      </c:barChart>
      <c:catAx>
        <c:axId val="27165123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ja-JP"/>
          </a:p>
        </c:txPr>
        <c:crossAx val="489555136"/>
        <c:crosses val="autoZero"/>
        <c:auto val="1"/>
        <c:lblAlgn val="ctr"/>
        <c:lblOffset val="100"/>
        <c:noMultiLvlLbl val="0"/>
      </c:catAx>
      <c:valAx>
        <c:axId val="489555136"/>
        <c:scaling>
          <c:orientation val="minMax"/>
        </c:scaling>
        <c:delete val="0"/>
        <c:axPos val="l"/>
        <c:majorGridlines>
          <c:spPr>
            <a:ln w="9525" cap="flat" cmpd="sng" algn="ctr">
              <a:solidFill>
                <a:schemeClr val="tx1">
                  <a:lumMod val="15000"/>
                  <a:lumOff val="85000"/>
                </a:schemeClr>
              </a:solidFill>
              <a:round/>
            </a:ln>
            <a:effectLst/>
          </c:spPr>
        </c:majorGridlines>
        <c:numFmt formatCode="0.00%" sourceLinked="1"/>
        <c:majorTickMark val="none"/>
        <c:minorTickMark val="none"/>
        <c:tickLblPos val="nextTo"/>
        <c:spPr>
          <a:noFill/>
          <a:ln>
            <a:noFill/>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ja-JP"/>
          </a:p>
        </c:txPr>
        <c:crossAx val="271651232"/>
        <c:crosses val="autoZero"/>
        <c:crossBetween val="between"/>
      </c:valAx>
      <c:spPr>
        <a:noFill/>
        <a:ln>
          <a:noFill/>
        </a:ln>
        <a:effectLst/>
      </c:spPr>
    </c:plotArea>
    <c:legend>
      <c:legendPos val="b"/>
      <c:layout>
        <c:manualLayout>
          <c:xMode val="edge"/>
          <c:yMode val="edge"/>
          <c:x val="0.72862794324622471"/>
          <c:y val="0.12434137863530174"/>
          <c:w val="0.19008710867663281"/>
          <c:h val="5.9842512808703896E-2"/>
        </c:manualLayout>
      </c:layout>
      <c:overlay val="1"/>
      <c:spPr>
        <a:noFill/>
        <a:ln>
          <a:noFill/>
        </a:ln>
        <a:effectLst/>
      </c:spPr>
      <c:txPr>
        <a:bodyPr rot="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ja-JP"/>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200"/>
      </a:pPr>
      <a:endParaRPr lang="ja-JP"/>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ja-JP"/>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stacked"/>
        <c:varyColors val="0"/>
        <c:ser>
          <c:idx val="0"/>
          <c:order val="0"/>
          <c:tx>
            <c:strRef>
              <c:f>外国人国籍別従業地位!$MO$3</c:f>
              <c:strCache>
                <c:ptCount val="1"/>
                <c:pt idx="0">
                  <c:v>雇用者（正規の職員・従業員）</c:v>
                </c:pt>
              </c:strCache>
            </c:strRef>
          </c:tx>
          <c:spPr>
            <a:solidFill>
              <a:schemeClr val="accent1"/>
            </a:solidFill>
            <a:ln>
              <a:noFill/>
            </a:ln>
            <a:effectLst/>
          </c:spPr>
          <c:invertIfNegative val="0"/>
          <c:cat>
            <c:strRef>
              <c:f>外国人国籍別従業地位!$A$4:$A$9</c:f>
              <c:strCache>
                <c:ptCount val="6"/>
                <c:pt idx="0">
                  <c:v>ブラジル</c:v>
                </c:pt>
                <c:pt idx="1">
                  <c:v>ベトナム</c:v>
                </c:pt>
                <c:pt idx="2">
                  <c:v>韓国，朝鮮</c:v>
                </c:pt>
                <c:pt idx="3">
                  <c:v>中国</c:v>
                </c:pt>
                <c:pt idx="4">
                  <c:v>フィリピン</c:v>
                </c:pt>
                <c:pt idx="5">
                  <c:v>ネパール</c:v>
                </c:pt>
              </c:strCache>
            </c:strRef>
          </c:cat>
          <c:val>
            <c:numRef>
              <c:f>外国人国籍別従業地位!$MO$4:$MO$9</c:f>
              <c:numCache>
                <c:formatCode>General</c:formatCode>
                <c:ptCount val="6"/>
                <c:pt idx="0">
                  <c:v>13</c:v>
                </c:pt>
                <c:pt idx="1">
                  <c:v>4</c:v>
                </c:pt>
                <c:pt idx="2">
                  <c:v>14</c:v>
                </c:pt>
                <c:pt idx="3">
                  <c:v>17</c:v>
                </c:pt>
                <c:pt idx="4">
                  <c:v>9</c:v>
                </c:pt>
                <c:pt idx="5">
                  <c:v>9</c:v>
                </c:pt>
              </c:numCache>
            </c:numRef>
          </c:val>
          <c:extLst>
            <c:ext xmlns:c16="http://schemas.microsoft.com/office/drawing/2014/chart" uri="{C3380CC4-5D6E-409C-BE32-E72D297353CC}">
              <c16:uniqueId val="{00000000-B74F-4F87-8F27-89E3EAB72BFD}"/>
            </c:ext>
          </c:extLst>
        </c:ser>
        <c:ser>
          <c:idx val="1"/>
          <c:order val="1"/>
          <c:tx>
            <c:strRef>
              <c:f>外国人国籍別従業地位!$MP$3</c:f>
              <c:strCache>
                <c:ptCount val="1"/>
                <c:pt idx="0">
                  <c:v>雇用者（労働者派遣事業所の派遣社員）</c:v>
                </c:pt>
              </c:strCache>
            </c:strRef>
          </c:tx>
          <c:spPr>
            <a:solidFill>
              <a:schemeClr val="accent2"/>
            </a:solidFill>
            <a:ln>
              <a:noFill/>
            </a:ln>
            <a:effectLst/>
          </c:spPr>
          <c:invertIfNegative val="0"/>
          <c:cat>
            <c:strRef>
              <c:f>外国人国籍別従業地位!$A$4:$A$9</c:f>
              <c:strCache>
                <c:ptCount val="6"/>
                <c:pt idx="0">
                  <c:v>ブラジル</c:v>
                </c:pt>
                <c:pt idx="1">
                  <c:v>ベトナム</c:v>
                </c:pt>
                <c:pt idx="2">
                  <c:v>韓国，朝鮮</c:v>
                </c:pt>
                <c:pt idx="3">
                  <c:v>中国</c:v>
                </c:pt>
                <c:pt idx="4">
                  <c:v>フィリピン</c:v>
                </c:pt>
                <c:pt idx="5">
                  <c:v>ネパール</c:v>
                </c:pt>
              </c:strCache>
            </c:strRef>
          </c:cat>
          <c:val>
            <c:numRef>
              <c:f>外国人国籍別従業地位!$MP$4:$MP$9</c:f>
              <c:numCache>
                <c:formatCode>General</c:formatCode>
                <c:ptCount val="6"/>
                <c:pt idx="0">
                  <c:v>5</c:v>
                </c:pt>
                <c:pt idx="1">
                  <c:v>0</c:v>
                </c:pt>
                <c:pt idx="2">
                  <c:v>0</c:v>
                </c:pt>
                <c:pt idx="3">
                  <c:v>1</c:v>
                </c:pt>
                <c:pt idx="4">
                  <c:v>2</c:v>
                </c:pt>
                <c:pt idx="5">
                  <c:v>0</c:v>
                </c:pt>
              </c:numCache>
            </c:numRef>
          </c:val>
          <c:extLst>
            <c:ext xmlns:c16="http://schemas.microsoft.com/office/drawing/2014/chart" uri="{C3380CC4-5D6E-409C-BE32-E72D297353CC}">
              <c16:uniqueId val="{00000001-B74F-4F87-8F27-89E3EAB72BFD}"/>
            </c:ext>
          </c:extLst>
        </c:ser>
        <c:ser>
          <c:idx val="2"/>
          <c:order val="2"/>
          <c:tx>
            <c:strRef>
              <c:f>外国人国籍別従業地位!$MQ$3</c:f>
              <c:strCache>
                <c:ptCount val="1"/>
                <c:pt idx="0">
                  <c:v>雇用者（パート・アルバイト・その他）</c:v>
                </c:pt>
              </c:strCache>
            </c:strRef>
          </c:tx>
          <c:spPr>
            <a:solidFill>
              <a:schemeClr val="accent3"/>
            </a:solidFill>
            <a:ln>
              <a:noFill/>
            </a:ln>
            <a:effectLst/>
          </c:spPr>
          <c:invertIfNegative val="0"/>
          <c:cat>
            <c:strRef>
              <c:f>外国人国籍別従業地位!$A$4:$A$9</c:f>
              <c:strCache>
                <c:ptCount val="6"/>
                <c:pt idx="0">
                  <c:v>ブラジル</c:v>
                </c:pt>
                <c:pt idx="1">
                  <c:v>ベトナム</c:v>
                </c:pt>
                <c:pt idx="2">
                  <c:v>韓国，朝鮮</c:v>
                </c:pt>
                <c:pt idx="3">
                  <c:v>中国</c:v>
                </c:pt>
                <c:pt idx="4">
                  <c:v>フィリピン</c:v>
                </c:pt>
                <c:pt idx="5">
                  <c:v>ネパール</c:v>
                </c:pt>
              </c:strCache>
            </c:strRef>
          </c:cat>
          <c:val>
            <c:numRef>
              <c:f>外国人国籍別従業地位!$MQ$4:$MQ$9</c:f>
              <c:numCache>
                <c:formatCode>General</c:formatCode>
                <c:ptCount val="6"/>
                <c:pt idx="0">
                  <c:v>3</c:v>
                </c:pt>
                <c:pt idx="1">
                  <c:v>18</c:v>
                </c:pt>
                <c:pt idx="2">
                  <c:v>4</c:v>
                </c:pt>
                <c:pt idx="3">
                  <c:v>9</c:v>
                </c:pt>
                <c:pt idx="4">
                  <c:v>5</c:v>
                </c:pt>
                <c:pt idx="5">
                  <c:v>1</c:v>
                </c:pt>
              </c:numCache>
            </c:numRef>
          </c:val>
          <c:extLst>
            <c:ext xmlns:c16="http://schemas.microsoft.com/office/drawing/2014/chart" uri="{C3380CC4-5D6E-409C-BE32-E72D297353CC}">
              <c16:uniqueId val="{00000002-B74F-4F87-8F27-89E3EAB72BFD}"/>
            </c:ext>
          </c:extLst>
        </c:ser>
        <c:ser>
          <c:idx val="3"/>
          <c:order val="3"/>
          <c:tx>
            <c:strRef>
              <c:f>外国人国籍別従業地位!$MR$3</c:f>
              <c:strCache>
                <c:ptCount val="1"/>
                <c:pt idx="0">
                  <c:v>役員</c:v>
                </c:pt>
              </c:strCache>
            </c:strRef>
          </c:tx>
          <c:spPr>
            <a:solidFill>
              <a:schemeClr val="accent4"/>
            </a:solidFill>
            <a:ln>
              <a:noFill/>
            </a:ln>
            <a:effectLst/>
          </c:spPr>
          <c:invertIfNegative val="0"/>
          <c:cat>
            <c:strRef>
              <c:f>外国人国籍別従業地位!$A$4:$A$9</c:f>
              <c:strCache>
                <c:ptCount val="6"/>
                <c:pt idx="0">
                  <c:v>ブラジル</c:v>
                </c:pt>
                <c:pt idx="1">
                  <c:v>ベトナム</c:v>
                </c:pt>
                <c:pt idx="2">
                  <c:v>韓国，朝鮮</c:v>
                </c:pt>
                <c:pt idx="3">
                  <c:v>中国</c:v>
                </c:pt>
                <c:pt idx="4">
                  <c:v>フィリピン</c:v>
                </c:pt>
                <c:pt idx="5">
                  <c:v>ネパール</c:v>
                </c:pt>
              </c:strCache>
            </c:strRef>
          </c:cat>
          <c:val>
            <c:numRef>
              <c:f>外国人国籍別従業地位!$MR$4:$MR$9</c:f>
              <c:numCache>
                <c:formatCode>General</c:formatCode>
                <c:ptCount val="6"/>
                <c:pt idx="0">
                  <c:v>0</c:v>
                </c:pt>
                <c:pt idx="1">
                  <c:v>9</c:v>
                </c:pt>
                <c:pt idx="2">
                  <c:v>3</c:v>
                </c:pt>
                <c:pt idx="3">
                  <c:v>1</c:v>
                </c:pt>
                <c:pt idx="4">
                  <c:v>0</c:v>
                </c:pt>
                <c:pt idx="5">
                  <c:v>1</c:v>
                </c:pt>
              </c:numCache>
            </c:numRef>
          </c:val>
          <c:extLst>
            <c:ext xmlns:c16="http://schemas.microsoft.com/office/drawing/2014/chart" uri="{C3380CC4-5D6E-409C-BE32-E72D297353CC}">
              <c16:uniqueId val="{00000003-B74F-4F87-8F27-89E3EAB72BFD}"/>
            </c:ext>
          </c:extLst>
        </c:ser>
        <c:ser>
          <c:idx val="4"/>
          <c:order val="4"/>
          <c:tx>
            <c:strRef>
              <c:f>外国人国籍別従業地位!$MS$3</c:f>
              <c:strCache>
                <c:ptCount val="1"/>
                <c:pt idx="0">
                  <c:v>自営業主（雇人のある業主）</c:v>
                </c:pt>
              </c:strCache>
            </c:strRef>
          </c:tx>
          <c:spPr>
            <a:solidFill>
              <a:schemeClr val="accent5"/>
            </a:solidFill>
            <a:ln>
              <a:noFill/>
            </a:ln>
            <a:effectLst/>
          </c:spPr>
          <c:invertIfNegative val="0"/>
          <c:cat>
            <c:strRef>
              <c:f>外国人国籍別従業地位!$A$4:$A$9</c:f>
              <c:strCache>
                <c:ptCount val="6"/>
                <c:pt idx="0">
                  <c:v>ブラジル</c:v>
                </c:pt>
                <c:pt idx="1">
                  <c:v>ベトナム</c:v>
                </c:pt>
                <c:pt idx="2">
                  <c:v>韓国，朝鮮</c:v>
                </c:pt>
                <c:pt idx="3">
                  <c:v>中国</c:v>
                </c:pt>
                <c:pt idx="4">
                  <c:v>フィリピン</c:v>
                </c:pt>
                <c:pt idx="5">
                  <c:v>ネパール</c:v>
                </c:pt>
              </c:strCache>
            </c:strRef>
          </c:cat>
          <c:val>
            <c:numRef>
              <c:f>外国人国籍別従業地位!$MS$4:$MS$9</c:f>
              <c:numCache>
                <c:formatCode>General</c:formatCode>
                <c:ptCount val="6"/>
                <c:pt idx="0">
                  <c:v>6</c:v>
                </c:pt>
                <c:pt idx="1">
                  <c:v>0</c:v>
                </c:pt>
                <c:pt idx="2">
                  <c:v>3</c:v>
                </c:pt>
                <c:pt idx="3">
                  <c:v>0</c:v>
                </c:pt>
                <c:pt idx="4">
                  <c:v>0</c:v>
                </c:pt>
                <c:pt idx="5">
                  <c:v>0</c:v>
                </c:pt>
              </c:numCache>
            </c:numRef>
          </c:val>
          <c:extLst>
            <c:ext xmlns:c16="http://schemas.microsoft.com/office/drawing/2014/chart" uri="{C3380CC4-5D6E-409C-BE32-E72D297353CC}">
              <c16:uniqueId val="{00000004-B74F-4F87-8F27-89E3EAB72BFD}"/>
            </c:ext>
          </c:extLst>
        </c:ser>
        <c:ser>
          <c:idx val="5"/>
          <c:order val="5"/>
          <c:tx>
            <c:strRef>
              <c:f>外国人国籍別従業地位!$MT$3</c:f>
              <c:strCache>
                <c:ptCount val="1"/>
                <c:pt idx="0">
                  <c:v>自営業主（雇人のない業主）</c:v>
                </c:pt>
              </c:strCache>
            </c:strRef>
          </c:tx>
          <c:spPr>
            <a:solidFill>
              <a:schemeClr val="accent6"/>
            </a:solidFill>
            <a:ln>
              <a:noFill/>
            </a:ln>
            <a:effectLst/>
          </c:spPr>
          <c:invertIfNegative val="0"/>
          <c:cat>
            <c:strRef>
              <c:f>外国人国籍別従業地位!$A$4:$A$9</c:f>
              <c:strCache>
                <c:ptCount val="6"/>
                <c:pt idx="0">
                  <c:v>ブラジル</c:v>
                </c:pt>
                <c:pt idx="1">
                  <c:v>ベトナム</c:v>
                </c:pt>
                <c:pt idx="2">
                  <c:v>韓国，朝鮮</c:v>
                </c:pt>
                <c:pt idx="3">
                  <c:v>中国</c:v>
                </c:pt>
                <c:pt idx="4">
                  <c:v>フィリピン</c:v>
                </c:pt>
                <c:pt idx="5">
                  <c:v>ネパール</c:v>
                </c:pt>
              </c:strCache>
            </c:strRef>
          </c:cat>
          <c:val>
            <c:numRef>
              <c:f>外国人国籍別従業地位!$MT$4:$MT$9</c:f>
              <c:numCache>
                <c:formatCode>General</c:formatCode>
                <c:ptCount val="6"/>
                <c:pt idx="0">
                  <c:v>17</c:v>
                </c:pt>
                <c:pt idx="1">
                  <c:v>0</c:v>
                </c:pt>
                <c:pt idx="2">
                  <c:v>7</c:v>
                </c:pt>
                <c:pt idx="3">
                  <c:v>3</c:v>
                </c:pt>
                <c:pt idx="4">
                  <c:v>0</c:v>
                </c:pt>
                <c:pt idx="5">
                  <c:v>1</c:v>
                </c:pt>
              </c:numCache>
            </c:numRef>
          </c:val>
          <c:extLst>
            <c:ext xmlns:c16="http://schemas.microsoft.com/office/drawing/2014/chart" uri="{C3380CC4-5D6E-409C-BE32-E72D297353CC}">
              <c16:uniqueId val="{00000005-B74F-4F87-8F27-89E3EAB72BFD}"/>
            </c:ext>
          </c:extLst>
        </c:ser>
        <c:ser>
          <c:idx val="6"/>
          <c:order val="6"/>
          <c:tx>
            <c:strRef>
              <c:f>外国人国籍別従業地位!$MU$3</c:f>
              <c:strCache>
                <c:ptCount val="1"/>
                <c:pt idx="0">
                  <c:v>家族従業者</c:v>
                </c:pt>
              </c:strCache>
            </c:strRef>
          </c:tx>
          <c:spPr>
            <a:solidFill>
              <a:schemeClr val="accent1">
                <a:lumMod val="60000"/>
              </a:schemeClr>
            </a:solidFill>
            <a:ln>
              <a:noFill/>
            </a:ln>
            <a:effectLst/>
          </c:spPr>
          <c:invertIfNegative val="0"/>
          <c:cat>
            <c:strRef>
              <c:f>外国人国籍別従業地位!$A$4:$A$9</c:f>
              <c:strCache>
                <c:ptCount val="6"/>
                <c:pt idx="0">
                  <c:v>ブラジル</c:v>
                </c:pt>
                <c:pt idx="1">
                  <c:v>ベトナム</c:v>
                </c:pt>
                <c:pt idx="2">
                  <c:v>韓国，朝鮮</c:v>
                </c:pt>
                <c:pt idx="3">
                  <c:v>中国</c:v>
                </c:pt>
                <c:pt idx="4">
                  <c:v>フィリピン</c:v>
                </c:pt>
                <c:pt idx="5">
                  <c:v>ネパール</c:v>
                </c:pt>
              </c:strCache>
            </c:strRef>
          </c:cat>
          <c:val>
            <c:numRef>
              <c:f>外国人国籍別従業地位!$MU$4:$MU$9</c:f>
              <c:numCache>
                <c:formatCode>General</c:formatCode>
                <c:ptCount val="6"/>
                <c:pt idx="0">
                  <c:v>2</c:v>
                </c:pt>
                <c:pt idx="1">
                  <c:v>0</c:v>
                </c:pt>
                <c:pt idx="2">
                  <c:v>1</c:v>
                </c:pt>
                <c:pt idx="3">
                  <c:v>0</c:v>
                </c:pt>
                <c:pt idx="4">
                  <c:v>3</c:v>
                </c:pt>
                <c:pt idx="5">
                  <c:v>0</c:v>
                </c:pt>
              </c:numCache>
            </c:numRef>
          </c:val>
          <c:extLst>
            <c:ext xmlns:c16="http://schemas.microsoft.com/office/drawing/2014/chart" uri="{C3380CC4-5D6E-409C-BE32-E72D297353CC}">
              <c16:uniqueId val="{00000006-B74F-4F87-8F27-89E3EAB72BFD}"/>
            </c:ext>
          </c:extLst>
        </c:ser>
        <c:dLbls>
          <c:showLegendKey val="0"/>
          <c:showVal val="0"/>
          <c:showCatName val="0"/>
          <c:showSerName val="0"/>
          <c:showPercent val="0"/>
          <c:showBubbleSize val="0"/>
        </c:dLbls>
        <c:gapWidth val="150"/>
        <c:overlap val="100"/>
        <c:axId val="1245980879"/>
        <c:axId val="1245981839"/>
      </c:barChart>
      <c:catAx>
        <c:axId val="1245980879"/>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ja-JP"/>
          </a:p>
        </c:txPr>
        <c:crossAx val="1245981839"/>
        <c:crosses val="autoZero"/>
        <c:auto val="1"/>
        <c:lblAlgn val="ctr"/>
        <c:lblOffset val="100"/>
        <c:noMultiLvlLbl val="0"/>
      </c:catAx>
      <c:valAx>
        <c:axId val="1245981839"/>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ja-JP"/>
          </a:p>
        </c:txPr>
        <c:crossAx val="1245980879"/>
        <c:crosses val="autoZero"/>
        <c:crossBetween val="between"/>
      </c:valAx>
      <c:spPr>
        <a:noFill/>
        <a:ln>
          <a:noFill/>
        </a:ln>
        <a:effectLst/>
      </c:spPr>
    </c:plotArea>
    <c:legend>
      <c:legendPos val="r"/>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ja-JP"/>
        </a:p>
      </c:txPr>
    </c:legend>
    <c:plotVisOnly val="1"/>
    <c:dispBlanksAs val="gap"/>
    <c:showDLblsOverMax val="0"/>
  </c:chart>
  <c:spPr>
    <a:noFill/>
    <a:ln>
      <a:noFill/>
    </a:ln>
    <a:effectLst/>
  </c:spPr>
  <c:txPr>
    <a:bodyPr/>
    <a:lstStyle/>
    <a:p>
      <a:pPr>
        <a:defRPr/>
      </a:pPr>
      <a:endParaRPr lang="ja-JP"/>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ja-JP"/>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9.7122703412073491E-2"/>
          <c:y val="3.9027777777777779E-2"/>
          <c:w val="0.48065507436570426"/>
          <c:h val="0.85493474773986589"/>
        </c:manualLayout>
      </c:layout>
      <c:barChart>
        <c:barDir val="col"/>
        <c:grouping val="percentStacked"/>
        <c:varyColors val="0"/>
        <c:ser>
          <c:idx val="0"/>
          <c:order val="0"/>
          <c:tx>
            <c:strRef>
              <c:f>外国人他産業従業地位!$H$4</c:f>
              <c:strCache>
                <c:ptCount val="1"/>
                <c:pt idx="0">
                  <c:v>（雇用者）正規の職員・従業員</c:v>
                </c:pt>
              </c:strCache>
            </c:strRef>
          </c:tx>
          <c:spPr>
            <a:solidFill>
              <a:schemeClr val="accent1"/>
            </a:solidFill>
            <a:ln>
              <a:noFill/>
            </a:ln>
            <a:effectLst/>
          </c:spPr>
          <c:invertIfNegative val="0"/>
          <c:cat>
            <c:strRef>
              <c:f>外国人他産業従業地位!$I$2:$L$2</c:f>
              <c:strCache>
                <c:ptCount val="4"/>
                <c:pt idx="0">
                  <c:v>全体</c:v>
                </c:pt>
                <c:pt idx="1">
                  <c:v>農業</c:v>
                </c:pt>
                <c:pt idx="2">
                  <c:v>林業</c:v>
                </c:pt>
                <c:pt idx="3">
                  <c:v>漁業</c:v>
                </c:pt>
              </c:strCache>
            </c:strRef>
          </c:cat>
          <c:val>
            <c:numRef>
              <c:f>外国人他産業従業地位!$I$4:$L$4</c:f>
              <c:numCache>
                <c:formatCode>0.0%</c:formatCode>
                <c:ptCount val="4"/>
                <c:pt idx="0">
                  <c:v>0.43741024554731733</c:v>
                </c:pt>
                <c:pt idx="1">
                  <c:v>0.38621713946234965</c:v>
                </c:pt>
                <c:pt idx="2">
                  <c:v>0.42342342342342343</c:v>
                </c:pt>
                <c:pt idx="3">
                  <c:v>0.44366403277729</c:v>
                </c:pt>
              </c:numCache>
            </c:numRef>
          </c:val>
          <c:extLst>
            <c:ext xmlns:c16="http://schemas.microsoft.com/office/drawing/2014/chart" uri="{C3380CC4-5D6E-409C-BE32-E72D297353CC}">
              <c16:uniqueId val="{00000000-1538-49FE-996B-B07762580C0D}"/>
            </c:ext>
          </c:extLst>
        </c:ser>
        <c:ser>
          <c:idx val="1"/>
          <c:order val="1"/>
          <c:tx>
            <c:strRef>
              <c:f>外国人他産業従業地位!$H$5</c:f>
              <c:strCache>
                <c:ptCount val="1"/>
                <c:pt idx="0">
                  <c:v>（雇用者）労働者派遣事業所の派遣社員</c:v>
                </c:pt>
              </c:strCache>
            </c:strRef>
          </c:tx>
          <c:spPr>
            <a:solidFill>
              <a:schemeClr val="accent2"/>
            </a:solidFill>
            <a:ln>
              <a:noFill/>
            </a:ln>
            <a:effectLst/>
          </c:spPr>
          <c:invertIfNegative val="0"/>
          <c:cat>
            <c:strRef>
              <c:f>外国人他産業従業地位!$I$2:$L$2</c:f>
              <c:strCache>
                <c:ptCount val="4"/>
                <c:pt idx="0">
                  <c:v>全体</c:v>
                </c:pt>
                <c:pt idx="1">
                  <c:v>農業</c:v>
                </c:pt>
                <c:pt idx="2">
                  <c:v>林業</c:v>
                </c:pt>
                <c:pt idx="3">
                  <c:v>漁業</c:v>
                </c:pt>
              </c:strCache>
            </c:strRef>
          </c:cat>
          <c:val>
            <c:numRef>
              <c:f>外国人他産業従業地位!$I$5:$L$5</c:f>
              <c:numCache>
                <c:formatCode>0.0%</c:formatCode>
                <c:ptCount val="4"/>
                <c:pt idx="0">
                  <c:v>0.1167962275687577</c:v>
                </c:pt>
                <c:pt idx="1">
                  <c:v>3.7457299866330014E-2</c:v>
                </c:pt>
                <c:pt idx="2">
                  <c:v>4.0540540540540543E-2</c:v>
                </c:pt>
                <c:pt idx="3">
                  <c:v>4.536142815335089E-2</c:v>
                </c:pt>
              </c:numCache>
            </c:numRef>
          </c:val>
          <c:extLst>
            <c:ext xmlns:c16="http://schemas.microsoft.com/office/drawing/2014/chart" uri="{C3380CC4-5D6E-409C-BE32-E72D297353CC}">
              <c16:uniqueId val="{00000001-1538-49FE-996B-B07762580C0D}"/>
            </c:ext>
          </c:extLst>
        </c:ser>
        <c:ser>
          <c:idx val="2"/>
          <c:order val="2"/>
          <c:tx>
            <c:strRef>
              <c:f>外国人他産業従業地位!$H$6</c:f>
              <c:strCache>
                <c:ptCount val="1"/>
                <c:pt idx="0">
                  <c:v>（雇用者）パート・アルバイト・その他</c:v>
                </c:pt>
              </c:strCache>
            </c:strRef>
          </c:tx>
          <c:spPr>
            <a:solidFill>
              <a:schemeClr val="accent3"/>
            </a:solidFill>
            <a:ln>
              <a:noFill/>
            </a:ln>
            <a:effectLst/>
          </c:spPr>
          <c:invertIfNegative val="0"/>
          <c:cat>
            <c:strRef>
              <c:f>外国人他産業従業地位!$I$2:$L$2</c:f>
              <c:strCache>
                <c:ptCount val="4"/>
                <c:pt idx="0">
                  <c:v>全体</c:v>
                </c:pt>
                <c:pt idx="1">
                  <c:v>農業</c:v>
                </c:pt>
                <c:pt idx="2">
                  <c:v>林業</c:v>
                </c:pt>
                <c:pt idx="3">
                  <c:v>漁業</c:v>
                </c:pt>
              </c:strCache>
            </c:strRef>
          </c:cat>
          <c:val>
            <c:numRef>
              <c:f>外国人他産業従業地位!$I$6:$L$6</c:f>
              <c:numCache>
                <c:formatCode>0.0%</c:formatCode>
                <c:ptCount val="4"/>
                <c:pt idx="0">
                  <c:v>0.30103065100384374</c:v>
                </c:pt>
                <c:pt idx="1">
                  <c:v>0.49047972671914453</c:v>
                </c:pt>
                <c:pt idx="2">
                  <c:v>0.22972972972972974</c:v>
                </c:pt>
                <c:pt idx="3">
                  <c:v>0.46473514779045949</c:v>
                </c:pt>
              </c:numCache>
            </c:numRef>
          </c:val>
          <c:extLst>
            <c:ext xmlns:c16="http://schemas.microsoft.com/office/drawing/2014/chart" uri="{C3380CC4-5D6E-409C-BE32-E72D297353CC}">
              <c16:uniqueId val="{00000002-1538-49FE-996B-B07762580C0D}"/>
            </c:ext>
          </c:extLst>
        </c:ser>
        <c:ser>
          <c:idx val="3"/>
          <c:order val="3"/>
          <c:tx>
            <c:strRef>
              <c:f>外国人他産業従業地位!$H$7</c:f>
              <c:strCache>
                <c:ptCount val="1"/>
                <c:pt idx="0">
                  <c:v>役員</c:v>
                </c:pt>
              </c:strCache>
            </c:strRef>
          </c:tx>
          <c:spPr>
            <a:solidFill>
              <a:schemeClr val="accent4"/>
            </a:solidFill>
            <a:ln>
              <a:noFill/>
            </a:ln>
            <a:effectLst/>
          </c:spPr>
          <c:invertIfNegative val="0"/>
          <c:cat>
            <c:strRef>
              <c:f>外国人他産業従業地位!$I$2:$L$2</c:f>
              <c:strCache>
                <c:ptCount val="4"/>
                <c:pt idx="0">
                  <c:v>全体</c:v>
                </c:pt>
                <c:pt idx="1">
                  <c:v>農業</c:v>
                </c:pt>
                <c:pt idx="2">
                  <c:v>林業</c:v>
                </c:pt>
                <c:pt idx="3">
                  <c:v>漁業</c:v>
                </c:pt>
              </c:strCache>
            </c:strRef>
          </c:cat>
          <c:val>
            <c:numRef>
              <c:f>外国人他産業従業地位!$I$7:$L$7</c:f>
              <c:numCache>
                <c:formatCode>0.0%</c:formatCode>
                <c:ptCount val="4"/>
                <c:pt idx="0">
                  <c:v>4.2035247701877776E-2</c:v>
                </c:pt>
                <c:pt idx="1">
                  <c:v>5.8220703995247288E-3</c:v>
                </c:pt>
                <c:pt idx="2">
                  <c:v>6.7567567567567571E-2</c:v>
                </c:pt>
                <c:pt idx="3">
                  <c:v>4.6824700029265438E-3</c:v>
                </c:pt>
              </c:numCache>
            </c:numRef>
          </c:val>
          <c:extLst>
            <c:ext xmlns:c16="http://schemas.microsoft.com/office/drawing/2014/chart" uri="{C3380CC4-5D6E-409C-BE32-E72D297353CC}">
              <c16:uniqueId val="{00000003-1538-49FE-996B-B07762580C0D}"/>
            </c:ext>
          </c:extLst>
        </c:ser>
        <c:ser>
          <c:idx val="4"/>
          <c:order val="4"/>
          <c:tx>
            <c:strRef>
              <c:f>外国人他産業従業地位!$H$8</c:f>
              <c:strCache>
                <c:ptCount val="1"/>
                <c:pt idx="0">
                  <c:v>雇人のある業主</c:v>
                </c:pt>
              </c:strCache>
            </c:strRef>
          </c:tx>
          <c:spPr>
            <a:solidFill>
              <a:schemeClr val="accent5"/>
            </a:solidFill>
            <a:ln>
              <a:noFill/>
            </a:ln>
            <a:effectLst/>
          </c:spPr>
          <c:invertIfNegative val="0"/>
          <c:cat>
            <c:strRef>
              <c:f>外国人他産業従業地位!$I$2:$L$2</c:f>
              <c:strCache>
                <c:ptCount val="4"/>
                <c:pt idx="0">
                  <c:v>全体</c:v>
                </c:pt>
                <c:pt idx="1">
                  <c:v>農業</c:v>
                </c:pt>
                <c:pt idx="2">
                  <c:v>林業</c:v>
                </c:pt>
                <c:pt idx="3">
                  <c:v>漁業</c:v>
                </c:pt>
              </c:strCache>
            </c:strRef>
          </c:cat>
          <c:val>
            <c:numRef>
              <c:f>外国人他産業従業地位!$I$8:$L$8</c:f>
              <c:numCache>
                <c:formatCode>0.0%</c:formatCode>
                <c:ptCount val="4"/>
                <c:pt idx="0">
                  <c:v>1.4017797122958723E-2</c:v>
                </c:pt>
                <c:pt idx="1">
                  <c:v>4.7824149710381705E-3</c:v>
                </c:pt>
                <c:pt idx="2">
                  <c:v>5.8558558558558557E-2</c:v>
                </c:pt>
                <c:pt idx="3">
                  <c:v>2.048580626280363E-3</c:v>
                </c:pt>
              </c:numCache>
            </c:numRef>
          </c:val>
          <c:extLst>
            <c:ext xmlns:c16="http://schemas.microsoft.com/office/drawing/2014/chart" uri="{C3380CC4-5D6E-409C-BE32-E72D297353CC}">
              <c16:uniqueId val="{00000004-1538-49FE-996B-B07762580C0D}"/>
            </c:ext>
          </c:extLst>
        </c:ser>
        <c:ser>
          <c:idx val="5"/>
          <c:order val="5"/>
          <c:tx>
            <c:strRef>
              <c:f>外国人他産業従業地位!$H$9</c:f>
              <c:strCache>
                <c:ptCount val="1"/>
                <c:pt idx="0">
                  <c:v>雇人のない業主（家庭内職者を含む）</c:v>
                </c:pt>
              </c:strCache>
            </c:strRef>
          </c:tx>
          <c:spPr>
            <a:solidFill>
              <a:schemeClr val="accent6"/>
            </a:solidFill>
            <a:ln>
              <a:noFill/>
            </a:ln>
            <a:effectLst/>
          </c:spPr>
          <c:invertIfNegative val="0"/>
          <c:cat>
            <c:strRef>
              <c:f>外国人他産業従業地位!$I$2:$L$2</c:f>
              <c:strCache>
                <c:ptCount val="4"/>
                <c:pt idx="0">
                  <c:v>全体</c:v>
                </c:pt>
                <c:pt idx="1">
                  <c:v>農業</c:v>
                </c:pt>
                <c:pt idx="2">
                  <c:v>林業</c:v>
                </c:pt>
                <c:pt idx="3">
                  <c:v>漁業</c:v>
                </c:pt>
              </c:strCache>
            </c:strRef>
          </c:cat>
          <c:val>
            <c:numRef>
              <c:f>外国人他産業従業地位!$I$9:$L$9</c:f>
              <c:numCache>
                <c:formatCode>0.0%</c:formatCode>
                <c:ptCount val="4"/>
                <c:pt idx="0">
                  <c:v>3.6167585794597362E-2</c:v>
                </c:pt>
                <c:pt idx="1">
                  <c:v>1.574335363136789E-2</c:v>
                </c:pt>
                <c:pt idx="2">
                  <c:v>0.12612612612612611</c:v>
                </c:pt>
                <c:pt idx="3">
                  <c:v>6.7310506292069068E-3</c:v>
                </c:pt>
              </c:numCache>
            </c:numRef>
          </c:val>
          <c:extLst>
            <c:ext xmlns:c16="http://schemas.microsoft.com/office/drawing/2014/chart" uri="{C3380CC4-5D6E-409C-BE32-E72D297353CC}">
              <c16:uniqueId val="{00000005-1538-49FE-996B-B07762580C0D}"/>
            </c:ext>
          </c:extLst>
        </c:ser>
        <c:ser>
          <c:idx val="6"/>
          <c:order val="6"/>
          <c:tx>
            <c:strRef>
              <c:f>外国人他産業従業地位!$H$10</c:f>
              <c:strCache>
                <c:ptCount val="1"/>
                <c:pt idx="0">
                  <c:v>家族従業者</c:v>
                </c:pt>
              </c:strCache>
            </c:strRef>
          </c:tx>
          <c:spPr>
            <a:solidFill>
              <a:schemeClr val="accent1">
                <a:lumMod val="60000"/>
              </a:schemeClr>
            </a:solidFill>
            <a:ln>
              <a:noFill/>
            </a:ln>
            <a:effectLst/>
          </c:spPr>
          <c:invertIfNegative val="0"/>
          <c:cat>
            <c:strRef>
              <c:f>外国人他産業従業地位!$I$2:$L$2</c:f>
              <c:strCache>
                <c:ptCount val="4"/>
                <c:pt idx="0">
                  <c:v>全体</c:v>
                </c:pt>
                <c:pt idx="1">
                  <c:v>農業</c:v>
                </c:pt>
                <c:pt idx="2">
                  <c:v>林業</c:v>
                </c:pt>
                <c:pt idx="3">
                  <c:v>漁業</c:v>
                </c:pt>
              </c:strCache>
            </c:strRef>
          </c:cat>
          <c:val>
            <c:numRef>
              <c:f>外国人他産業従業地位!$I$10:$L$10</c:f>
              <c:numCache>
                <c:formatCode>0.0%</c:formatCode>
                <c:ptCount val="4"/>
                <c:pt idx="0">
                  <c:v>1.2857509618411467E-2</c:v>
                </c:pt>
                <c:pt idx="1">
                  <c:v>5.293331353037279E-2</c:v>
                </c:pt>
                <c:pt idx="2">
                  <c:v>3.6036036036036036E-2</c:v>
                </c:pt>
                <c:pt idx="3">
                  <c:v>2.3997658764998538E-2</c:v>
                </c:pt>
              </c:numCache>
            </c:numRef>
          </c:val>
          <c:extLst>
            <c:ext xmlns:c16="http://schemas.microsoft.com/office/drawing/2014/chart" uri="{C3380CC4-5D6E-409C-BE32-E72D297353CC}">
              <c16:uniqueId val="{00000006-1538-49FE-996B-B07762580C0D}"/>
            </c:ext>
          </c:extLst>
        </c:ser>
        <c:ser>
          <c:idx val="7"/>
          <c:order val="7"/>
          <c:tx>
            <c:strRef>
              <c:f>外国人他産業従業地位!$H$11</c:f>
              <c:strCache>
                <c:ptCount val="1"/>
                <c:pt idx="0">
                  <c:v>従業上の地位「不詳」</c:v>
                </c:pt>
              </c:strCache>
            </c:strRef>
          </c:tx>
          <c:spPr>
            <a:solidFill>
              <a:schemeClr val="accent2">
                <a:lumMod val="60000"/>
              </a:schemeClr>
            </a:solidFill>
            <a:ln>
              <a:noFill/>
            </a:ln>
            <a:effectLst/>
          </c:spPr>
          <c:invertIfNegative val="0"/>
          <c:cat>
            <c:strRef>
              <c:f>外国人他産業従業地位!$I$2:$L$2</c:f>
              <c:strCache>
                <c:ptCount val="4"/>
                <c:pt idx="0">
                  <c:v>全体</c:v>
                </c:pt>
                <c:pt idx="1">
                  <c:v>農業</c:v>
                </c:pt>
                <c:pt idx="2">
                  <c:v>林業</c:v>
                </c:pt>
                <c:pt idx="3">
                  <c:v>漁業</c:v>
                </c:pt>
              </c:strCache>
            </c:strRef>
          </c:cat>
          <c:val>
            <c:numRef>
              <c:f>外国人他産業従業地位!$I$11:$L$11</c:f>
              <c:numCache>
                <c:formatCode>0.0%</c:formatCode>
                <c:ptCount val="4"/>
                <c:pt idx="0">
                  <c:v>3.9684735642235916E-2</c:v>
                </c:pt>
                <c:pt idx="1">
                  <c:v>6.5646814198722708E-3</c:v>
                </c:pt>
                <c:pt idx="2">
                  <c:v>1.8018018018018018E-2</c:v>
                </c:pt>
                <c:pt idx="3">
                  <c:v>8.7796312554872698E-3</c:v>
                </c:pt>
              </c:numCache>
            </c:numRef>
          </c:val>
          <c:extLst>
            <c:ext xmlns:c16="http://schemas.microsoft.com/office/drawing/2014/chart" uri="{C3380CC4-5D6E-409C-BE32-E72D297353CC}">
              <c16:uniqueId val="{00000007-1538-49FE-996B-B07762580C0D}"/>
            </c:ext>
          </c:extLst>
        </c:ser>
        <c:dLbls>
          <c:showLegendKey val="0"/>
          <c:showVal val="0"/>
          <c:showCatName val="0"/>
          <c:showSerName val="0"/>
          <c:showPercent val="0"/>
          <c:showBubbleSize val="0"/>
        </c:dLbls>
        <c:gapWidth val="150"/>
        <c:overlap val="100"/>
        <c:axId val="57361120"/>
        <c:axId val="279991888"/>
      </c:barChart>
      <c:catAx>
        <c:axId val="5736112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ja-JP"/>
          </a:p>
        </c:txPr>
        <c:crossAx val="279991888"/>
        <c:crosses val="autoZero"/>
        <c:auto val="1"/>
        <c:lblAlgn val="ctr"/>
        <c:lblOffset val="100"/>
        <c:noMultiLvlLbl val="0"/>
      </c:catAx>
      <c:valAx>
        <c:axId val="279991888"/>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ja-JP"/>
          </a:p>
        </c:txPr>
        <c:crossAx val="57361120"/>
        <c:crosses val="autoZero"/>
        <c:crossBetween val="between"/>
      </c:valAx>
      <c:spPr>
        <a:noFill/>
        <a:ln>
          <a:noFill/>
        </a:ln>
        <a:effectLst/>
      </c:spPr>
    </c:plotArea>
    <c:legend>
      <c:legendPos val="r"/>
      <c:layout>
        <c:manualLayout>
          <c:xMode val="edge"/>
          <c:yMode val="edge"/>
          <c:x val="0.58231731903077333"/>
          <c:y val="9.3045403505772242E-2"/>
          <c:w val="0.40802084522043441"/>
          <c:h val="0.81390919298845554"/>
        </c:manualLayout>
      </c:layout>
      <c:overlay val="0"/>
      <c:spPr>
        <a:noFill/>
        <a:ln>
          <a:noFill/>
        </a:ln>
        <a:effectLst/>
      </c:spPr>
      <c:txPr>
        <a:bodyPr rot="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ja-JP"/>
        </a:p>
      </c:txPr>
    </c:legend>
    <c:plotVisOnly val="1"/>
    <c:dispBlanksAs val="gap"/>
    <c:showDLblsOverMax val="0"/>
  </c:chart>
  <c:spPr>
    <a:noFill/>
    <a:ln>
      <a:noFill/>
    </a:ln>
    <a:effectLst/>
  </c:spPr>
  <c:txPr>
    <a:bodyPr/>
    <a:lstStyle/>
    <a:p>
      <a:pPr>
        <a:defRPr/>
      </a:pPr>
      <a:endParaRPr lang="ja-JP"/>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ja-JP"/>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外国人他産業国籍!$H$2</c:f>
              <c:strCache>
                <c:ptCount val="1"/>
                <c:pt idx="0">
                  <c:v>全体</c:v>
                </c:pt>
              </c:strCache>
            </c:strRef>
          </c:tx>
          <c:spPr>
            <a:solidFill>
              <a:schemeClr val="accent1"/>
            </a:solidFill>
            <a:ln>
              <a:noFill/>
            </a:ln>
            <a:effectLst/>
          </c:spPr>
          <c:invertIfNegative val="0"/>
          <c:cat>
            <c:strRef>
              <c:f>外国人他産業国籍!$G$3:$G$15</c:f>
              <c:strCache>
                <c:ptCount val="13"/>
                <c:pt idx="0">
                  <c:v>韓国，朝鮮</c:v>
                </c:pt>
                <c:pt idx="1">
                  <c:v>中国</c:v>
                </c:pt>
                <c:pt idx="2">
                  <c:v>フィリピン</c:v>
                </c:pt>
                <c:pt idx="3">
                  <c:v>タイ</c:v>
                </c:pt>
                <c:pt idx="4">
                  <c:v>インドネシア</c:v>
                </c:pt>
                <c:pt idx="5">
                  <c:v>ベトナム</c:v>
                </c:pt>
                <c:pt idx="6">
                  <c:v>インド</c:v>
                </c:pt>
                <c:pt idx="7">
                  <c:v>ネパール</c:v>
                </c:pt>
                <c:pt idx="8">
                  <c:v>イギリス</c:v>
                </c:pt>
                <c:pt idx="9">
                  <c:v>アメリカ</c:v>
                </c:pt>
                <c:pt idx="10">
                  <c:v>ブラジル</c:v>
                </c:pt>
                <c:pt idx="11">
                  <c:v>ペルー</c:v>
                </c:pt>
                <c:pt idx="12">
                  <c:v>その他</c:v>
                </c:pt>
              </c:strCache>
            </c:strRef>
          </c:cat>
          <c:val>
            <c:numRef>
              <c:f>外国人他産業国籍!$H$3:$H$15</c:f>
              <c:numCache>
                <c:formatCode>0.0%</c:formatCode>
                <c:ptCount val="13"/>
                <c:pt idx="0">
                  <c:v>0.13956925120179114</c:v>
                </c:pt>
                <c:pt idx="1">
                  <c:v>0.24765198269457042</c:v>
                </c:pt>
                <c:pt idx="2">
                  <c:v>0.11154363597272281</c:v>
                </c:pt>
                <c:pt idx="3">
                  <c:v>1.956613049106742E-2</c:v>
                </c:pt>
                <c:pt idx="4">
                  <c:v>2.9501602539387634E-2</c:v>
                </c:pt>
                <c:pt idx="5">
                  <c:v>0.19046586586568426</c:v>
                </c:pt>
                <c:pt idx="6">
                  <c:v>7.7854475090105985E-3</c:v>
                </c:pt>
                <c:pt idx="7">
                  <c:v>2.0626627827123514E-2</c:v>
                </c:pt>
                <c:pt idx="8">
                  <c:v>7.1594909975660273E-3</c:v>
                </c:pt>
                <c:pt idx="9">
                  <c:v>2.2122573171141045E-2</c:v>
                </c:pt>
                <c:pt idx="10">
                  <c:v>9.2778548379634465E-2</c:v>
                </c:pt>
                <c:pt idx="11">
                  <c:v>1.9050850348313046E-2</c:v>
                </c:pt>
                <c:pt idx="12">
                  <c:v>9.2177993001987632E-2</c:v>
                </c:pt>
              </c:numCache>
            </c:numRef>
          </c:val>
          <c:extLst>
            <c:ext xmlns:c16="http://schemas.microsoft.com/office/drawing/2014/chart" uri="{C3380CC4-5D6E-409C-BE32-E72D297353CC}">
              <c16:uniqueId val="{00000000-E19E-485E-B5CB-493B5AB9BB8A}"/>
            </c:ext>
          </c:extLst>
        </c:ser>
        <c:ser>
          <c:idx val="1"/>
          <c:order val="1"/>
          <c:tx>
            <c:strRef>
              <c:f>外国人他産業国籍!$I$2</c:f>
              <c:strCache>
                <c:ptCount val="1"/>
                <c:pt idx="0">
                  <c:v>農業</c:v>
                </c:pt>
              </c:strCache>
            </c:strRef>
          </c:tx>
          <c:spPr>
            <a:solidFill>
              <a:schemeClr val="accent2"/>
            </a:solidFill>
            <a:ln>
              <a:noFill/>
            </a:ln>
            <a:effectLst/>
          </c:spPr>
          <c:invertIfNegative val="0"/>
          <c:cat>
            <c:strRef>
              <c:f>外国人他産業国籍!$G$3:$G$15</c:f>
              <c:strCache>
                <c:ptCount val="13"/>
                <c:pt idx="0">
                  <c:v>韓国，朝鮮</c:v>
                </c:pt>
                <c:pt idx="1">
                  <c:v>中国</c:v>
                </c:pt>
                <c:pt idx="2">
                  <c:v>フィリピン</c:v>
                </c:pt>
                <c:pt idx="3">
                  <c:v>タイ</c:v>
                </c:pt>
                <c:pt idx="4">
                  <c:v>インドネシア</c:v>
                </c:pt>
                <c:pt idx="5">
                  <c:v>ベトナム</c:v>
                </c:pt>
                <c:pt idx="6">
                  <c:v>インド</c:v>
                </c:pt>
                <c:pt idx="7">
                  <c:v>ネパール</c:v>
                </c:pt>
                <c:pt idx="8">
                  <c:v>イギリス</c:v>
                </c:pt>
                <c:pt idx="9">
                  <c:v>アメリカ</c:v>
                </c:pt>
                <c:pt idx="10">
                  <c:v>ブラジル</c:v>
                </c:pt>
                <c:pt idx="11">
                  <c:v>ペルー</c:v>
                </c:pt>
                <c:pt idx="12">
                  <c:v>その他</c:v>
                </c:pt>
              </c:strCache>
            </c:strRef>
          </c:cat>
          <c:val>
            <c:numRef>
              <c:f>外国人他産業国籍!$I$3:$I$15</c:f>
              <c:numCache>
                <c:formatCode>0.0%</c:formatCode>
                <c:ptCount val="13"/>
                <c:pt idx="0">
                  <c:v>2.3228872716471113E-2</c:v>
                </c:pt>
                <c:pt idx="1">
                  <c:v>0.21696123570473785</c:v>
                </c:pt>
                <c:pt idx="2">
                  <c:v>0.14047230060894103</c:v>
                </c:pt>
                <c:pt idx="3">
                  <c:v>4.4497252339224712E-2</c:v>
                </c:pt>
                <c:pt idx="4">
                  <c:v>7.4617555324521009E-2</c:v>
                </c:pt>
                <c:pt idx="5">
                  <c:v>0.35963166493390764</c:v>
                </c:pt>
                <c:pt idx="6">
                  <c:v>1.0604485370562898E-2</c:v>
                </c:pt>
                <c:pt idx="7">
                  <c:v>4.7824149710381705E-3</c:v>
                </c:pt>
                <c:pt idx="8">
                  <c:v>1.5149264815089857E-3</c:v>
                </c:pt>
                <c:pt idx="9">
                  <c:v>2.7328085548789546E-3</c:v>
                </c:pt>
                <c:pt idx="10">
                  <c:v>1.6426555770087628E-2</c:v>
                </c:pt>
                <c:pt idx="11">
                  <c:v>3.2674884895291848E-3</c:v>
                </c:pt>
                <c:pt idx="12">
                  <c:v>0.10126243873459082</c:v>
                </c:pt>
              </c:numCache>
            </c:numRef>
          </c:val>
          <c:extLst>
            <c:ext xmlns:c16="http://schemas.microsoft.com/office/drawing/2014/chart" uri="{C3380CC4-5D6E-409C-BE32-E72D297353CC}">
              <c16:uniqueId val="{00000001-E19E-485E-B5CB-493B5AB9BB8A}"/>
            </c:ext>
          </c:extLst>
        </c:ser>
        <c:ser>
          <c:idx val="2"/>
          <c:order val="2"/>
          <c:tx>
            <c:strRef>
              <c:f>外国人他産業国籍!$J$2</c:f>
              <c:strCache>
                <c:ptCount val="1"/>
                <c:pt idx="0">
                  <c:v>林業</c:v>
                </c:pt>
              </c:strCache>
            </c:strRef>
          </c:tx>
          <c:spPr>
            <a:solidFill>
              <a:schemeClr val="accent3"/>
            </a:solidFill>
            <a:ln>
              <a:noFill/>
            </a:ln>
            <a:effectLst/>
          </c:spPr>
          <c:invertIfNegative val="0"/>
          <c:cat>
            <c:strRef>
              <c:f>外国人他産業国籍!$G$3:$G$15</c:f>
              <c:strCache>
                <c:ptCount val="13"/>
                <c:pt idx="0">
                  <c:v>韓国，朝鮮</c:v>
                </c:pt>
                <c:pt idx="1">
                  <c:v>中国</c:v>
                </c:pt>
                <c:pt idx="2">
                  <c:v>フィリピン</c:v>
                </c:pt>
                <c:pt idx="3">
                  <c:v>タイ</c:v>
                </c:pt>
                <c:pt idx="4">
                  <c:v>インドネシア</c:v>
                </c:pt>
                <c:pt idx="5">
                  <c:v>ベトナム</c:v>
                </c:pt>
                <c:pt idx="6">
                  <c:v>インド</c:v>
                </c:pt>
                <c:pt idx="7">
                  <c:v>ネパール</c:v>
                </c:pt>
                <c:pt idx="8">
                  <c:v>イギリス</c:v>
                </c:pt>
                <c:pt idx="9">
                  <c:v>アメリカ</c:v>
                </c:pt>
                <c:pt idx="10">
                  <c:v>ブラジル</c:v>
                </c:pt>
                <c:pt idx="11">
                  <c:v>ペルー</c:v>
                </c:pt>
                <c:pt idx="12">
                  <c:v>その他</c:v>
                </c:pt>
              </c:strCache>
            </c:strRef>
          </c:cat>
          <c:val>
            <c:numRef>
              <c:f>外国人他産業国籍!$J$3:$J$15</c:f>
              <c:numCache>
                <c:formatCode>0.0%</c:formatCode>
                <c:ptCount val="13"/>
                <c:pt idx="0">
                  <c:v>0.14414414414414414</c:v>
                </c:pt>
                <c:pt idx="1">
                  <c:v>0.13963963963963963</c:v>
                </c:pt>
                <c:pt idx="2">
                  <c:v>8.5585585585585586E-2</c:v>
                </c:pt>
                <c:pt idx="3">
                  <c:v>1.8018018018018018E-2</c:v>
                </c:pt>
                <c:pt idx="4">
                  <c:v>2.7027027027027029E-2</c:v>
                </c:pt>
                <c:pt idx="5">
                  <c:v>0.15315315315315314</c:v>
                </c:pt>
                <c:pt idx="6">
                  <c:v>0</c:v>
                </c:pt>
                <c:pt idx="7">
                  <c:v>5.4054054054054057E-2</c:v>
                </c:pt>
                <c:pt idx="8">
                  <c:v>9.0090090090090089E-3</c:v>
                </c:pt>
                <c:pt idx="9">
                  <c:v>2.2522522522522521E-2</c:v>
                </c:pt>
                <c:pt idx="10">
                  <c:v>0.21171171171171171</c:v>
                </c:pt>
                <c:pt idx="11">
                  <c:v>1.8018018018018018E-2</c:v>
                </c:pt>
                <c:pt idx="12">
                  <c:v>0.11711711711711711</c:v>
                </c:pt>
              </c:numCache>
            </c:numRef>
          </c:val>
          <c:extLst>
            <c:ext xmlns:c16="http://schemas.microsoft.com/office/drawing/2014/chart" uri="{C3380CC4-5D6E-409C-BE32-E72D297353CC}">
              <c16:uniqueId val="{00000002-E19E-485E-B5CB-493B5AB9BB8A}"/>
            </c:ext>
          </c:extLst>
        </c:ser>
        <c:ser>
          <c:idx val="3"/>
          <c:order val="3"/>
          <c:tx>
            <c:strRef>
              <c:f>外国人他産業国籍!$K$2</c:f>
              <c:strCache>
                <c:ptCount val="1"/>
                <c:pt idx="0">
                  <c:v>漁業</c:v>
                </c:pt>
              </c:strCache>
            </c:strRef>
          </c:tx>
          <c:spPr>
            <a:solidFill>
              <a:schemeClr val="accent4"/>
            </a:solidFill>
            <a:ln>
              <a:noFill/>
            </a:ln>
            <a:effectLst/>
          </c:spPr>
          <c:invertIfNegative val="0"/>
          <c:cat>
            <c:strRef>
              <c:f>外国人他産業国籍!$G$3:$G$15</c:f>
              <c:strCache>
                <c:ptCount val="13"/>
                <c:pt idx="0">
                  <c:v>韓国，朝鮮</c:v>
                </c:pt>
                <c:pt idx="1">
                  <c:v>中国</c:v>
                </c:pt>
                <c:pt idx="2">
                  <c:v>フィリピン</c:v>
                </c:pt>
                <c:pt idx="3">
                  <c:v>タイ</c:v>
                </c:pt>
                <c:pt idx="4">
                  <c:v>インドネシア</c:v>
                </c:pt>
                <c:pt idx="5">
                  <c:v>ベトナム</c:v>
                </c:pt>
                <c:pt idx="6">
                  <c:v>インド</c:v>
                </c:pt>
                <c:pt idx="7">
                  <c:v>ネパール</c:v>
                </c:pt>
                <c:pt idx="8">
                  <c:v>イギリス</c:v>
                </c:pt>
                <c:pt idx="9">
                  <c:v>アメリカ</c:v>
                </c:pt>
                <c:pt idx="10">
                  <c:v>ブラジル</c:v>
                </c:pt>
                <c:pt idx="11">
                  <c:v>ペルー</c:v>
                </c:pt>
                <c:pt idx="12">
                  <c:v>その他</c:v>
                </c:pt>
              </c:strCache>
            </c:strRef>
          </c:cat>
          <c:val>
            <c:numRef>
              <c:f>外国人他産業国籍!$K$3:$K$15</c:f>
              <c:numCache>
                <c:formatCode>0.0%</c:formatCode>
                <c:ptCount val="13"/>
                <c:pt idx="0">
                  <c:v>1.3169446883230905E-2</c:v>
                </c:pt>
                <c:pt idx="1">
                  <c:v>0.13608428446005269</c:v>
                </c:pt>
                <c:pt idx="2">
                  <c:v>8.0479953175299976E-2</c:v>
                </c:pt>
                <c:pt idx="3">
                  <c:v>1.1706175007316359E-3</c:v>
                </c:pt>
                <c:pt idx="4">
                  <c:v>0.48668422592917765</c:v>
                </c:pt>
                <c:pt idx="5">
                  <c:v>0.25636523266022826</c:v>
                </c:pt>
                <c:pt idx="6">
                  <c:v>2.9265437518290899E-4</c:v>
                </c:pt>
                <c:pt idx="7">
                  <c:v>1.7559262510974539E-3</c:v>
                </c:pt>
                <c:pt idx="8">
                  <c:v>2.9265437518290899E-4</c:v>
                </c:pt>
                <c:pt idx="9">
                  <c:v>5.8530875036581797E-4</c:v>
                </c:pt>
                <c:pt idx="10">
                  <c:v>2.3412350014632719E-3</c:v>
                </c:pt>
                <c:pt idx="11">
                  <c:v>5.8530875036581797E-4</c:v>
                </c:pt>
                <c:pt idx="12">
                  <c:v>2.0193151887620719E-2</c:v>
                </c:pt>
              </c:numCache>
            </c:numRef>
          </c:val>
          <c:extLst>
            <c:ext xmlns:c16="http://schemas.microsoft.com/office/drawing/2014/chart" uri="{C3380CC4-5D6E-409C-BE32-E72D297353CC}">
              <c16:uniqueId val="{00000003-E19E-485E-B5CB-493B5AB9BB8A}"/>
            </c:ext>
          </c:extLst>
        </c:ser>
        <c:dLbls>
          <c:showLegendKey val="0"/>
          <c:showVal val="0"/>
          <c:showCatName val="0"/>
          <c:showSerName val="0"/>
          <c:showPercent val="0"/>
          <c:showBubbleSize val="0"/>
        </c:dLbls>
        <c:gapWidth val="219"/>
        <c:overlap val="-27"/>
        <c:axId val="349746896"/>
        <c:axId val="348883088"/>
      </c:barChart>
      <c:catAx>
        <c:axId val="34974689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ja-JP"/>
          </a:p>
        </c:txPr>
        <c:crossAx val="348883088"/>
        <c:crosses val="autoZero"/>
        <c:auto val="1"/>
        <c:lblAlgn val="ctr"/>
        <c:lblOffset val="100"/>
        <c:noMultiLvlLbl val="0"/>
      </c:catAx>
      <c:valAx>
        <c:axId val="348883088"/>
        <c:scaling>
          <c:orientation val="minMax"/>
        </c:scaling>
        <c:delete val="0"/>
        <c:axPos val="l"/>
        <c:majorGridlines>
          <c:spPr>
            <a:ln w="9525" cap="flat" cmpd="sng" algn="ctr">
              <a:solidFill>
                <a:schemeClr val="tx1">
                  <a:lumMod val="15000"/>
                  <a:lumOff val="85000"/>
                </a:schemeClr>
              </a:solidFill>
              <a:round/>
            </a:ln>
            <a:effectLst/>
          </c:spPr>
        </c:majorGridlines>
        <c:numFmt formatCode="0.0%" sourceLinked="1"/>
        <c:majorTickMark val="none"/>
        <c:minorTickMark val="none"/>
        <c:tickLblPos val="nextTo"/>
        <c:spPr>
          <a:noFill/>
          <a:ln>
            <a:noFill/>
          </a:ln>
          <a:effectLst/>
        </c:spPr>
        <c:txPr>
          <a:bodyPr rot="-6000000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ja-JP"/>
          </a:p>
        </c:txPr>
        <c:crossAx val="349746896"/>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ja-JP"/>
        </a:p>
      </c:txPr>
    </c:legend>
    <c:plotVisOnly val="1"/>
    <c:dispBlanksAs val="gap"/>
    <c:showDLblsOverMax val="0"/>
  </c:chart>
  <c:spPr>
    <a:noFill/>
    <a:ln>
      <a:noFill/>
    </a:ln>
    <a:effectLst/>
  </c:spPr>
  <c:txPr>
    <a:bodyPr/>
    <a:lstStyle/>
    <a:p>
      <a:pPr>
        <a:defRPr/>
      </a:pPr>
      <a:endParaRPr lang="ja-JP"/>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332">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ja-JP" altLang="en-US"/>
              <a:t>マスター タイトルの書式設定</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ja-JP" altLang="en-US"/>
              <a:t>マスター サブタイトルの書式設定</a:t>
            </a:r>
            <a:endParaRPr lang="en-US" dirty="0"/>
          </a:p>
        </p:txBody>
      </p:sp>
      <p:sp>
        <p:nvSpPr>
          <p:cNvPr id="4" name="Date Placeholder 3"/>
          <p:cNvSpPr>
            <a:spLocks noGrp="1"/>
          </p:cNvSpPr>
          <p:nvPr>
            <p:ph type="dt" sz="half" idx="10"/>
          </p:nvPr>
        </p:nvSpPr>
        <p:spPr/>
        <p:txBody>
          <a:bodyPr/>
          <a:lstStyle/>
          <a:p>
            <a:fld id="{A553082F-7567-4365-93DD-2EBC3BD87156}" type="datetimeFigureOut">
              <a:rPr kumimoji="1" lang="ja-JP" altLang="en-US" smtClean="0"/>
              <a:t>2026/3/12</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0ED3E720-1E96-4695-8F7C-C05C443CF334}" type="slidenum">
              <a:rPr kumimoji="1" lang="ja-JP" altLang="en-US" smtClean="0"/>
              <a:t>‹#›</a:t>
            </a:fld>
            <a:endParaRPr kumimoji="1" lang="ja-JP" altLang="en-US"/>
          </a:p>
        </p:txBody>
      </p:sp>
    </p:spTree>
    <p:extLst>
      <p:ext uri="{BB962C8B-B14F-4D97-AF65-F5344CB8AC3E}">
        <p14:creationId xmlns:p14="http://schemas.microsoft.com/office/powerpoint/2010/main" val="33081169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a:t>マスター タイトルの書式設定</a:t>
            </a:r>
            <a:endParaRPr lang="en-US" dirty="0"/>
          </a:p>
        </p:txBody>
      </p:sp>
      <p:sp>
        <p:nvSpPr>
          <p:cNvPr id="3" name="Content Placeholder 2"/>
          <p:cNvSpPr>
            <a:spLocks noGrp="1"/>
          </p:cNvSpPr>
          <p:nvPr>
            <p:ph idx="1"/>
          </p:nvPr>
        </p:nvSpPr>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Date Placeholder 3"/>
          <p:cNvSpPr>
            <a:spLocks noGrp="1"/>
          </p:cNvSpPr>
          <p:nvPr>
            <p:ph type="dt" sz="half" idx="10"/>
          </p:nvPr>
        </p:nvSpPr>
        <p:spPr/>
        <p:txBody>
          <a:bodyPr/>
          <a:lstStyle/>
          <a:p>
            <a:fld id="{A553082F-7567-4365-93DD-2EBC3BD87156}" type="datetimeFigureOut">
              <a:rPr kumimoji="1" lang="ja-JP" altLang="en-US" smtClean="0"/>
              <a:t>2026/3/12</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0ED3E720-1E96-4695-8F7C-C05C443CF334}" type="slidenum">
              <a:rPr kumimoji="1" lang="ja-JP" altLang="en-US" smtClean="0"/>
              <a:t>‹#›</a:t>
            </a:fld>
            <a:endParaRPr kumimoji="1" lang="ja-JP" altLang="en-US"/>
          </a:p>
        </p:txBody>
      </p:sp>
    </p:spTree>
    <p:extLst>
      <p:ext uri="{BB962C8B-B14F-4D97-AF65-F5344CB8AC3E}">
        <p14:creationId xmlns:p14="http://schemas.microsoft.com/office/powerpoint/2010/main" val="30470560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ja-JP" altLang="en-US"/>
              <a:t>マスター タイトルの書式設定</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ja-JP" altLang="en-US"/>
              <a:t>マスター テキストの書式設定</a:t>
            </a:r>
          </a:p>
        </p:txBody>
      </p:sp>
      <p:sp>
        <p:nvSpPr>
          <p:cNvPr id="4" name="Date Placeholder 3"/>
          <p:cNvSpPr>
            <a:spLocks noGrp="1"/>
          </p:cNvSpPr>
          <p:nvPr>
            <p:ph type="dt" sz="half" idx="10"/>
          </p:nvPr>
        </p:nvSpPr>
        <p:spPr/>
        <p:txBody>
          <a:bodyPr/>
          <a:lstStyle/>
          <a:p>
            <a:fld id="{A553082F-7567-4365-93DD-2EBC3BD87156}" type="datetimeFigureOut">
              <a:rPr kumimoji="1" lang="ja-JP" altLang="en-US" smtClean="0"/>
              <a:t>2026/3/12</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0ED3E720-1E96-4695-8F7C-C05C443CF334}" type="slidenum">
              <a:rPr kumimoji="1" lang="ja-JP" altLang="en-US" smtClean="0"/>
              <a:t>‹#›</a:t>
            </a:fld>
            <a:endParaRPr kumimoji="1" lang="ja-JP" altLang="en-US"/>
          </a:p>
        </p:txBody>
      </p:sp>
    </p:spTree>
    <p:extLst>
      <p:ext uri="{BB962C8B-B14F-4D97-AF65-F5344CB8AC3E}">
        <p14:creationId xmlns:p14="http://schemas.microsoft.com/office/powerpoint/2010/main" val="2644802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a:t>マスター タイトルの書式設定</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5" name="Date Placeholder 4"/>
          <p:cNvSpPr>
            <a:spLocks noGrp="1"/>
          </p:cNvSpPr>
          <p:nvPr>
            <p:ph type="dt" sz="half" idx="10"/>
          </p:nvPr>
        </p:nvSpPr>
        <p:spPr/>
        <p:txBody>
          <a:bodyPr/>
          <a:lstStyle/>
          <a:p>
            <a:fld id="{A553082F-7567-4365-93DD-2EBC3BD87156}" type="datetimeFigureOut">
              <a:rPr kumimoji="1" lang="ja-JP" altLang="en-US" smtClean="0"/>
              <a:t>2026/3/12</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0ED3E720-1E96-4695-8F7C-C05C443CF334}" type="slidenum">
              <a:rPr kumimoji="1" lang="ja-JP" altLang="en-US" smtClean="0"/>
              <a:t>‹#›</a:t>
            </a:fld>
            <a:endParaRPr kumimoji="1" lang="ja-JP" altLang="en-US"/>
          </a:p>
        </p:txBody>
      </p:sp>
    </p:spTree>
    <p:extLst>
      <p:ext uri="{BB962C8B-B14F-4D97-AF65-F5344CB8AC3E}">
        <p14:creationId xmlns:p14="http://schemas.microsoft.com/office/powerpoint/2010/main" val="34332852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ja-JP" altLang="en-US"/>
              <a:t>マスター タイトルの書式設定</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a:t>マスター テキストの書式設定</a:t>
            </a:r>
          </a:p>
        </p:txBody>
      </p:sp>
      <p:sp>
        <p:nvSpPr>
          <p:cNvPr id="4" name="Content Placeholder 3"/>
          <p:cNvSpPr>
            <a:spLocks noGrp="1"/>
          </p:cNvSpPr>
          <p:nvPr>
            <p:ph sz="half" idx="2"/>
          </p:nvPr>
        </p:nvSpPr>
        <p:spPr>
          <a:xfrm>
            <a:off x="629842" y="2505075"/>
            <a:ext cx="3868340" cy="3684588"/>
          </a:xfrm>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a:t>マスター テキストの書式設定</a:t>
            </a:r>
          </a:p>
        </p:txBody>
      </p:sp>
      <p:sp>
        <p:nvSpPr>
          <p:cNvPr id="6" name="Content Placeholder 5"/>
          <p:cNvSpPr>
            <a:spLocks noGrp="1"/>
          </p:cNvSpPr>
          <p:nvPr>
            <p:ph sz="quarter" idx="4"/>
          </p:nvPr>
        </p:nvSpPr>
        <p:spPr>
          <a:xfrm>
            <a:off x="4629150" y="2505075"/>
            <a:ext cx="3887391" cy="3684588"/>
          </a:xfrm>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7" name="Date Placeholder 6"/>
          <p:cNvSpPr>
            <a:spLocks noGrp="1"/>
          </p:cNvSpPr>
          <p:nvPr>
            <p:ph type="dt" sz="half" idx="10"/>
          </p:nvPr>
        </p:nvSpPr>
        <p:spPr/>
        <p:txBody>
          <a:bodyPr/>
          <a:lstStyle/>
          <a:p>
            <a:fld id="{A553082F-7567-4365-93DD-2EBC3BD87156}" type="datetimeFigureOut">
              <a:rPr kumimoji="1" lang="ja-JP" altLang="en-US" smtClean="0"/>
              <a:t>2026/3/12</a:t>
            </a:fld>
            <a:endParaRPr kumimoji="1" lang="ja-JP" altLang="en-US"/>
          </a:p>
        </p:txBody>
      </p:sp>
      <p:sp>
        <p:nvSpPr>
          <p:cNvPr id="8" name="Footer Placeholder 7"/>
          <p:cNvSpPr>
            <a:spLocks noGrp="1"/>
          </p:cNvSpPr>
          <p:nvPr>
            <p:ph type="ftr" sz="quarter" idx="11"/>
          </p:nvPr>
        </p:nvSpPr>
        <p:spPr/>
        <p:txBody>
          <a:bodyPr/>
          <a:lstStyle/>
          <a:p>
            <a:endParaRPr kumimoji="1" lang="ja-JP" altLang="en-US"/>
          </a:p>
        </p:txBody>
      </p:sp>
      <p:sp>
        <p:nvSpPr>
          <p:cNvPr id="9" name="Slide Number Placeholder 8"/>
          <p:cNvSpPr>
            <a:spLocks noGrp="1"/>
          </p:cNvSpPr>
          <p:nvPr>
            <p:ph type="sldNum" sz="quarter" idx="12"/>
          </p:nvPr>
        </p:nvSpPr>
        <p:spPr/>
        <p:txBody>
          <a:bodyPr/>
          <a:lstStyle/>
          <a:p>
            <a:fld id="{0ED3E720-1E96-4695-8F7C-C05C443CF334}" type="slidenum">
              <a:rPr kumimoji="1" lang="ja-JP" altLang="en-US" smtClean="0"/>
              <a:t>‹#›</a:t>
            </a:fld>
            <a:endParaRPr kumimoji="1" lang="ja-JP" altLang="en-US"/>
          </a:p>
        </p:txBody>
      </p:sp>
    </p:spTree>
    <p:extLst>
      <p:ext uri="{BB962C8B-B14F-4D97-AF65-F5344CB8AC3E}">
        <p14:creationId xmlns:p14="http://schemas.microsoft.com/office/powerpoint/2010/main" val="38034303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a:t>マスター タイトルの書式設定</a:t>
            </a:r>
            <a:endParaRPr lang="en-US" dirty="0"/>
          </a:p>
        </p:txBody>
      </p:sp>
      <p:sp>
        <p:nvSpPr>
          <p:cNvPr id="3" name="Date Placeholder 2"/>
          <p:cNvSpPr>
            <a:spLocks noGrp="1"/>
          </p:cNvSpPr>
          <p:nvPr>
            <p:ph type="dt" sz="half" idx="10"/>
          </p:nvPr>
        </p:nvSpPr>
        <p:spPr/>
        <p:txBody>
          <a:bodyPr/>
          <a:lstStyle/>
          <a:p>
            <a:fld id="{A553082F-7567-4365-93DD-2EBC3BD87156}" type="datetimeFigureOut">
              <a:rPr kumimoji="1" lang="ja-JP" altLang="en-US" smtClean="0"/>
              <a:t>2026/3/12</a:t>
            </a:fld>
            <a:endParaRPr kumimoji="1" lang="ja-JP" altLang="en-US"/>
          </a:p>
        </p:txBody>
      </p:sp>
      <p:sp>
        <p:nvSpPr>
          <p:cNvPr id="4" name="Footer Placeholder 3"/>
          <p:cNvSpPr>
            <a:spLocks noGrp="1"/>
          </p:cNvSpPr>
          <p:nvPr>
            <p:ph type="ftr" sz="quarter" idx="11"/>
          </p:nvPr>
        </p:nvSpPr>
        <p:spPr/>
        <p:txBody>
          <a:bodyPr/>
          <a:lstStyle/>
          <a:p>
            <a:endParaRPr kumimoji="1" lang="ja-JP" altLang="en-US"/>
          </a:p>
        </p:txBody>
      </p:sp>
      <p:sp>
        <p:nvSpPr>
          <p:cNvPr id="5" name="Slide Number Placeholder 4"/>
          <p:cNvSpPr>
            <a:spLocks noGrp="1"/>
          </p:cNvSpPr>
          <p:nvPr>
            <p:ph type="sldNum" sz="quarter" idx="12"/>
          </p:nvPr>
        </p:nvSpPr>
        <p:spPr/>
        <p:txBody>
          <a:bodyPr/>
          <a:lstStyle/>
          <a:p>
            <a:fld id="{0ED3E720-1E96-4695-8F7C-C05C443CF334}" type="slidenum">
              <a:rPr kumimoji="1" lang="ja-JP" altLang="en-US" smtClean="0"/>
              <a:t>‹#›</a:t>
            </a:fld>
            <a:endParaRPr kumimoji="1" lang="ja-JP" altLang="en-US"/>
          </a:p>
        </p:txBody>
      </p:sp>
    </p:spTree>
    <p:extLst>
      <p:ext uri="{BB962C8B-B14F-4D97-AF65-F5344CB8AC3E}">
        <p14:creationId xmlns:p14="http://schemas.microsoft.com/office/powerpoint/2010/main" val="18954534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553082F-7567-4365-93DD-2EBC3BD87156}" type="datetimeFigureOut">
              <a:rPr kumimoji="1" lang="ja-JP" altLang="en-US" smtClean="0"/>
              <a:t>2026/3/12</a:t>
            </a:fld>
            <a:endParaRPr kumimoji="1" lang="ja-JP" altLang="en-US"/>
          </a:p>
        </p:txBody>
      </p:sp>
      <p:sp>
        <p:nvSpPr>
          <p:cNvPr id="3" name="Footer Placeholder 2"/>
          <p:cNvSpPr>
            <a:spLocks noGrp="1"/>
          </p:cNvSpPr>
          <p:nvPr>
            <p:ph type="ftr" sz="quarter" idx="11"/>
          </p:nvPr>
        </p:nvSpPr>
        <p:spPr/>
        <p:txBody>
          <a:bodyPr/>
          <a:lstStyle/>
          <a:p>
            <a:endParaRPr kumimoji="1" lang="ja-JP" altLang="en-US"/>
          </a:p>
        </p:txBody>
      </p:sp>
      <p:sp>
        <p:nvSpPr>
          <p:cNvPr id="4" name="Slide Number Placeholder 3"/>
          <p:cNvSpPr>
            <a:spLocks noGrp="1"/>
          </p:cNvSpPr>
          <p:nvPr>
            <p:ph type="sldNum" sz="quarter" idx="12"/>
          </p:nvPr>
        </p:nvSpPr>
        <p:spPr/>
        <p:txBody>
          <a:bodyPr/>
          <a:lstStyle/>
          <a:p>
            <a:fld id="{0ED3E720-1E96-4695-8F7C-C05C443CF334}" type="slidenum">
              <a:rPr kumimoji="1" lang="ja-JP" altLang="en-US" smtClean="0"/>
              <a:t>‹#›</a:t>
            </a:fld>
            <a:endParaRPr kumimoji="1" lang="ja-JP" altLang="en-US"/>
          </a:p>
        </p:txBody>
      </p:sp>
    </p:spTree>
    <p:extLst>
      <p:ext uri="{BB962C8B-B14F-4D97-AF65-F5344CB8AC3E}">
        <p14:creationId xmlns:p14="http://schemas.microsoft.com/office/powerpoint/2010/main" val="1496513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コンテンツ">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ja-JP" altLang="en-US"/>
              <a:t>マスター タイトルの書式設定</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ja-JP" altLang="en-US"/>
              <a:t>マスター テキストの書式設定</a:t>
            </a:r>
          </a:p>
        </p:txBody>
      </p:sp>
      <p:sp>
        <p:nvSpPr>
          <p:cNvPr id="5" name="Date Placeholder 4"/>
          <p:cNvSpPr>
            <a:spLocks noGrp="1"/>
          </p:cNvSpPr>
          <p:nvPr>
            <p:ph type="dt" sz="half" idx="10"/>
          </p:nvPr>
        </p:nvSpPr>
        <p:spPr/>
        <p:txBody>
          <a:bodyPr/>
          <a:lstStyle/>
          <a:p>
            <a:fld id="{A553082F-7567-4365-93DD-2EBC3BD87156}" type="datetimeFigureOut">
              <a:rPr kumimoji="1" lang="ja-JP" altLang="en-US" smtClean="0"/>
              <a:t>2026/3/12</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0ED3E720-1E96-4695-8F7C-C05C443CF334}" type="slidenum">
              <a:rPr kumimoji="1" lang="ja-JP" altLang="en-US" smtClean="0"/>
              <a:t>‹#›</a:t>
            </a:fld>
            <a:endParaRPr kumimoji="1" lang="ja-JP" altLang="en-US"/>
          </a:p>
        </p:txBody>
      </p:sp>
    </p:spTree>
    <p:extLst>
      <p:ext uri="{BB962C8B-B14F-4D97-AF65-F5344CB8AC3E}">
        <p14:creationId xmlns:p14="http://schemas.microsoft.com/office/powerpoint/2010/main" val="12617450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ja-JP" altLang="en-US"/>
              <a:t>マスター タイトルの書式設定</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ja-JP" altLang="en-US"/>
              <a:t>アイコンをクリックして図を追加</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ja-JP" altLang="en-US"/>
              <a:t>マスター テキストの書式設定</a:t>
            </a:r>
          </a:p>
        </p:txBody>
      </p:sp>
      <p:sp>
        <p:nvSpPr>
          <p:cNvPr id="5" name="Date Placeholder 4"/>
          <p:cNvSpPr>
            <a:spLocks noGrp="1"/>
          </p:cNvSpPr>
          <p:nvPr>
            <p:ph type="dt" sz="half" idx="10"/>
          </p:nvPr>
        </p:nvSpPr>
        <p:spPr/>
        <p:txBody>
          <a:bodyPr/>
          <a:lstStyle/>
          <a:p>
            <a:fld id="{A553082F-7567-4365-93DD-2EBC3BD87156}" type="datetimeFigureOut">
              <a:rPr kumimoji="1" lang="ja-JP" altLang="en-US" smtClean="0"/>
              <a:t>2026/3/12</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0ED3E720-1E96-4695-8F7C-C05C443CF334}" type="slidenum">
              <a:rPr kumimoji="1" lang="ja-JP" altLang="en-US" smtClean="0"/>
              <a:t>‹#›</a:t>
            </a:fld>
            <a:endParaRPr kumimoji="1" lang="ja-JP" altLang="en-US"/>
          </a:p>
        </p:txBody>
      </p:sp>
    </p:spTree>
    <p:extLst>
      <p:ext uri="{BB962C8B-B14F-4D97-AF65-F5344CB8AC3E}">
        <p14:creationId xmlns:p14="http://schemas.microsoft.com/office/powerpoint/2010/main" val="28896918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縦書きテキスト">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a:t>マスター タイトルの書式設定</a:t>
            </a:r>
            <a:endParaRPr lang="en-US" dirty="0"/>
          </a:p>
        </p:txBody>
      </p:sp>
      <p:sp>
        <p:nvSpPr>
          <p:cNvPr id="3" name="Vertical Text Placeholder 2"/>
          <p:cNvSpPr>
            <a:spLocks noGrp="1"/>
          </p:cNvSpPr>
          <p:nvPr>
            <p:ph type="body" orient="vert" idx="1"/>
          </p:nvPr>
        </p:nvSpPr>
        <p:spPr/>
        <p:txBody>
          <a:bodyPr vert="eaVert"/>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Date Placeholder 3"/>
          <p:cNvSpPr>
            <a:spLocks noGrp="1"/>
          </p:cNvSpPr>
          <p:nvPr>
            <p:ph type="dt" sz="half" idx="10"/>
          </p:nvPr>
        </p:nvSpPr>
        <p:spPr/>
        <p:txBody>
          <a:bodyPr/>
          <a:lstStyle/>
          <a:p>
            <a:fld id="{A553082F-7567-4365-93DD-2EBC3BD87156}" type="datetimeFigureOut">
              <a:rPr kumimoji="1" lang="ja-JP" altLang="en-US" smtClean="0"/>
              <a:t>2026/3/12</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0ED3E720-1E96-4695-8F7C-C05C443CF334}" type="slidenum">
              <a:rPr kumimoji="1" lang="ja-JP" altLang="en-US" smtClean="0"/>
              <a:t>‹#›</a:t>
            </a:fld>
            <a:endParaRPr kumimoji="1" lang="ja-JP" altLang="en-US"/>
          </a:p>
        </p:txBody>
      </p:sp>
    </p:spTree>
    <p:extLst>
      <p:ext uri="{BB962C8B-B14F-4D97-AF65-F5344CB8AC3E}">
        <p14:creationId xmlns:p14="http://schemas.microsoft.com/office/powerpoint/2010/main" val="37737258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10;縦書きテキスト">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ja-JP" altLang="en-US"/>
              <a:t>マスター タイトルの書式設定</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Date Placeholder 3"/>
          <p:cNvSpPr>
            <a:spLocks noGrp="1"/>
          </p:cNvSpPr>
          <p:nvPr>
            <p:ph type="dt" sz="half" idx="10"/>
          </p:nvPr>
        </p:nvSpPr>
        <p:spPr/>
        <p:txBody>
          <a:bodyPr/>
          <a:lstStyle/>
          <a:p>
            <a:fld id="{A553082F-7567-4365-93DD-2EBC3BD87156}" type="datetimeFigureOut">
              <a:rPr kumimoji="1" lang="ja-JP" altLang="en-US" smtClean="0"/>
              <a:t>2026/3/12</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0ED3E720-1E96-4695-8F7C-C05C443CF334}" type="slidenum">
              <a:rPr kumimoji="1" lang="ja-JP" altLang="en-US" smtClean="0"/>
              <a:t>‹#›</a:t>
            </a:fld>
            <a:endParaRPr kumimoji="1" lang="ja-JP" altLang="en-US"/>
          </a:p>
        </p:txBody>
      </p:sp>
    </p:spTree>
    <p:extLst>
      <p:ext uri="{BB962C8B-B14F-4D97-AF65-F5344CB8AC3E}">
        <p14:creationId xmlns:p14="http://schemas.microsoft.com/office/powerpoint/2010/main" val="1021308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ja-JP" altLang="en-US"/>
              <a:t>マスター タイトルの書式設定</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A553082F-7567-4365-93DD-2EBC3BD87156}" type="datetimeFigureOut">
              <a:rPr kumimoji="1" lang="ja-JP" altLang="en-US" smtClean="0"/>
              <a:t>2026/3/12</a:t>
            </a:fld>
            <a:endParaRPr kumimoji="1" lang="ja-JP" alt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kumimoji="1" lang="ja-JP" alt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0ED3E720-1E96-4695-8F7C-C05C443CF334}" type="slidenum">
              <a:rPr kumimoji="1" lang="ja-JP" altLang="en-US" smtClean="0"/>
              <a:t>‹#›</a:t>
            </a:fld>
            <a:endParaRPr kumimoji="1" lang="ja-JP" altLang="en-US"/>
          </a:p>
        </p:txBody>
      </p:sp>
    </p:spTree>
    <p:extLst>
      <p:ext uri="{BB962C8B-B14F-4D97-AF65-F5344CB8AC3E}">
        <p14:creationId xmlns:p14="http://schemas.microsoft.com/office/powerpoint/2010/main" val="40301887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kumimoji="1"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kumimoji="1"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kumimoji="1"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kumimoji="1"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9pPr>
    </p:bodyStyle>
    <p:otherStyle>
      <a:defPPr>
        <a:defRPr lang="en-US"/>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chart" Target="../charts/chart1.xml"/><Relationship Id="rId1" Type="http://schemas.openxmlformats.org/officeDocument/2006/relationships/slideLayout" Target="../slideLayouts/slideLayout4.xml"/><Relationship Id="rId4" Type="http://schemas.openxmlformats.org/officeDocument/2006/relationships/image" Target="../media/image1.png"/></Relationships>
</file>

<file path=ppt/slides/_rels/slide5.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chart" Target="../charts/chart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chart" Target="../charts/chart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chart" Target="../charts/chart6.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chart" Target="../charts/chart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chart" Target="../charts/chart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chart" Target="../charts/chart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chart" Target="../charts/chart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chart" Target="../charts/chart1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chart" Target="../charts/chart1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chart" Target="../charts/chart1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3D779478-F7E7-64B7-28E4-A177CC19B0DD}"/>
              </a:ext>
            </a:extLst>
          </p:cNvPr>
          <p:cNvSpPr>
            <a:spLocks noGrp="1"/>
          </p:cNvSpPr>
          <p:nvPr>
            <p:ph type="ctrTitle"/>
          </p:nvPr>
        </p:nvSpPr>
        <p:spPr/>
        <p:txBody>
          <a:bodyPr>
            <a:normAutofit/>
          </a:bodyPr>
          <a:lstStyle/>
          <a:p>
            <a:r>
              <a:rPr kumimoji="1" lang="ja-JP" altLang="en-US" sz="4800" dirty="0"/>
              <a:t>農林業センサスと国勢調査の林業従事者データ分析</a:t>
            </a:r>
          </a:p>
        </p:txBody>
      </p:sp>
      <p:sp>
        <p:nvSpPr>
          <p:cNvPr id="3" name="字幕 2">
            <a:extLst>
              <a:ext uri="{FF2B5EF4-FFF2-40B4-BE49-F238E27FC236}">
                <a16:creationId xmlns:a16="http://schemas.microsoft.com/office/drawing/2014/main" id="{E8C45FC0-3A68-1F18-4646-37598E4E873A}"/>
              </a:ext>
            </a:extLst>
          </p:cNvPr>
          <p:cNvSpPr>
            <a:spLocks noGrp="1"/>
          </p:cNvSpPr>
          <p:nvPr>
            <p:ph type="subTitle" idx="1"/>
          </p:nvPr>
        </p:nvSpPr>
        <p:spPr/>
        <p:txBody>
          <a:bodyPr/>
          <a:lstStyle/>
          <a:p>
            <a:endParaRPr kumimoji="1" lang="en-US" altLang="ja-JP" dirty="0"/>
          </a:p>
          <a:p>
            <a:r>
              <a:rPr kumimoji="1" lang="ja-JP" altLang="en-US" dirty="0"/>
              <a:t>田中亘（森林総研）・林宇一（宇都宮大学）</a:t>
            </a:r>
            <a:endParaRPr kumimoji="1" lang="en-US" altLang="ja-JP" dirty="0"/>
          </a:p>
        </p:txBody>
      </p:sp>
      <p:sp>
        <p:nvSpPr>
          <p:cNvPr id="4" name="テキスト ボックス 3">
            <a:extLst>
              <a:ext uri="{FF2B5EF4-FFF2-40B4-BE49-F238E27FC236}">
                <a16:creationId xmlns:a16="http://schemas.microsoft.com/office/drawing/2014/main" id="{43854DAE-2EA8-3F87-0229-1B1B8035F6C7}"/>
              </a:ext>
            </a:extLst>
          </p:cNvPr>
          <p:cNvSpPr txBox="1"/>
          <p:nvPr/>
        </p:nvSpPr>
        <p:spPr>
          <a:xfrm>
            <a:off x="5547769" y="251613"/>
            <a:ext cx="3353803" cy="369332"/>
          </a:xfrm>
          <a:prstGeom prst="rect">
            <a:avLst/>
          </a:prstGeom>
          <a:noFill/>
        </p:spPr>
        <p:txBody>
          <a:bodyPr wrap="none" rtlCol="0">
            <a:spAutoFit/>
          </a:bodyPr>
          <a:lstStyle/>
          <a:p>
            <a:r>
              <a:rPr kumimoji="1" lang="ja-JP" altLang="en-US" dirty="0"/>
              <a:t>第</a:t>
            </a:r>
            <a:r>
              <a:rPr kumimoji="1" lang="en-US" altLang="ja-JP" dirty="0"/>
              <a:t>137</a:t>
            </a:r>
            <a:r>
              <a:rPr kumimoji="1" lang="ja-JP" altLang="en-US" dirty="0"/>
              <a:t>回日本森林学会大会　</a:t>
            </a:r>
            <a:r>
              <a:rPr kumimoji="1" lang="en-US" altLang="ja-JP" dirty="0"/>
              <a:t>A7</a:t>
            </a:r>
            <a:endParaRPr kumimoji="1" lang="ja-JP" altLang="en-US" dirty="0"/>
          </a:p>
        </p:txBody>
      </p:sp>
      <p:sp>
        <p:nvSpPr>
          <p:cNvPr id="5" name="テキスト ボックス 4">
            <a:extLst>
              <a:ext uri="{FF2B5EF4-FFF2-40B4-BE49-F238E27FC236}">
                <a16:creationId xmlns:a16="http://schemas.microsoft.com/office/drawing/2014/main" id="{843CD963-07D5-F812-E08A-FC924015929C}"/>
              </a:ext>
            </a:extLst>
          </p:cNvPr>
          <p:cNvSpPr txBox="1"/>
          <p:nvPr/>
        </p:nvSpPr>
        <p:spPr>
          <a:xfrm>
            <a:off x="7052989" y="5963545"/>
            <a:ext cx="1848583" cy="646331"/>
          </a:xfrm>
          <a:prstGeom prst="rect">
            <a:avLst/>
          </a:prstGeom>
          <a:noFill/>
        </p:spPr>
        <p:txBody>
          <a:bodyPr wrap="none" rtlCol="0">
            <a:spAutoFit/>
          </a:bodyPr>
          <a:lstStyle/>
          <a:p>
            <a:pPr algn="r"/>
            <a:r>
              <a:rPr kumimoji="1" lang="en-US" altLang="ja-JP" dirty="0"/>
              <a:t>2026</a:t>
            </a:r>
            <a:r>
              <a:rPr kumimoji="1" lang="ja-JP" altLang="en-US" dirty="0"/>
              <a:t>年３月</a:t>
            </a:r>
            <a:r>
              <a:rPr kumimoji="1" lang="en-US" altLang="ja-JP" dirty="0"/>
              <a:t>17</a:t>
            </a:r>
            <a:r>
              <a:rPr kumimoji="1" lang="ja-JP" altLang="en-US" dirty="0"/>
              <a:t>日</a:t>
            </a:r>
            <a:endParaRPr kumimoji="1" lang="en-US" altLang="ja-JP" dirty="0"/>
          </a:p>
          <a:p>
            <a:pPr algn="r"/>
            <a:r>
              <a:rPr kumimoji="1" lang="ja-JP" altLang="en-US" dirty="0"/>
              <a:t>筑波大学</a:t>
            </a:r>
          </a:p>
        </p:txBody>
      </p:sp>
    </p:spTree>
    <p:extLst>
      <p:ext uri="{BB962C8B-B14F-4D97-AF65-F5344CB8AC3E}">
        <p14:creationId xmlns:p14="http://schemas.microsoft.com/office/powerpoint/2010/main" val="11690911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0D560417-EDEF-67A6-C93E-262434339C5B}"/>
              </a:ext>
            </a:extLst>
          </p:cNvPr>
          <p:cNvSpPr>
            <a:spLocks noGrp="1"/>
          </p:cNvSpPr>
          <p:nvPr>
            <p:ph type="title"/>
          </p:nvPr>
        </p:nvSpPr>
        <p:spPr/>
        <p:txBody>
          <a:bodyPr/>
          <a:lstStyle/>
          <a:p>
            <a:r>
              <a:rPr kumimoji="1" lang="ja-JP" altLang="en-US" dirty="0"/>
              <a:t>研究の目的と使用データ</a:t>
            </a:r>
          </a:p>
        </p:txBody>
      </p:sp>
      <p:sp>
        <p:nvSpPr>
          <p:cNvPr id="3" name="コンテンツ プレースホルダー 2">
            <a:extLst>
              <a:ext uri="{FF2B5EF4-FFF2-40B4-BE49-F238E27FC236}">
                <a16:creationId xmlns:a16="http://schemas.microsoft.com/office/drawing/2014/main" id="{11016A1D-82E1-9252-C720-AFA2A5035B6D}"/>
              </a:ext>
            </a:extLst>
          </p:cNvPr>
          <p:cNvSpPr>
            <a:spLocks noGrp="1"/>
          </p:cNvSpPr>
          <p:nvPr>
            <p:ph idx="1"/>
          </p:nvPr>
        </p:nvSpPr>
        <p:spPr/>
        <p:txBody>
          <a:bodyPr>
            <a:normAutofit fontScale="92500" lnSpcReduction="10000"/>
          </a:bodyPr>
          <a:lstStyle/>
          <a:p>
            <a:r>
              <a:rPr lang="ja-JP" altLang="en-US" dirty="0"/>
              <a:t>農林業センサスと国勢調査のデータの組み替え集計により、既存資料から把握が難しい林業従事者の特徴を明らかにする</a:t>
            </a:r>
            <a:endParaRPr lang="en-US" altLang="ja-JP" dirty="0"/>
          </a:p>
          <a:p>
            <a:endParaRPr lang="en-US" altLang="ja-JP" dirty="0"/>
          </a:p>
          <a:p>
            <a:r>
              <a:rPr lang="en-US" altLang="ja-JP" dirty="0"/>
              <a:t>2020</a:t>
            </a:r>
            <a:r>
              <a:rPr lang="ja-JP" altLang="en-US" dirty="0"/>
              <a:t>年農林業センサス</a:t>
            </a:r>
            <a:endParaRPr lang="en-US" altLang="ja-JP" dirty="0"/>
          </a:p>
          <a:p>
            <a:pPr lvl="1"/>
            <a:r>
              <a:rPr lang="ja-JP" altLang="en-US" dirty="0"/>
              <a:t>従事者の年齢構成を中心に特徴をみる</a:t>
            </a:r>
            <a:endParaRPr lang="en-US" altLang="ja-JP" dirty="0"/>
          </a:p>
          <a:p>
            <a:pPr lvl="2"/>
            <a:r>
              <a:rPr lang="ja-JP" altLang="en-US" dirty="0"/>
              <a:t>所属、就業状態等属性による把握</a:t>
            </a:r>
            <a:endParaRPr lang="en-US" altLang="ja-JP" dirty="0"/>
          </a:p>
          <a:p>
            <a:pPr lvl="2"/>
            <a:r>
              <a:rPr lang="ja-JP" altLang="en-US" dirty="0"/>
              <a:t>常雇いは</a:t>
            </a:r>
            <a:r>
              <a:rPr lang="en-US" altLang="ja-JP" dirty="0"/>
              <a:t>2020</a:t>
            </a:r>
            <a:r>
              <a:rPr lang="ja-JP" altLang="en-US" dirty="0"/>
              <a:t>年調査で初採用かつ</a:t>
            </a:r>
            <a:r>
              <a:rPr lang="en-US" altLang="ja-JP" dirty="0"/>
              <a:t>2025</a:t>
            </a:r>
            <a:r>
              <a:rPr lang="ja-JP" altLang="en-US" dirty="0"/>
              <a:t>年調査で不採用</a:t>
            </a:r>
            <a:endParaRPr lang="en-US" altLang="ja-JP" dirty="0"/>
          </a:p>
          <a:p>
            <a:r>
              <a:rPr lang="ja-JP" altLang="en-US" dirty="0"/>
              <a:t>令和２年国勢調査</a:t>
            </a:r>
            <a:endParaRPr lang="en-US" altLang="ja-JP" dirty="0"/>
          </a:p>
          <a:p>
            <a:pPr lvl="1"/>
            <a:r>
              <a:rPr lang="ja-JP" altLang="en-US" dirty="0"/>
              <a:t>農林業センサスで得られた従事者の年齢データとの比較</a:t>
            </a:r>
            <a:endParaRPr lang="en-US" altLang="ja-JP" dirty="0"/>
          </a:p>
          <a:p>
            <a:pPr lvl="1"/>
            <a:r>
              <a:rPr lang="ja-JP" altLang="en-US" dirty="0"/>
              <a:t>林業従事者の産業分類を把握</a:t>
            </a:r>
            <a:endParaRPr lang="en-US" altLang="ja-JP" dirty="0"/>
          </a:p>
          <a:p>
            <a:pPr lvl="1"/>
            <a:r>
              <a:rPr lang="ja-JP" altLang="en-US" dirty="0"/>
              <a:t>外国人就業者（</a:t>
            </a:r>
            <a:r>
              <a:rPr lang="en-US" altLang="ja-JP" dirty="0"/>
              <a:t>222</a:t>
            </a:r>
            <a:r>
              <a:rPr lang="ja-JP" altLang="en-US" dirty="0"/>
              <a:t>人）の特徴把握</a:t>
            </a:r>
            <a:endParaRPr lang="en-US" altLang="ja-JP" dirty="0"/>
          </a:p>
          <a:p>
            <a:pPr marL="457200" lvl="1" indent="0">
              <a:buNone/>
            </a:pPr>
            <a:endParaRPr lang="en-US" altLang="ja-JP" dirty="0"/>
          </a:p>
        </p:txBody>
      </p:sp>
    </p:spTree>
    <p:extLst>
      <p:ext uri="{BB962C8B-B14F-4D97-AF65-F5344CB8AC3E}">
        <p14:creationId xmlns:p14="http://schemas.microsoft.com/office/powerpoint/2010/main" val="317478644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DC52D736-D5D2-4CD3-9B53-71279F9E6B01}"/>
              </a:ext>
            </a:extLst>
          </p:cNvPr>
          <p:cNvSpPr>
            <a:spLocks noGrp="1"/>
          </p:cNvSpPr>
          <p:nvPr>
            <p:ph type="title"/>
          </p:nvPr>
        </p:nvSpPr>
        <p:spPr/>
        <p:txBody>
          <a:bodyPr/>
          <a:lstStyle/>
          <a:p>
            <a:r>
              <a:rPr kumimoji="1" lang="ja-JP" altLang="en-US" dirty="0"/>
              <a:t>センサスによる雇用者の把握</a:t>
            </a:r>
          </a:p>
        </p:txBody>
      </p:sp>
      <p:graphicFrame>
        <p:nvGraphicFramePr>
          <p:cNvPr id="5" name="コンテンツ プレースホルダー 4">
            <a:extLst>
              <a:ext uri="{FF2B5EF4-FFF2-40B4-BE49-F238E27FC236}">
                <a16:creationId xmlns:a16="http://schemas.microsoft.com/office/drawing/2014/main" id="{CDC08CCD-2939-40C0-AE62-FBCB35212F82}"/>
              </a:ext>
            </a:extLst>
          </p:cNvPr>
          <p:cNvGraphicFramePr>
            <a:graphicFrameLocks noGrp="1"/>
          </p:cNvGraphicFramePr>
          <p:nvPr>
            <p:ph idx="1"/>
            <p:extLst>
              <p:ext uri="{D42A27DB-BD31-4B8C-83A1-F6EECF244321}">
                <p14:modId xmlns:p14="http://schemas.microsoft.com/office/powerpoint/2010/main" val="3430094061"/>
              </p:ext>
            </p:extLst>
          </p:nvPr>
        </p:nvGraphicFramePr>
        <p:xfrm>
          <a:off x="486014" y="1690689"/>
          <a:ext cx="8029336" cy="3994301"/>
        </p:xfrm>
        <a:graphic>
          <a:graphicData uri="http://schemas.openxmlformats.org/drawingml/2006/table">
            <a:tbl>
              <a:tblPr firstRow="1" firstCol="1">
                <a:tableStyleId>{5C22544A-7EE6-4342-B048-85BDC9FD1C3A}</a:tableStyleId>
              </a:tblPr>
              <a:tblGrid>
                <a:gridCol w="979617">
                  <a:extLst>
                    <a:ext uri="{9D8B030D-6E8A-4147-A177-3AD203B41FA5}">
                      <a16:colId xmlns:a16="http://schemas.microsoft.com/office/drawing/2014/main" val="4187739812"/>
                    </a:ext>
                  </a:extLst>
                </a:gridCol>
                <a:gridCol w="979617">
                  <a:extLst>
                    <a:ext uri="{9D8B030D-6E8A-4147-A177-3AD203B41FA5}">
                      <a16:colId xmlns:a16="http://schemas.microsoft.com/office/drawing/2014/main" val="3703560767"/>
                    </a:ext>
                  </a:extLst>
                </a:gridCol>
                <a:gridCol w="979617">
                  <a:extLst>
                    <a:ext uri="{9D8B030D-6E8A-4147-A177-3AD203B41FA5}">
                      <a16:colId xmlns:a16="http://schemas.microsoft.com/office/drawing/2014/main" val="2710801505"/>
                    </a:ext>
                  </a:extLst>
                </a:gridCol>
                <a:gridCol w="979617">
                  <a:extLst>
                    <a:ext uri="{9D8B030D-6E8A-4147-A177-3AD203B41FA5}">
                      <a16:colId xmlns:a16="http://schemas.microsoft.com/office/drawing/2014/main" val="3967979726"/>
                    </a:ext>
                  </a:extLst>
                </a:gridCol>
                <a:gridCol w="979617">
                  <a:extLst>
                    <a:ext uri="{9D8B030D-6E8A-4147-A177-3AD203B41FA5}">
                      <a16:colId xmlns:a16="http://schemas.microsoft.com/office/drawing/2014/main" val="994183294"/>
                    </a:ext>
                  </a:extLst>
                </a:gridCol>
                <a:gridCol w="979617">
                  <a:extLst>
                    <a:ext uri="{9D8B030D-6E8A-4147-A177-3AD203B41FA5}">
                      <a16:colId xmlns:a16="http://schemas.microsoft.com/office/drawing/2014/main" val="636603946"/>
                    </a:ext>
                  </a:extLst>
                </a:gridCol>
                <a:gridCol w="979617">
                  <a:extLst>
                    <a:ext uri="{9D8B030D-6E8A-4147-A177-3AD203B41FA5}">
                      <a16:colId xmlns:a16="http://schemas.microsoft.com/office/drawing/2014/main" val="1303031106"/>
                    </a:ext>
                  </a:extLst>
                </a:gridCol>
                <a:gridCol w="1172017">
                  <a:extLst>
                    <a:ext uri="{9D8B030D-6E8A-4147-A177-3AD203B41FA5}">
                      <a16:colId xmlns:a16="http://schemas.microsoft.com/office/drawing/2014/main" val="543632604"/>
                    </a:ext>
                  </a:extLst>
                </a:gridCol>
              </a:tblGrid>
              <a:tr h="473258">
                <a:tc gridSpan="8">
                  <a:txBody>
                    <a:bodyPr/>
                    <a:lstStyle/>
                    <a:p>
                      <a:pPr algn="ctr" fontAlgn="ctr"/>
                      <a:r>
                        <a:rPr lang="ja-JP" altLang="en-US" sz="1400" u="none" strike="noStrike" dirty="0">
                          <a:effectLst/>
                        </a:rPr>
                        <a:t>雇　　　　　用　　　　　者</a:t>
                      </a:r>
                      <a:endParaRPr lang="ja-JP" altLang="en-US" sz="1400" b="0" i="0" u="none" strike="noStrike" dirty="0">
                        <a:solidFill>
                          <a:srgbClr val="000000"/>
                        </a:solidFill>
                        <a:effectLst/>
                        <a:latin typeface="ＭＳ 明朝" panose="02020609040205080304" pitchFamily="17" charset="-128"/>
                        <a:ea typeface="ＭＳ 明朝" panose="02020609040205080304" pitchFamily="17" charset="-128"/>
                      </a:endParaRPr>
                    </a:p>
                  </a:txBody>
                  <a:tcPr marL="9525" marR="9525" marT="9525" marB="0" anchor="ctr"/>
                </a:tc>
                <a:tc hMerge="1">
                  <a:txBody>
                    <a:bodyPr/>
                    <a:lstStyle/>
                    <a:p>
                      <a:endParaRPr kumimoji="1" lang="ja-JP" altLang="en-US"/>
                    </a:p>
                  </a:txBody>
                  <a:tcPr/>
                </a:tc>
                <a:tc hMerge="1">
                  <a:txBody>
                    <a:bodyPr/>
                    <a:lstStyle/>
                    <a:p>
                      <a:endParaRPr kumimoji="1" lang="ja-JP" altLang="en-US"/>
                    </a:p>
                  </a:txBody>
                  <a:tcPr/>
                </a:tc>
                <a:tc hMerge="1">
                  <a:txBody>
                    <a:bodyPr/>
                    <a:lstStyle/>
                    <a:p>
                      <a:endParaRPr kumimoji="1" lang="ja-JP" altLang="en-US"/>
                    </a:p>
                  </a:txBody>
                  <a:tcPr/>
                </a:tc>
                <a:tc hMerge="1">
                  <a:txBody>
                    <a:bodyPr/>
                    <a:lstStyle/>
                    <a:p>
                      <a:endParaRPr kumimoji="1" lang="ja-JP" altLang="en-US"/>
                    </a:p>
                  </a:txBody>
                  <a:tcPr/>
                </a:tc>
                <a:tc hMerge="1">
                  <a:txBody>
                    <a:bodyPr/>
                    <a:lstStyle/>
                    <a:p>
                      <a:endParaRPr kumimoji="1" lang="ja-JP" altLang="en-US"/>
                    </a:p>
                  </a:txBody>
                  <a:tcPr/>
                </a:tc>
                <a:tc hMerge="1">
                  <a:txBody>
                    <a:bodyPr/>
                    <a:lstStyle/>
                    <a:p>
                      <a:endParaRPr kumimoji="1" lang="ja-JP" altLang="en-US"/>
                    </a:p>
                  </a:txBody>
                  <a:tcPr/>
                </a:tc>
                <a:tc hMerge="1">
                  <a:txBody>
                    <a:bodyPr/>
                    <a:lstStyle/>
                    <a:p>
                      <a:endParaRPr kumimoji="1" lang="ja-JP" altLang="en-US"/>
                    </a:p>
                  </a:txBody>
                  <a:tcPr/>
                </a:tc>
                <a:extLst>
                  <a:ext uri="{0D108BD9-81ED-4DB2-BD59-A6C34878D82A}">
                    <a16:rowId xmlns:a16="http://schemas.microsoft.com/office/drawing/2014/main" val="1558550129"/>
                  </a:ext>
                </a:extLst>
              </a:tr>
              <a:tr h="681493">
                <a:tc rowSpan="2">
                  <a:txBody>
                    <a:bodyPr/>
                    <a:lstStyle/>
                    <a:p>
                      <a:pPr algn="l" fontAlgn="ctr"/>
                      <a:r>
                        <a:rPr lang="ja-JP" altLang="en-US" sz="2000" u="none" strike="noStrike" dirty="0">
                          <a:effectLst/>
                        </a:rPr>
                        <a:t>　</a:t>
                      </a:r>
                      <a:endParaRPr lang="ja-JP" altLang="en-US" sz="2000" b="0" i="0" u="none" strike="noStrike" dirty="0">
                        <a:solidFill>
                          <a:srgbClr val="000000"/>
                        </a:solidFill>
                        <a:effectLst/>
                        <a:latin typeface="ＭＳ 明朝" panose="02020609040205080304" pitchFamily="17" charset="-128"/>
                        <a:ea typeface="ＭＳ 明朝" panose="02020609040205080304" pitchFamily="17" charset="-128"/>
                      </a:endParaRPr>
                    </a:p>
                    <a:p>
                      <a:pPr algn="l" fontAlgn="ctr"/>
                      <a:r>
                        <a:rPr lang="ja-JP" altLang="en-US" sz="2000" u="none" strike="noStrike" dirty="0">
                          <a:effectLst/>
                        </a:rPr>
                        <a:t>　</a:t>
                      </a:r>
                      <a:endParaRPr lang="ja-JP" altLang="en-US" sz="2000" b="0" i="0" u="none" strike="noStrike" dirty="0">
                        <a:solidFill>
                          <a:srgbClr val="000000"/>
                        </a:solidFill>
                        <a:effectLst/>
                        <a:latin typeface="ＭＳ 明朝" panose="02020609040205080304" pitchFamily="17" charset="-128"/>
                        <a:ea typeface="ＭＳ 明朝" panose="02020609040205080304" pitchFamily="17" charset="-128"/>
                      </a:endParaRPr>
                    </a:p>
                    <a:p>
                      <a:pPr algn="l" fontAlgn="ctr"/>
                      <a:r>
                        <a:rPr lang="ja-JP" altLang="en-US" sz="2000" u="none" strike="noStrike" dirty="0">
                          <a:effectLst/>
                        </a:rPr>
                        <a:t>　</a:t>
                      </a:r>
                      <a:endParaRPr lang="ja-JP" altLang="en-US" sz="2000" b="0" i="0" u="none" strike="noStrike" dirty="0">
                        <a:solidFill>
                          <a:srgbClr val="000000"/>
                        </a:solidFill>
                        <a:effectLst/>
                        <a:latin typeface="ＭＳ 明朝" panose="02020609040205080304" pitchFamily="17" charset="-128"/>
                        <a:ea typeface="ＭＳ 明朝" panose="02020609040205080304" pitchFamily="17" charset="-128"/>
                      </a:endParaRPr>
                    </a:p>
                    <a:p>
                      <a:pPr algn="l" fontAlgn="ctr"/>
                      <a:r>
                        <a:rPr lang="ja-JP" altLang="en-US" sz="2000" u="none" strike="noStrike" dirty="0">
                          <a:effectLst/>
                        </a:rPr>
                        <a:t>　</a:t>
                      </a:r>
                      <a:endParaRPr lang="ja-JP" altLang="en-US" sz="2000" b="0" i="0" u="none" strike="noStrike" dirty="0">
                        <a:solidFill>
                          <a:srgbClr val="000000"/>
                        </a:solidFill>
                        <a:effectLst/>
                        <a:latin typeface="ＭＳ 明朝" panose="02020609040205080304" pitchFamily="17" charset="-128"/>
                        <a:ea typeface="ＭＳ 明朝" panose="02020609040205080304" pitchFamily="17" charset="-128"/>
                      </a:endParaRPr>
                    </a:p>
                  </a:txBody>
                  <a:tcPr marL="9525" marR="9525" marT="9525" marB="0" anchor="ctr"/>
                </a:tc>
                <a:tc rowSpan="2">
                  <a:txBody>
                    <a:bodyPr/>
                    <a:lstStyle/>
                    <a:p>
                      <a:pPr algn="ctr" fontAlgn="ctr"/>
                      <a:r>
                        <a:rPr lang="ja-JP" altLang="en-US" sz="1400" b="1" u="none" strike="noStrike" dirty="0">
                          <a:effectLst/>
                        </a:rPr>
                        <a:t>雇い入れた</a:t>
                      </a:r>
                      <a:br>
                        <a:rPr lang="ja-JP" altLang="en-US" sz="1400" b="1" u="none" strike="noStrike" dirty="0">
                          <a:effectLst/>
                        </a:rPr>
                      </a:br>
                      <a:r>
                        <a:rPr lang="ja-JP" altLang="en-US" sz="1400" b="1" u="none" strike="noStrike" dirty="0">
                          <a:effectLst/>
                        </a:rPr>
                        <a:t>実経営体数</a:t>
                      </a:r>
                      <a:endParaRPr lang="ja-JP" altLang="en-US" sz="1400" b="1" i="0" u="none" strike="noStrike" dirty="0">
                        <a:solidFill>
                          <a:srgbClr val="000000"/>
                        </a:solidFill>
                        <a:effectLst/>
                        <a:latin typeface="ＭＳ 明朝" panose="02020609040205080304" pitchFamily="17" charset="-128"/>
                        <a:ea typeface="ＭＳ 明朝" panose="02020609040205080304" pitchFamily="17" charset="-128"/>
                      </a:endParaRPr>
                    </a:p>
                  </a:txBody>
                  <a:tcPr marL="9525" marR="9525" marT="9525" marB="0" anchor="ctr"/>
                </a:tc>
                <a:tc rowSpan="2">
                  <a:txBody>
                    <a:bodyPr/>
                    <a:lstStyle/>
                    <a:p>
                      <a:pPr algn="ctr" fontAlgn="ctr"/>
                      <a:r>
                        <a:rPr lang="ja-JP" altLang="en-US" sz="1400" b="1" u="none" strike="noStrike" dirty="0">
                          <a:effectLst/>
                        </a:rPr>
                        <a:t>実 人 数</a:t>
                      </a:r>
                      <a:endParaRPr lang="ja-JP" altLang="en-US" sz="1400" b="1" i="0" u="none" strike="noStrike" dirty="0">
                        <a:solidFill>
                          <a:srgbClr val="000000"/>
                        </a:solidFill>
                        <a:effectLst/>
                        <a:latin typeface="ＭＳ 明朝" panose="02020609040205080304" pitchFamily="17" charset="-128"/>
                        <a:ea typeface="ＭＳ 明朝" panose="02020609040205080304" pitchFamily="17" charset="-128"/>
                      </a:endParaRPr>
                    </a:p>
                  </a:txBody>
                  <a:tcPr marL="9525" marR="9525" marT="9525" marB="0" anchor="ctr"/>
                </a:tc>
                <a:tc gridSpan="2">
                  <a:txBody>
                    <a:bodyPr/>
                    <a:lstStyle/>
                    <a:p>
                      <a:pPr algn="ctr" fontAlgn="ctr"/>
                      <a:r>
                        <a:rPr lang="ja-JP" altLang="en-US" sz="1400" b="1" u="none" strike="noStrike" dirty="0">
                          <a:effectLst/>
                        </a:rPr>
                        <a:t>常雇い</a:t>
                      </a:r>
                      <a:endParaRPr lang="ja-JP" altLang="en-US" sz="1400" b="1" i="0" u="none" strike="noStrike" dirty="0">
                        <a:solidFill>
                          <a:srgbClr val="000000"/>
                        </a:solidFill>
                        <a:effectLst/>
                        <a:latin typeface="ＭＳ 明朝" panose="02020609040205080304" pitchFamily="17" charset="-128"/>
                        <a:ea typeface="ＭＳ 明朝" panose="02020609040205080304" pitchFamily="17" charset="-128"/>
                      </a:endParaRPr>
                    </a:p>
                  </a:txBody>
                  <a:tcPr marL="9525" marR="9525" marT="9525" marB="0" anchor="ctr"/>
                </a:tc>
                <a:tc hMerge="1">
                  <a:txBody>
                    <a:bodyPr/>
                    <a:lstStyle/>
                    <a:p>
                      <a:endParaRPr kumimoji="1" lang="ja-JP" altLang="en-US"/>
                    </a:p>
                  </a:txBody>
                  <a:tcPr/>
                </a:tc>
                <a:tc gridSpan="2">
                  <a:txBody>
                    <a:bodyPr/>
                    <a:lstStyle/>
                    <a:p>
                      <a:pPr algn="ctr" fontAlgn="ctr"/>
                      <a:r>
                        <a:rPr lang="ja-JP" altLang="en-US" sz="1400" b="1" u="none" strike="noStrike">
                          <a:effectLst/>
                        </a:rPr>
                        <a:t>臨時雇い</a:t>
                      </a:r>
                      <a:br>
                        <a:rPr lang="ja-JP" altLang="en-US" sz="1400" b="1" u="none" strike="noStrike">
                          <a:effectLst/>
                        </a:rPr>
                      </a:br>
                      <a:r>
                        <a:rPr lang="ja-JP" altLang="en-US" sz="1400" b="1" u="none" strike="noStrike">
                          <a:effectLst/>
                        </a:rPr>
                        <a:t>（手伝い等を含む。）</a:t>
                      </a:r>
                      <a:endParaRPr lang="ja-JP" altLang="en-US" sz="1400" b="1" i="0" u="none" strike="noStrike">
                        <a:solidFill>
                          <a:srgbClr val="000000"/>
                        </a:solidFill>
                        <a:effectLst/>
                        <a:latin typeface="ＭＳ 明朝" panose="02020609040205080304" pitchFamily="17" charset="-128"/>
                        <a:ea typeface="ＭＳ 明朝" panose="02020609040205080304" pitchFamily="17" charset="-128"/>
                      </a:endParaRPr>
                    </a:p>
                  </a:txBody>
                  <a:tcPr marL="9525" marR="9525" marT="9525" marB="0" anchor="ctr"/>
                </a:tc>
                <a:tc hMerge="1">
                  <a:txBody>
                    <a:bodyPr/>
                    <a:lstStyle/>
                    <a:p>
                      <a:endParaRPr kumimoji="1" lang="ja-JP" altLang="en-US"/>
                    </a:p>
                  </a:txBody>
                  <a:tcPr/>
                </a:tc>
                <a:tc rowSpan="2">
                  <a:txBody>
                    <a:bodyPr/>
                    <a:lstStyle/>
                    <a:p>
                      <a:pPr algn="ctr" fontAlgn="ctr"/>
                      <a:r>
                        <a:rPr lang="ja-JP" altLang="en-US" sz="1400" b="1" u="none" strike="noStrike" dirty="0">
                          <a:effectLst/>
                        </a:rPr>
                        <a:t>常雇い又は</a:t>
                      </a:r>
                      <a:br>
                        <a:rPr lang="ja-JP" altLang="en-US" sz="1400" b="1" u="none" strike="noStrike" dirty="0">
                          <a:effectLst/>
                        </a:rPr>
                      </a:br>
                      <a:r>
                        <a:rPr lang="ja-JP" altLang="en-US" sz="1400" b="1" u="none" strike="noStrike" dirty="0">
                          <a:effectLst/>
                        </a:rPr>
                        <a:t>臨時雇いの</a:t>
                      </a:r>
                      <a:br>
                        <a:rPr lang="ja-JP" altLang="en-US" sz="1400" b="1" u="none" strike="noStrike" dirty="0">
                          <a:effectLst/>
                        </a:rPr>
                      </a:br>
                      <a:r>
                        <a:rPr lang="ja-JP" altLang="en-US" sz="1400" b="1" u="none" strike="noStrike" dirty="0">
                          <a:effectLst/>
                        </a:rPr>
                        <a:t>うち、</a:t>
                      </a:r>
                      <a:r>
                        <a:rPr lang="en-US" altLang="ja-JP" sz="1400" b="1" u="none" strike="noStrike" dirty="0">
                          <a:effectLst/>
                        </a:rPr>
                        <a:t>150</a:t>
                      </a:r>
                      <a:r>
                        <a:rPr lang="ja-JP" altLang="en-US" sz="1400" b="1" u="none" strike="noStrike" dirty="0">
                          <a:effectLst/>
                        </a:rPr>
                        <a:t>日</a:t>
                      </a:r>
                      <a:br>
                        <a:rPr lang="ja-JP" altLang="en-US" sz="1400" b="1" u="none" strike="noStrike" dirty="0">
                          <a:effectLst/>
                        </a:rPr>
                      </a:br>
                      <a:r>
                        <a:rPr lang="ja-JP" altLang="en-US" sz="1400" b="1" u="none" strike="noStrike" dirty="0">
                          <a:effectLst/>
                        </a:rPr>
                        <a:t>以上林業に</a:t>
                      </a:r>
                      <a:br>
                        <a:rPr lang="ja-JP" altLang="en-US" sz="1400" b="1" u="none" strike="noStrike" dirty="0">
                          <a:effectLst/>
                        </a:rPr>
                      </a:br>
                      <a:r>
                        <a:rPr lang="ja-JP" altLang="en-US" sz="1400" b="1" u="none" strike="noStrike" dirty="0">
                          <a:effectLst/>
                        </a:rPr>
                        <a:t>従事した者</a:t>
                      </a:r>
                      <a:endParaRPr lang="ja-JP" altLang="en-US" sz="1400" b="1" i="0" u="none" strike="noStrike" dirty="0">
                        <a:solidFill>
                          <a:srgbClr val="000000"/>
                        </a:solidFill>
                        <a:effectLst/>
                        <a:latin typeface="ＭＳ 明朝" panose="02020609040205080304" pitchFamily="17" charset="-128"/>
                        <a:ea typeface="ＭＳ 明朝" panose="02020609040205080304" pitchFamily="17" charset="-128"/>
                      </a:endParaRPr>
                    </a:p>
                  </a:txBody>
                  <a:tcPr marL="9525" marR="9525" marT="9525" marB="0" anchor="ctr"/>
                </a:tc>
                <a:extLst>
                  <a:ext uri="{0D108BD9-81ED-4DB2-BD59-A6C34878D82A}">
                    <a16:rowId xmlns:a16="http://schemas.microsoft.com/office/drawing/2014/main" val="3370762119"/>
                  </a:ext>
                </a:extLst>
              </a:tr>
              <a:tr h="1419776">
                <a:tc vMerge="1">
                  <a:txBody>
                    <a:bodyPr/>
                    <a:lstStyle/>
                    <a:p>
                      <a:pPr algn="l" fontAlgn="ctr"/>
                      <a:endParaRPr lang="ja-JP" altLang="en-US" sz="1100" b="0" i="0" u="none" strike="noStrike" dirty="0">
                        <a:solidFill>
                          <a:srgbClr val="000000"/>
                        </a:solidFill>
                        <a:effectLst/>
                        <a:latin typeface="ＭＳ 明朝" panose="02020609040205080304" pitchFamily="17" charset="-128"/>
                        <a:ea typeface="ＭＳ 明朝" panose="02020609040205080304" pitchFamily="17" charset="-128"/>
                      </a:endParaRPr>
                    </a:p>
                  </a:txBody>
                  <a:tcPr marL="9525" marR="9525" marT="9525" marB="0" anchor="ctr"/>
                </a:tc>
                <a:tc vMerge="1">
                  <a:txBody>
                    <a:bodyPr/>
                    <a:lstStyle/>
                    <a:p>
                      <a:endParaRPr kumimoji="1" lang="ja-JP" altLang="en-US"/>
                    </a:p>
                  </a:txBody>
                  <a:tcPr/>
                </a:tc>
                <a:tc vMerge="1">
                  <a:txBody>
                    <a:bodyPr/>
                    <a:lstStyle/>
                    <a:p>
                      <a:endParaRPr kumimoji="1" lang="ja-JP" altLang="en-US"/>
                    </a:p>
                  </a:txBody>
                  <a:tcPr/>
                </a:tc>
                <a:tc>
                  <a:txBody>
                    <a:bodyPr/>
                    <a:lstStyle/>
                    <a:p>
                      <a:pPr algn="ctr" fontAlgn="ctr"/>
                      <a:r>
                        <a:rPr lang="ja-JP" altLang="en-US" sz="1400" b="1" u="none" strike="noStrike" dirty="0">
                          <a:effectLst/>
                        </a:rPr>
                        <a:t>雇い入れた</a:t>
                      </a:r>
                      <a:br>
                        <a:rPr lang="ja-JP" altLang="en-US" sz="1400" b="1" u="none" strike="noStrike" dirty="0">
                          <a:effectLst/>
                        </a:rPr>
                      </a:br>
                      <a:r>
                        <a:rPr lang="ja-JP" altLang="en-US" sz="1400" b="1" u="none" strike="noStrike" dirty="0">
                          <a:effectLst/>
                        </a:rPr>
                        <a:t>経営体数</a:t>
                      </a:r>
                      <a:endParaRPr lang="ja-JP" altLang="en-US" sz="1400" b="1" i="0" u="none" strike="noStrike" dirty="0">
                        <a:solidFill>
                          <a:srgbClr val="000000"/>
                        </a:solidFill>
                        <a:effectLst/>
                        <a:latin typeface="ＭＳ 明朝" panose="02020609040205080304" pitchFamily="17" charset="-128"/>
                        <a:ea typeface="ＭＳ 明朝" panose="02020609040205080304" pitchFamily="17" charset="-128"/>
                      </a:endParaRPr>
                    </a:p>
                  </a:txBody>
                  <a:tcPr marL="9525" marR="9525" marT="9525" marB="0" anchor="ctr"/>
                </a:tc>
                <a:tc>
                  <a:txBody>
                    <a:bodyPr/>
                    <a:lstStyle/>
                    <a:p>
                      <a:pPr algn="ctr" fontAlgn="ctr"/>
                      <a:r>
                        <a:rPr lang="ja-JP" altLang="en-US" sz="1400" b="1" u="none" strike="noStrike" dirty="0">
                          <a:effectLst/>
                        </a:rPr>
                        <a:t>実 人 数</a:t>
                      </a:r>
                      <a:endParaRPr lang="ja-JP" altLang="en-US" sz="1400" b="1" i="0" u="none" strike="noStrike" dirty="0">
                        <a:solidFill>
                          <a:srgbClr val="000000"/>
                        </a:solidFill>
                        <a:effectLst/>
                        <a:latin typeface="ＭＳ 明朝" panose="02020609040205080304" pitchFamily="17" charset="-128"/>
                        <a:ea typeface="ＭＳ 明朝" panose="02020609040205080304" pitchFamily="17" charset="-128"/>
                      </a:endParaRPr>
                    </a:p>
                  </a:txBody>
                  <a:tcPr marL="9525" marR="9525" marT="9525" marB="0" anchor="ctr"/>
                </a:tc>
                <a:tc>
                  <a:txBody>
                    <a:bodyPr/>
                    <a:lstStyle/>
                    <a:p>
                      <a:pPr algn="ctr" fontAlgn="ctr"/>
                      <a:r>
                        <a:rPr lang="ja-JP" altLang="en-US" sz="1400" b="1" u="none" strike="noStrike" dirty="0">
                          <a:effectLst/>
                        </a:rPr>
                        <a:t>雇い入れた</a:t>
                      </a:r>
                      <a:br>
                        <a:rPr lang="ja-JP" altLang="en-US" sz="1400" b="1" u="none" strike="noStrike" dirty="0">
                          <a:effectLst/>
                        </a:rPr>
                      </a:br>
                      <a:r>
                        <a:rPr lang="ja-JP" altLang="en-US" sz="1400" b="1" u="none" strike="noStrike" dirty="0">
                          <a:effectLst/>
                        </a:rPr>
                        <a:t>経営体数</a:t>
                      </a:r>
                      <a:endParaRPr lang="ja-JP" altLang="en-US" sz="1400" b="1" i="0" u="none" strike="noStrike" dirty="0">
                        <a:solidFill>
                          <a:srgbClr val="000000"/>
                        </a:solidFill>
                        <a:effectLst/>
                        <a:latin typeface="ＭＳ 明朝" panose="02020609040205080304" pitchFamily="17" charset="-128"/>
                        <a:ea typeface="ＭＳ 明朝" panose="02020609040205080304" pitchFamily="17" charset="-128"/>
                      </a:endParaRPr>
                    </a:p>
                  </a:txBody>
                  <a:tcPr marL="9525" marR="9525" marT="9525" marB="0" anchor="ctr"/>
                </a:tc>
                <a:tc>
                  <a:txBody>
                    <a:bodyPr/>
                    <a:lstStyle/>
                    <a:p>
                      <a:pPr algn="ctr" fontAlgn="ctr"/>
                      <a:r>
                        <a:rPr lang="ja-JP" altLang="en-US" sz="1400" b="1" u="none" strike="noStrike" dirty="0">
                          <a:effectLst/>
                        </a:rPr>
                        <a:t>実 人 数</a:t>
                      </a:r>
                      <a:endParaRPr lang="ja-JP" altLang="en-US" sz="1400" b="1" i="0" u="none" strike="noStrike" dirty="0">
                        <a:solidFill>
                          <a:srgbClr val="000000"/>
                        </a:solidFill>
                        <a:effectLst/>
                        <a:latin typeface="ＭＳ 明朝" panose="02020609040205080304" pitchFamily="17" charset="-128"/>
                        <a:ea typeface="ＭＳ 明朝" panose="02020609040205080304" pitchFamily="17" charset="-128"/>
                      </a:endParaRPr>
                    </a:p>
                  </a:txBody>
                  <a:tcPr marL="9525" marR="9525" marT="9525" marB="0" anchor="ctr"/>
                </a:tc>
                <a:tc vMerge="1">
                  <a:txBody>
                    <a:bodyPr/>
                    <a:lstStyle/>
                    <a:p>
                      <a:endParaRPr kumimoji="1" lang="ja-JP" altLang="en-US"/>
                    </a:p>
                  </a:txBody>
                  <a:tcPr/>
                </a:tc>
                <a:extLst>
                  <a:ext uri="{0D108BD9-81ED-4DB2-BD59-A6C34878D82A}">
                    <a16:rowId xmlns:a16="http://schemas.microsoft.com/office/drawing/2014/main" val="3727991706"/>
                  </a:ext>
                </a:extLst>
              </a:tr>
              <a:tr h="473258">
                <a:tc>
                  <a:txBody>
                    <a:bodyPr/>
                    <a:lstStyle/>
                    <a:p>
                      <a:pPr algn="r" fontAlgn="ctr"/>
                      <a:r>
                        <a:rPr lang="en-US" altLang="ja-JP" sz="2000" u="none" strike="noStrike">
                          <a:effectLst/>
                        </a:rPr>
                        <a:t>2010</a:t>
                      </a:r>
                      <a:endParaRPr lang="en-US" altLang="ja-JP" sz="2000" b="0" i="0" u="none" strike="noStrike">
                        <a:solidFill>
                          <a:srgbClr val="000000"/>
                        </a:solidFill>
                        <a:effectLst/>
                        <a:latin typeface="ＭＳ 明朝" panose="02020609040205080304" pitchFamily="17" charset="-128"/>
                        <a:ea typeface="ＭＳ 明朝" panose="02020609040205080304" pitchFamily="17" charset="-128"/>
                      </a:endParaRPr>
                    </a:p>
                  </a:txBody>
                  <a:tcPr marL="9525" marR="9525" marT="9525" marB="0" anchor="ctr"/>
                </a:tc>
                <a:tc>
                  <a:txBody>
                    <a:bodyPr/>
                    <a:lstStyle/>
                    <a:p>
                      <a:pPr algn="r" fontAlgn="ctr"/>
                      <a:r>
                        <a:rPr lang="en-US" altLang="ja-JP" sz="2000" u="none" strike="noStrike">
                          <a:effectLst/>
                        </a:rPr>
                        <a:t>15,274</a:t>
                      </a:r>
                      <a:endParaRPr lang="en-US" altLang="ja-JP" sz="2000" b="0" i="0" u="none" strike="noStrike">
                        <a:solidFill>
                          <a:srgbClr val="000000"/>
                        </a:solidFill>
                        <a:effectLst/>
                        <a:latin typeface="ＭＳ 明朝" panose="02020609040205080304" pitchFamily="17" charset="-128"/>
                        <a:ea typeface="ＭＳ 明朝" panose="02020609040205080304" pitchFamily="17" charset="-128"/>
                      </a:endParaRPr>
                    </a:p>
                  </a:txBody>
                  <a:tcPr marL="9525" marR="9525" marT="9525" marB="0" anchor="ctr"/>
                </a:tc>
                <a:tc>
                  <a:txBody>
                    <a:bodyPr/>
                    <a:lstStyle/>
                    <a:p>
                      <a:pPr algn="r" fontAlgn="ctr"/>
                      <a:r>
                        <a:rPr lang="en-US" altLang="ja-JP" sz="2000" u="none" strike="noStrike">
                          <a:effectLst/>
                        </a:rPr>
                        <a:t>101,623</a:t>
                      </a:r>
                      <a:endParaRPr lang="en-US" altLang="ja-JP" sz="2000" b="0" i="0" u="none" strike="noStrike">
                        <a:solidFill>
                          <a:srgbClr val="000000"/>
                        </a:solidFill>
                        <a:effectLst/>
                        <a:latin typeface="ＭＳ 明朝" panose="02020609040205080304" pitchFamily="17" charset="-128"/>
                        <a:ea typeface="ＭＳ 明朝" panose="02020609040205080304" pitchFamily="17" charset="-128"/>
                      </a:endParaRPr>
                    </a:p>
                  </a:txBody>
                  <a:tcPr marL="9525" marR="9525" marT="9525" marB="0" anchor="ctr"/>
                </a:tc>
                <a:tc>
                  <a:txBody>
                    <a:bodyPr/>
                    <a:lstStyle/>
                    <a:p>
                      <a:pPr algn="r" fontAlgn="ctr"/>
                      <a:r>
                        <a:rPr lang="en-US" altLang="ja-JP" sz="2000" u="none" strike="noStrike">
                          <a:effectLst/>
                        </a:rPr>
                        <a:t>3,744</a:t>
                      </a:r>
                      <a:endParaRPr lang="en-US" altLang="ja-JP" sz="2000" b="0" i="0" u="none" strike="noStrike">
                        <a:solidFill>
                          <a:srgbClr val="000000"/>
                        </a:solidFill>
                        <a:effectLst/>
                        <a:latin typeface="ＭＳ 明朝" panose="02020609040205080304" pitchFamily="17" charset="-128"/>
                        <a:ea typeface="ＭＳ 明朝" panose="02020609040205080304" pitchFamily="17" charset="-128"/>
                      </a:endParaRPr>
                    </a:p>
                  </a:txBody>
                  <a:tcPr marL="9525" marR="9525" marT="9525" marB="0" anchor="ctr"/>
                </a:tc>
                <a:tc>
                  <a:txBody>
                    <a:bodyPr/>
                    <a:lstStyle/>
                    <a:p>
                      <a:pPr algn="r" fontAlgn="ctr"/>
                      <a:r>
                        <a:rPr lang="en-US" altLang="ja-JP" sz="2000" u="none" strike="noStrike">
                          <a:effectLst/>
                        </a:rPr>
                        <a:t>31,289</a:t>
                      </a:r>
                      <a:endParaRPr lang="en-US" altLang="ja-JP" sz="2000" b="0" i="0" u="none" strike="noStrike">
                        <a:solidFill>
                          <a:srgbClr val="000000"/>
                        </a:solidFill>
                        <a:effectLst/>
                        <a:latin typeface="ＭＳ 明朝" panose="02020609040205080304" pitchFamily="17" charset="-128"/>
                        <a:ea typeface="ＭＳ 明朝" panose="02020609040205080304" pitchFamily="17" charset="-128"/>
                      </a:endParaRPr>
                    </a:p>
                  </a:txBody>
                  <a:tcPr marL="9525" marR="9525" marT="9525" marB="0" anchor="ctr"/>
                </a:tc>
                <a:tc>
                  <a:txBody>
                    <a:bodyPr/>
                    <a:lstStyle/>
                    <a:p>
                      <a:pPr algn="r" fontAlgn="ctr"/>
                      <a:r>
                        <a:rPr lang="en-US" altLang="ja-JP" sz="2000" u="none" strike="noStrike">
                          <a:effectLst/>
                        </a:rPr>
                        <a:t>13,245</a:t>
                      </a:r>
                      <a:endParaRPr lang="en-US" altLang="ja-JP" sz="2000" b="0" i="0" u="none" strike="noStrike">
                        <a:solidFill>
                          <a:srgbClr val="000000"/>
                        </a:solidFill>
                        <a:effectLst/>
                        <a:latin typeface="ＭＳ 明朝" panose="02020609040205080304" pitchFamily="17" charset="-128"/>
                        <a:ea typeface="ＭＳ 明朝" panose="02020609040205080304" pitchFamily="17" charset="-128"/>
                      </a:endParaRPr>
                    </a:p>
                  </a:txBody>
                  <a:tcPr marL="9525" marR="9525" marT="9525" marB="0" anchor="ctr"/>
                </a:tc>
                <a:tc>
                  <a:txBody>
                    <a:bodyPr/>
                    <a:lstStyle/>
                    <a:p>
                      <a:pPr algn="r" fontAlgn="ctr"/>
                      <a:r>
                        <a:rPr lang="en-US" altLang="ja-JP" sz="2000" u="none" strike="noStrike">
                          <a:effectLst/>
                        </a:rPr>
                        <a:t>70,334</a:t>
                      </a:r>
                      <a:endParaRPr lang="en-US" altLang="ja-JP" sz="2000" b="0" i="0" u="none" strike="noStrike">
                        <a:solidFill>
                          <a:srgbClr val="000000"/>
                        </a:solidFill>
                        <a:effectLst/>
                        <a:latin typeface="ＭＳ 明朝" panose="02020609040205080304" pitchFamily="17" charset="-128"/>
                        <a:ea typeface="ＭＳ 明朝" panose="02020609040205080304" pitchFamily="17" charset="-128"/>
                      </a:endParaRPr>
                    </a:p>
                  </a:txBody>
                  <a:tcPr marL="9525" marR="9525" marT="9525" marB="0" anchor="ctr"/>
                </a:tc>
                <a:tc>
                  <a:txBody>
                    <a:bodyPr/>
                    <a:lstStyle/>
                    <a:p>
                      <a:pPr algn="r" fontAlgn="ctr"/>
                      <a:r>
                        <a:rPr lang="en-US" altLang="ja-JP" sz="2000" u="none" strike="noStrike">
                          <a:effectLst/>
                        </a:rPr>
                        <a:t>30,990</a:t>
                      </a:r>
                      <a:endParaRPr lang="en-US" altLang="ja-JP" sz="2000" b="0" i="0" u="none" strike="noStrike">
                        <a:solidFill>
                          <a:srgbClr val="000000"/>
                        </a:solidFill>
                        <a:effectLst/>
                        <a:latin typeface="ＭＳ 明朝" panose="02020609040205080304" pitchFamily="17" charset="-128"/>
                        <a:ea typeface="ＭＳ 明朝" panose="02020609040205080304" pitchFamily="17" charset="-128"/>
                      </a:endParaRPr>
                    </a:p>
                  </a:txBody>
                  <a:tcPr marL="9525" marR="9525" marT="9525" marB="0" anchor="ctr"/>
                </a:tc>
                <a:extLst>
                  <a:ext uri="{0D108BD9-81ED-4DB2-BD59-A6C34878D82A}">
                    <a16:rowId xmlns:a16="http://schemas.microsoft.com/office/drawing/2014/main" val="3888249558"/>
                  </a:ext>
                </a:extLst>
              </a:tr>
              <a:tr h="473258">
                <a:tc>
                  <a:txBody>
                    <a:bodyPr/>
                    <a:lstStyle/>
                    <a:p>
                      <a:pPr algn="r" fontAlgn="ctr"/>
                      <a:r>
                        <a:rPr lang="en-US" altLang="ja-JP" sz="2000" u="none" strike="noStrike">
                          <a:effectLst/>
                        </a:rPr>
                        <a:t>2015</a:t>
                      </a:r>
                      <a:endParaRPr lang="en-US" altLang="ja-JP" sz="2000" b="0" i="0" u="none" strike="noStrike">
                        <a:solidFill>
                          <a:srgbClr val="000000"/>
                        </a:solidFill>
                        <a:effectLst/>
                        <a:latin typeface="ＭＳ 明朝" panose="02020609040205080304" pitchFamily="17" charset="-128"/>
                        <a:ea typeface="ＭＳ 明朝" panose="02020609040205080304" pitchFamily="17" charset="-128"/>
                      </a:endParaRPr>
                    </a:p>
                  </a:txBody>
                  <a:tcPr marL="9525" marR="9525" marT="9525" marB="0" anchor="ctr"/>
                </a:tc>
                <a:tc>
                  <a:txBody>
                    <a:bodyPr/>
                    <a:lstStyle/>
                    <a:p>
                      <a:pPr algn="r" fontAlgn="ctr"/>
                      <a:r>
                        <a:rPr lang="en-US" altLang="ja-JP" sz="2000" u="none" strike="noStrike">
                          <a:effectLst/>
                        </a:rPr>
                        <a:t>8,524</a:t>
                      </a:r>
                      <a:endParaRPr lang="en-US" altLang="ja-JP" sz="2000" b="0" i="0" u="none" strike="noStrike">
                        <a:solidFill>
                          <a:srgbClr val="000000"/>
                        </a:solidFill>
                        <a:effectLst/>
                        <a:latin typeface="ＭＳ 明朝" panose="02020609040205080304" pitchFamily="17" charset="-128"/>
                        <a:ea typeface="ＭＳ 明朝" panose="02020609040205080304" pitchFamily="17" charset="-128"/>
                      </a:endParaRPr>
                    </a:p>
                  </a:txBody>
                  <a:tcPr marL="9525" marR="9525" marT="9525" marB="0" anchor="ctr"/>
                </a:tc>
                <a:tc>
                  <a:txBody>
                    <a:bodyPr/>
                    <a:lstStyle/>
                    <a:p>
                      <a:pPr algn="r" fontAlgn="ctr"/>
                      <a:r>
                        <a:rPr lang="en-US" altLang="ja-JP" sz="2000" u="none" strike="noStrike">
                          <a:effectLst/>
                        </a:rPr>
                        <a:t>63,834</a:t>
                      </a:r>
                      <a:endParaRPr lang="en-US" altLang="ja-JP" sz="2000" b="0" i="0" u="none" strike="noStrike">
                        <a:solidFill>
                          <a:srgbClr val="000000"/>
                        </a:solidFill>
                        <a:effectLst/>
                        <a:latin typeface="ＭＳ 明朝" panose="02020609040205080304" pitchFamily="17" charset="-128"/>
                        <a:ea typeface="ＭＳ 明朝" panose="02020609040205080304" pitchFamily="17" charset="-128"/>
                      </a:endParaRPr>
                    </a:p>
                  </a:txBody>
                  <a:tcPr marL="9525" marR="9525" marT="9525" marB="0" anchor="ctr"/>
                </a:tc>
                <a:tc>
                  <a:txBody>
                    <a:bodyPr/>
                    <a:lstStyle/>
                    <a:p>
                      <a:pPr algn="r" fontAlgn="ctr"/>
                      <a:r>
                        <a:rPr lang="en-US" altLang="ja-JP" sz="2000" u="none" strike="noStrike">
                          <a:effectLst/>
                        </a:rPr>
                        <a:t>3,743</a:t>
                      </a:r>
                      <a:endParaRPr lang="en-US" altLang="ja-JP" sz="2000" b="0" i="0" u="none" strike="noStrike">
                        <a:solidFill>
                          <a:srgbClr val="000000"/>
                        </a:solidFill>
                        <a:effectLst/>
                        <a:latin typeface="ＭＳ 明朝" panose="02020609040205080304" pitchFamily="17" charset="-128"/>
                        <a:ea typeface="ＭＳ 明朝" panose="02020609040205080304" pitchFamily="17" charset="-128"/>
                      </a:endParaRPr>
                    </a:p>
                  </a:txBody>
                  <a:tcPr marL="9525" marR="9525" marT="9525" marB="0" anchor="ctr"/>
                </a:tc>
                <a:tc>
                  <a:txBody>
                    <a:bodyPr/>
                    <a:lstStyle/>
                    <a:p>
                      <a:pPr algn="r" fontAlgn="ctr"/>
                      <a:r>
                        <a:rPr lang="en-US" altLang="ja-JP" sz="2000" u="none" strike="noStrike">
                          <a:effectLst/>
                        </a:rPr>
                        <a:t>32,726</a:t>
                      </a:r>
                      <a:endParaRPr lang="en-US" altLang="ja-JP" sz="2000" b="0" i="0" u="none" strike="noStrike">
                        <a:solidFill>
                          <a:srgbClr val="000000"/>
                        </a:solidFill>
                        <a:effectLst/>
                        <a:latin typeface="ＭＳ 明朝" panose="02020609040205080304" pitchFamily="17" charset="-128"/>
                        <a:ea typeface="ＭＳ 明朝" panose="02020609040205080304" pitchFamily="17" charset="-128"/>
                      </a:endParaRPr>
                    </a:p>
                  </a:txBody>
                  <a:tcPr marL="9525" marR="9525" marT="9525" marB="0" anchor="ctr"/>
                </a:tc>
                <a:tc>
                  <a:txBody>
                    <a:bodyPr/>
                    <a:lstStyle/>
                    <a:p>
                      <a:pPr algn="r" fontAlgn="ctr"/>
                      <a:r>
                        <a:rPr lang="en-US" altLang="ja-JP" sz="2000" u="none" strike="noStrike">
                          <a:effectLst/>
                        </a:rPr>
                        <a:t>6,319</a:t>
                      </a:r>
                      <a:endParaRPr lang="en-US" altLang="ja-JP" sz="2000" b="0" i="0" u="none" strike="noStrike">
                        <a:solidFill>
                          <a:srgbClr val="000000"/>
                        </a:solidFill>
                        <a:effectLst/>
                        <a:latin typeface="ＭＳ 明朝" panose="02020609040205080304" pitchFamily="17" charset="-128"/>
                        <a:ea typeface="ＭＳ 明朝" panose="02020609040205080304" pitchFamily="17" charset="-128"/>
                      </a:endParaRPr>
                    </a:p>
                  </a:txBody>
                  <a:tcPr marL="9525" marR="9525" marT="9525" marB="0" anchor="ctr"/>
                </a:tc>
                <a:tc>
                  <a:txBody>
                    <a:bodyPr/>
                    <a:lstStyle/>
                    <a:p>
                      <a:pPr algn="r" fontAlgn="ctr"/>
                      <a:r>
                        <a:rPr lang="en-US" altLang="ja-JP" sz="2000" u="none" strike="noStrike">
                          <a:effectLst/>
                        </a:rPr>
                        <a:t>31,108</a:t>
                      </a:r>
                      <a:endParaRPr lang="en-US" altLang="ja-JP" sz="2000" b="0" i="0" u="none" strike="noStrike">
                        <a:solidFill>
                          <a:srgbClr val="000000"/>
                        </a:solidFill>
                        <a:effectLst/>
                        <a:latin typeface="ＭＳ 明朝" panose="02020609040205080304" pitchFamily="17" charset="-128"/>
                        <a:ea typeface="ＭＳ 明朝" panose="02020609040205080304" pitchFamily="17" charset="-128"/>
                      </a:endParaRPr>
                    </a:p>
                  </a:txBody>
                  <a:tcPr marL="9525" marR="9525" marT="9525" marB="0" anchor="ctr"/>
                </a:tc>
                <a:tc>
                  <a:txBody>
                    <a:bodyPr/>
                    <a:lstStyle/>
                    <a:p>
                      <a:pPr algn="r" fontAlgn="ctr"/>
                      <a:r>
                        <a:rPr lang="en-US" altLang="ja-JP" sz="2000" u="none" strike="noStrike">
                          <a:effectLst/>
                        </a:rPr>
                        <a:t>25,951</a:t>
                      </a:r>
                      <a:endParaRPr lang="en-US" altLang="ja-JP" sz="2000" b="0" i="0" u="none" strike="noStrike">
                        <a:solidFill>
                          <a:srgbClr val="000000"/>
                        </a:solidFill>
                        <a:effectLst/>
                        <a:latin typeface="ＭＳ 明朝" panose="02020609040205080304" pitchFamily="17" charset="-128"/>
                        <a:ea typeface="ＭＳ 明朝" panose="02020609040205080304" pitchFamily="17" charset="-128"/>
                      </a:endParaRPr>
                    </a:p>
                  </a:txBody>
                  <a:tcPr marL="9525" marR="9525" marT="9525" marB="0" anchor="ctr"/>
                </a:tc>
                <a:extLst>
                  <a:ext uri="{0D108BD9-81ED-4DB2-BD59-A6C34878D82A}">
                    <a16:rowId xmlns:a16="http://schemas.microsoft.com/office/drawing/2014/main" val="2235209878"/>
                  </a:ext>
                </a:extLst>
              </a:tr>
              <a:tr h="473258">
                <a:tc>
                  <a:txBody>
                    <a:bodyPr/>
                    <a:lstStyle/>
                    <a:p>
                      <a:pPr algn="r" fontAlgn="ctr"/>
                      <a:r>
                        <a:rPr lang="en-US" altLang="ja-JP" sz="2000" u="none" strike="noStrike">
                          <a:effectLst/>
                        </a:rPr>
                        <a:t>2020</a:t>
                      </a:r>
                      <a:endParaRPr lang="en-US" altLang="ja-JP" sz="2000" b="0" i="0" u="none" strike="noStrike">
                        <a:solidFill>
                          <a:srgbClr val="000000"/>
                        </a:solidFill>
                        <a:effectLst/>
                        <a:latin typeface="ＭＳ 明朝" panose="02020609040205080304" pitchFamily="17" charset="-128"/>
                        <a:ea typeface="ＭＳ 明朝" panose="02020609040205080304" pitchFamily="17" charset="-128"/>
                      </a:endParaRPr>
                    </a:p>
                  </a:txBody>
                  <a:tcPr marL="9525" marR="9525" marT="9525" marB="0" anchor="ctr"/>
                </a:tc>
                <a:tc>
                  <a:txBody>
                    <a:bodyPr/>
                    <a:lstStyle/>
                    <a:p>
                      <a:pPr algn="r" fontAlgn="ctr"/>
                      <a:r>
                        <a:rPr lang="en-US" altLang="ja-JP" sz="2000" u="none" strike="noStrike">
                          <a:effectLst/>
                        </a:rPr>
                        <a:t>3,897</a:t>
                      </a:r>
                      <a:endParaRPr lang="en-US" altLang="ja-JP" sz="2000" b="0" i="0" u="none" strike="noStrike">
                        <a:solidFill>
                          <a:srgbClr val="000000"/>
                        </a:solidFill>
                        <a:effectLst/>
                        <a:latin typeface="ＭＳ 明朝" panose="02020609040205080304" pitchFamily="17" charset="-128"/>
                        <a:ea typeface="ＭＳ 明朝" panose="02020609040205080304" pitchFamily="17" charset="-128"/>
                      </a:endParaRPr>
                    </a:p>
                  </a:txBody>
                  <a:tcPr marL="9525" marR="9525" marT="9525" marB="0" anchor="ctr"/>
                </a:tc>
                <a:tc>
                  <a:txBody>
                    <a:bodyPr/>
                    <a:lstStyle/>
                    <a:p>
                      <a:pPr algn="r" fontAlgn="ctr"/>
                      <a:r>
                        <a:rPr lang="en-US" altLang="ja-JP" sz="2000" u="none" strike="noStrike">
                          <a:effectLst/>
                        </a:rPr>
                        <a:t>43,415</a:t>
                      </a:r>
                      <a:endParaRPr lang="en-US" altLang="ja-JP" sz="2000" b="0" i="0" u="none" strike="noStrike">
                        <a:solidFill>
                          <a:srgbClr val="000000"/>
                        </a:solidFill>
                        <a:effectLst/>
                        <a:latin typeface="ＭＳ 明朝" panose="02020609040205080304" pitchFamily="17" charset="-128"/>
                        <a:ea typeface="ＭＳ 明朝" panose="02020609040205080304" pitchFamily="17" charset="-128"/>
                      </a:endParaRPr>
                    </a:p>
                  </a:txBody>
                  <a:tcPr marL="9525" marR="9525" marT="9525" marB="0" anchor="ctr"/>
                </a:tc>
                <a:tc>
                  <a:txBody>
                    <a:bodyPr/>
                    <a:lstStyle/>
                    <a:p>
                      <a:pPr algn="r" fontAlgn="ctr"/>
                      <a:r>
                        <a:rPr lang="en-US" altLang="ja-JP" sz="2000" u="none" strike="noStrike">
                          <a:effectLst/>
                        </a:rPr>
                        <a:t>2,536</a:t>
                      </a:r>
                      <a:endParaRPr lang="en-US" altLang="ja-JP" sz="2000" b="0" i="0" u="none" strike="noStrike">
                        <a:solidFill>
                          <a:srgbClr val="000000"/>
                        </a:solidFill>
                        <a:effectLst/>
                        <a:latin typeface="ＭＳ 明朝" panose="02020609040205080304" pitchFamily="17" charset="-128"/>
                        <a:ea typeface="ＭＳ 明朝" panose="02020609040205080304" pitchFamily="17" charset="-128"/>
                      </a:endParaRPr>
                    </a:p>
                  </a:txBody>
                  <a:tcPr marL="9525" marR="9525" marT="9525" marB="0" anchor="ctr"/>
                </a:tc>
                <a:tc>
                  <a:txBody>
                    <a:bodyPr/>
                    <a:lstStyle/>
                    <a:p>
                      <a:pPr algn="r" fontAlgn="ctr"/>
                      <a:r>
                        <a:rPr lang="en-US" altLang="ja-JP" sz="2000" u="none" strike="noStrike" dirty="0">
                          <a:solidFill>
                            <a:srgbClr val="FF0000"/>
                          </a:solidFill>
                          <a:effectLst/>
                        </a:rPr>
                        <a:t>22,929</a:t>
                      </a:r>
                      <a:endParaRPr lang="en-US" altLang="ja-JP" sz="2000" b="0" i="0" u="none" strike="noStrike" dirty="0">
                        <a:solidFill>
                          <a:srgbClr val="FF0000"/>
                        </a:solidFill>
                        <a:effectLst/>
                        <a:latin typeface="ＭＳ 明朝" panose="02020609040205080304" pitchFamily="17" charset="-128"/>
                        <a:ea typeface="ＭＳ 明朝" panose="02020609040205080304" pitchFamily="17" charset="-128"/>
                      </a:endParaRPr>
                    </a:p>
                  </a:txBody>
                  <a:tcPr marL="9525" marR="9525" marT="9525" marB="0" anchor="ctr"/>
                </a:tc>
                <a:tc>
                  <a:txBody>
                    <a:bodyPr/>
                    <a:lstStyle/>
                    <a:p>
                      <a:pPr algn="r" fontAlgn="ctr"/>
                      <a:r>
                        <a:rPr lang="en-US" altLang="ja-JP" sz="2000" u="none" strike="noStrike" dirty="0">
                          <a:effectLst/>
                        </a:rPr>
                        <a:t>2,375</a:t>
                      </a:r>
                      <a:endParaRPr lang="en-US" altLang="ja-JP" sz="2000" b="0" i="0" u="none" strike="noStrike" dirty="0">
                        <a:solidFill>
                          <a:srgbClr val="000000"/>
                        </a:solidFill>
                        <a:effectLst/>
                        <a:latin typeface="ＭＳ 明朝" panose="02020609040205080304" pitchFamily="17" charset="-128"/>
                        <a:ea typeface="ＭＳ 明朝" panose="02020609040205080304" pitchFamily="17" charset="-128"/>
                      </a:endParaRPr>
                    </a:p>
                  </a:txBody>
                  <a:tcPr marL="9525" marR="9525" marT="9525" marB="0" anchor="ctr"/>
                </a:tc>
                <a:tc>
                  <a:txBody>
                    <a:bodyPr/>
                    <a:lstStyle/>
                    <a:p>
                      <a:pPr algn="r" fontAlgn="ctr"/>
                      <a:r>
                        <a:rPr lang="en-US" altLang="ja-JP" sz="2000" u="none" strike="noStrike">
                          <a:effectLst/>
                        </a:rPr>
                        <a:t>20,486</a:t>
                      </a:r>
                      <a:endParaRPr lang="en-US" altLang="ja-JP" sz="2000" b="0" i="0" u="none" strike="noStrike">
                        <a:solidFill>
                          <a:srgbClr val="000000"/>
                        </a:solidFill>
                        <a:effectLst/>
                        <a:latin typeface="ＭＳ 明朝" panose="02020609040205080304" pitchFamily="17" charset="-128"/>
                        <a:ea typeface="ＭＳ 明朝" panose="02020609040205080304" pitchFamily="17" charset="-128"/>
                      </a:endParaRPr>
                    </a:p>
                  </a:txBody>
                  <a:tcPr marL="9525" marR="9525" marT="9525" marB="0" anchor="ctr"/>
                </a:tc>
                <a:tc>
                  <a:txBody>
                    <a:bodyPr/>
                    <a:lstStyle/>
                    <a:p>
                      <a:pPr algn="r" fontAlgn="ctr"/>
                      <a:r>
                        <a:rPr lang="en-US" altLang="ja-JP" sz="2000" u="none" strike="noStrike" dirty="0">
                          <a:effectLst/>
                        </a:rPr>
                        <a:t>16,945</a:t>
                      </a:r>
                      <a:endParaRPr lang="en-US" altLang="ja-JP" sz="2000" b="0" i="0" u="none" strike="noStrike" dirty="0">
                        <a:solidFill>
                          <a:srgbClr val="000000"/>
                        </a:solidFill>
                        <a:effectLst/>
                        <a:latin typeface="ＭＳ 明朝" panose="02020609040205080304" pitchFamily="17" charset="-128"/>
                        <a:ea typeface="ＭＳ 明朝" panose="02020609040205080304" pitchFamily="17" charset="-128"/>
                      </a:endParaRPr>
                    </a:p>
                  </a:txBody>
                  <a:tcPr marL="9525" marR="9525" marT="9525" marB="0" anchor="ctr"/>
                </a:tc>
                <a:extLst>
                  <a:ext uri="{0D108BD9-81ED-4DB2-BD59-A6C34878D82A}">
                    <a16:rowId xmlns:a16="http://schemas.microsoft.com/office/drawing/2014/main" val="3626816105"/>
                  </a:ext>
                </a:extLst>
              </a:tr>
            </a:tbl>
          </a:graphicData>
        </a:graphic>
      </p:graphicFrame>
      <p:sp>
        <p:nvSpPr>
          <p:cNvPr id="3" name="テキスト ボックス 2">
            <a:extLst>
              <a:ext uri="{FF2B5EF4-FFF2-40B4-BE49-F238E27FC236}">
                <a16:creationId xmlns:a16="http://schemas.microsoft.com/office/drawing/2014/main" id="{1A39AF4D-E324-7100-1694-5678B105DE70}"/>
              </a:ext>
            </a:extLst>
          </p:cNvPr>
          <p:cNvSpPr txBox="1"/>
          <p:nvPr/>
        </p:nvSpPr>
        <p:spPr>
          <a:xfrm>
            <a:off x="4259017" y="6252948"/>
            <a:ext cx="1569660" cy="369332"/>
          </a:xfrm>
          <a:prstGeom prst="rect">
            <a:avLst/>
          </a:prstGeom>
          <a:noFill/>
        </p:spPr>
        <p:txBody>
          <a:bodyPr wrap="none" rtlCol="0">
            <a:spAutoFit/>
          </a:bodyPr>
          <a:lstStyle/>
          <a:p>
            <a:r>
              <a:rPr kumimoji="1" lang="ja-JP" altLang="en-US" dirty="0"/>
              <a:t>生年月の把握</a:t>
            </a:r>
          </a:p>
        </p:txBody>
      </p:sp>
      <p:sp>
        <p:nvSpPr>
          <p:cNvPr id="4" name="矢印: 右 3">
            <a:extLst>
              <a:ext uri="{FF2B5EF4-FFF2-40B4-BE49-F238E27FC236}">
                <a16:creationId xmlns:a16="http://schemas.microsoft.com/office/drawing/2014/main" id="{5A7333D7-D659-12DB-FAB8-6AD540D948EE}"/>
              </a:ext>
            </a:extLst>
          </p:cNvPr>
          <p:cNvSpPr/>
          <p:nvPr/>
        </p:nvSpPr>
        <p:spPr>
          <a:xfrm rot="16200000">
            <a:off x="4792688" y="5726653"/>
            <a:ext cx="416403" cy="484632"/>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Tree>
    <p:extLst>
      <p:ext uri="{BB962C8B-B14F-4D97-AF65-F5344CB8AC3E}">
        <p14:creationId xmlns:p14="http://schemas.microsoft.com/office/powerpoint/2010/main" val="3986825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タイトル 7">
            <a:extLst>
              <a:ext uri="{FF2B5EF4-FFF2-40B4-BE49-F238E27FC236}">
                <a16:creationId xmlns:a16="http://schemas.microsoft.com/office/drawing/2014/main" id="{811F9600-D6A9-4BE2-8D8D-3DCD9CF7EBF3}"/>
              </a:ext>
            </a:extLst>
          </p:cNvPr>
          <p:cNvSpPr>
            <a:spLocks noGrp="1"/>
          </p:cNvSpPr>
          <p:nvPr>
            <p:ph type="title"/>
          </p:nvPr>
        </p:nvSpPr>
        <p:spPr>
          <a:xfrm>
            <a:off x="310151" y="489494"/>
            <a:ext cx="2381678" cy="1325563"/>
          </a:xfrm>
        </p:spPr>
        <p:txBody>
          <a:bodyPr>
            <a:normAutofit/>
          </a:bodyPr>
          <a:lstStyle/>
          <a:p>
            <a:r>
              <a:rPr kumimoji="1" lang="ja-JP" altLang="en-US" sz="4000" dirty="0"/>
              <a:t>労働力の</a:t>
            </a:r>
            <a:br>
              <a:rPr kumimoji="1" lang="en-US" altLang="ja-JP" sz="4000" dirty="0"/>
            </a:br>
            <a:r>
              <a:rPr kumimoji="1" lang="ja-JP" altLang="en-US" sz="4000" dirty="0"/>
              <a:t>年齢階層</a:t>
            </a:r>
          </a:p>
        </p:txBody>
      </p:sp>
      <p:graphicFrame>
        <p:nvGraphicFramePr>
          <p:cNvPr id="7" name="コンテンツ プレースホルダー 6">
            <a:extLst>
              <a:ext uri="{FF2B5EF4-FFF2-40B4-BE49-F238E27FC236}">
                <a16:creationId xmlns:a16="http://schemas.microsoft.com/office/drawing/2014/main" id="{8C93F54D-50F4-47FD-B070-E798E54540C1}"/>
              </a:ext>
            </a:extLst>
          </p:cNvPr>
          <p:cNvGraphicFramePr>
            <a:graphicFrameLocks noGrp="1"/>
          </p:cNvGraphicFramePr>
          <p:nvPr>
            <p:ph sz="half" idx="1"/>
          </p:nvPr>
        </p:nvGraphicFramePr>
        <p:xfrm>
          <a:off x="628650" y="2356168"/>
          <a:ext cx="3886200" cy="3820795"/>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12" name="コンテンツ プレースホルダー 11">
            <a:extLst>
              <a:ext uri="{FF2B5EF4-FFF2-40B4-BE49-F238E27FC236}">
                <a16:creationId xmlns:a16="http://schemas.microsoft.com/office/drawing/2014/main" id="{D9DB21A7-7392-49B8-B58C-353497685203}"/>
              </a:ext>
            </a:extLst>
          </p:cNvPr>
          <p:cNvGraphicFramePr>
            <a:graphicFrameLocks noGrp="1"/>
          </p:cNvGraphicFramePr>
          <p:nvPr>
            <p:ph sz="half" idx="2"/>
          </p:nvPr>
        </p:nvGraphicFramePr>
        <p:xfrm>
          <a:off x="4864994" y="2283723"/>
          <a:ext cx="3886200" cy="4351338"/>
        </p:xfrm>
        <a:graphic>
          <a:graphicData uri="http://schemas.openxmlformats.org/drawingml/2006/chart">
            <c:chart xmlns:c="http://schemas.openxmlformats.org/drawingml/2006/chart" xmlns:r="http://schemas.openxmlformats.org/officeDocument/2006/relationships" r:id="rId3"/>
          </a:graphicData>
        </a:graphic>
      </p:graphicFrame>
      <p:sp>
        <p:nvSpPr>
          <p:cNvPr id="14" name="テキスト ボックス 13">
            <a:extLst>
              <a:ext uri="{FF2B5EF4-FFF2-40B4-BE49-F238E27FC236}">
                <a16:creationId xmlns:a16="http://schemas.microsoft.com/office/drawing/2014/main" id="{82DF8791-8E56-4626-A974-801E9D822D24}"/>
              </a:ext>
            </a:extLst>
          </p:cNvPr>
          <p:cNvSpPr txBox="1"/>
          <p:nvPr/>
        </p:nvSpPr>
        <p:spPr>
          <a:xfrm>
            <a:off x="628650" y="6308208"/>
            <a:ext cx="3650358" cy="369332"/>
          </a:xfrm>
          <a:prstGeom prst="rect">
            <a:avLst/>
          </a:prstGeom>
          <a:noFill/>
        </p:spPr>
        <p:txBody>
          <a:bodyPr wrap="none" rtlCol="0">
            <a:spAutoFit/>
          </a:bodyPr>
          <a:lstStyle/>
          <a:p>
            <a:r>
              <a:rPr kumimoji="1" lang="ja-JP" altLang="en-US" dirty="0"/>
              <a:t>常雇いは</a:t>
            </a:r>
            <a:r>
              <a:rPr kumimoji="1" lang="en-US" altLang="ja-JP" dirty="0"/>
              <a:t>40</a:t>
            </a:r>
            <a:r>
              <a:rPr kumimoji="1" lang="ja-JP" altLang="en-US" dirty="0"/>
              <a:t>歳代前半にピークあり</a:t>
            </a:r>
          </a:p>
        </p:txBody>
      </p:sp>
      <p:pic>
        <p:nvPicPr>
          <p:cNvPr id="4" name="図 3">
            <a:extLst>
              <a:ext uri="{FF2B5EF4-FFF2-40B4-BE49-F238E27FC236}">
                <a16:creationId xmlns:a16="http://schemas.microsoft.com/office/drawing/2014/main" id="{6E955A1C-1C0B-158A-0E67-1D59B129B7CF}"/>
              </a:ext>
            </a:extLst>
          </p:cNvPr>
          <p:cNvPicPr>
            <a:picLocks noChangeAspect="1"/>
          </p:cNvPicPr>
          <p:nvPr/>
        </p:nvPicPr>
        <p:blipFill>
          <a:blip r:embed="rId4"/>
          <a:stretch>
            <a:fillRect/>
          </a:stretch>
        </p:blipFill>
        <p:spPr>
          <a:xfrm>
            <a:off x="3883631" y="446990"/>
            <a:ext cx="4760670" cy="1410569"/>
          </a:xfrm>
          <a:prstGeom prst="rect">
            <a:avLst/>
          </a:prstGeom>
        </p:spPr>
      </p:pic>
    </p:spTree>
    <p:extLst>
      <p:ext uri="{BB962C8B-B14F-4D97-AF65-F5344CB8AC3E}">
        <p14:creationId xmlns:p14="http://schemas.microsoft.com/office/powerpoint/2010/main" val="223575304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タイトル 4">
            <a:extLst>
              <a:ext uri="{FF2B5EF4-FFF2-40B4-BE49-F238E27FC236}">
                <a16:creationId xmlns:a16="http://schemas.microsoft.com/office/drawing/2014/main" id="{51A73D82-82A0-433C-9EBD-BB8FCB8DF336}"/>
              </a:ext>
            </a:extLst>
          </p:cNvPr>
          <p:cNvSpPr>
            <a:spLocks noGrp="1"/>
          </p:cNvSpPr>
          <p:nvPr>
            <p:ph type="title"/>
          </p:nvPr>
        </p:nvSpPr>
        <p:spPr/>
        <p:txBody>
          <a:bodyPr>
            <a:normAutofit/>
          </a:bodyPr>
          <a:lstStyle/>
          <a:p>
            <a:r>
              <a:rPr kumimoji="1" lang="ja-JP" altLang="en-US" sz="3600" dirty="0"/>
              <a:t>経営体役員・構成員の</a:t>
            </a:r>
            <a:br>
              <a:rPr lang="en-US" altLang="ja-JP" sz="3600" dirty="0"/>
            </a:br>
            <a:r>
              <a:rPr lang="ja-JP" altLang="en-US" sz="3600" dirty="0"/>
              <a:t>就業日数と</a:t>
            </a:r>
            <a:r>
              <a:rPr kumimoji="1" lang="ja-JP" altLang="en-US" sz="3600" dirty="0"/>
              <a:t>年齢階層</a:t>
            </a:r>
          </a:p>
        </p:txBody>
      </p:sp>
      <p:graphicFrame>
        <p:nvGraphicFramePr>
          <p:cNvPr id="7" name="コンテンツ プレースホルダー 6">
            <a:extLst>
              <a:ext uri="{FF2B5EF4-FFF2-40B4-BE49-F238E27FC236}">
                <a16:creationId xmlns:a16="http://schemas.microsoft.com/office/drawing/2014/main" id="{7EFAF280-BE66-4299-94BE-91F0EF8313D9}"/>
              </a:ext>
            </a:extLst>
          </p:cNvPr>
          <p:cNvGraphicFramePr>
            <a:graphicFrameLocks noGrp="1"/>
          </p:cNvGraphicFramePr>
          <p:nvPr>
            <p:ph idx="1"/>
            <p:extLst>
              <p:ext uri="{D42A27DB-BD31-4B8C-83A1-F6EECF244321}">
                <p14:modId xmlns:p14="http://schemas.microsoft.com/office/powerpoint/2010/main" val="3296056912"/>
              </p:ext>
            </p:extLst>
          </p:nvPr>
        </p:nvGraphicFramePr>
        <p:xfrm>
          <a:off x="628650" y="1579045"/>
          <a:ext cx="7886700" cy="4112838"/>
        </p:xfrm>
        <a:graphic>
          <a:graphicData uri="http://schemas.openxmlformats.org/drawingml/2006/chart">
            <c:chart xmlns:c="http://schemas.openxmlformats.org/drawingml/2006/chart" xmlns:r="http://schemas.openxmlformats.org/officeDocument/2006/relationships" r:id="rId2"/>
          </a:graphicData>
        </a:graphic>
      </p:graphicFrame>
      <p:sp>
        <p:nvSpPr>
          <p:cNvPr id="2" name="テキスト ボックス 1">
            <a:extLst>
              <a:ext uri="{FF2B5EF4-FFF2-40B4-BE49-F238E27FC236}">
                <a16:creationId xmlns:a16="http://schemas.microsoft.com/office/drawing/2014/main" id="{7784E198-DCD2-DF25-C2A8-547674502150}"/>
              </a:ext>
            </a:extLst>
          </p:cNvPr>
          <p:cNvSpPr txBox="1"/>
          <p:nvPr/>
        </p:nvSpPr>
        <p:spPr>
          <a:xfrm>
            <a:off x="1090987" y="5877365"/>
            <a:ext cx="6099747" cy="707886"/>
          </a:xfrm>
          <a:prstGeom prst="rect">
            <a:avLst/>
          </a:prstGeom>
          <a:noFill/>
        </p:spPr>
        <p:txBody>
          <a:bodyPr wrap="none" rtlCol="0">
            <a:spAutoFit/>
          </a:bodyPr>
          <a:lstStyle/>
          <a:p>
            <a:r>
              <a:rPr kumimoji="1" lang="en-US" altLang="ja-JP" sz="2000" dirty="0"/>
              <a:t>60</a:t>
            </a:r>
            <a:r>
              <a:rPr kumimoji="1" lang="ja-JP" altLang="en-US" sz="2000" dirty="0"/>
              <a:t>歳以上の経営体役員・構成員における従事日数は</a:t>
            </a:r>
            <a:endParaRPr kumimoji="1" lang="en-US" altLang="ja-JP" sz="2000" dirty="0"/>
          </a:p>
          <a:p>
            <a:r>
              <a:rPr kumimoji="1" lang="en-US" altLang="ja-JP" sz="2000" dirty="0"/>
              <a:t>150</a:t>
            </a:r>
            <a:r>
              <a:rPr kumimoji="1" lang="ja-JP" altLang="en-US" sz="2000" dirty="0"/>
              <a:t>日より少ないものの割合が高い</a:t>
            </a:r>
          </a:p>
        </p:txBody>
      </p:sp>
    </p:spTree>
    <p:extLst>
      <p:ext uri="{BB962C8B-B14F-4D97-AF65-F5344CB8AC3E}">
        <p14:creationId xmlns:p14="http://schemas.microsoft.com/office/powerpoint/2010/main" val="220591877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FB07C7-807D-05A7-8576-56B249AA0103}"/>
            </a:ext>
          </a:extLst>
        </p:cNvPr>
        <p:cNvGrpSpPr/>
        <p:nvPr/>
      </p:nvGrpSpPr>
      <p:grpSpPr>
        <a:xfrm>
          <a:off x="0" y="0"/>
          <a:ext cx="0" cy="0"/>
          <a:chOff x="0" y="0"/>
          <a:chExt cx="0" cy="0"/>
        </a:xfrm>
      </p:grpSpPr>
      <p:sp>
        <p:nvSpPr>
          <p:cNvPr id="5" name="タイトル 4">
            <a:extLst>
              <a:ext uri="{FF2B5EF4-FFF2-40B4-BE49-F238E27FC236}">
                <a16:creationId xmlns:a16="http://schemas.microsoft.com/office/drawing/2014/main" id="{675197B3-18AE-9CFA-02E9-3E23DA35AD3F}"/>
              </a:ext>
            </a:extLst>
          </p:cNvPr>
          <p:cNvSpPr>
            <a:spLocks noGrp="1"/>
          </p:cNvSpPr>
          <p:nvPr>
            <p:ph type="title"/>
          </p:nvPr>
        </p:nvSpPr>
        <p:spPr/>
        <p:txBody>
          <a:bodyPr>
            <a:normAutofit/>
          </a:bodyPr>
          <a:lstStyle/>
          <a:p>
            <a:r>
              <a:rPr kumimoji="1" lang="ja-JP" altLang="en-US" sz="3600" dirty="0"/>
              <a:t>経営体役員・構成員の</a:t>
            </a:r>
            <a:br>
              <a:rPr kumimoji="1" lang="en-US" altLang="ja-JP" sz="3600" dirty="0"/>
            </a:br>
            <a:r>
              <a:rPr lang="ja-JP" altLang="en-US" sz="3600" dirty="0"/>
              <a:t>就業日数と</a:t>
            </a:r>
            <a:r>
              <a:rPr kumimoji="1" lang="ja-JP" altLang="en-US" sz="3600" dirty="0"/>
              <a:t>年齢階層</a:t>
            </a:r>
          </a:p>
        </p:txBody>
      </p:sp>
      <p:sp>
        <p:nvSpPr>
          <p:cNvPr id="2" name="テキスト ボックス 1">
            <a:extLst>
              <a:ext uri="{FF2B5EF4-FFF2-40B4-BE49-F238E27FC236}">
                <a16:creationId xmlns:a16="http://schemas.microsoft.com/office/drawing/2014/main" id="{C67E70A6-98CC-BF64-AE39-F74F6E1661B2}"/>
              </a:ext>
            </a:extLst>
          </p:cNvPr>
          <p:cNvSpPr txBox="1"/>
          <p:nvPr/>
        </p:nvSpPr>
        <p:spPr>
          <a:xfrm>
            <a:off x="5589728" y="2913236"/>
            <a:ext cx="3345617" cy="1631216"/>
          </a:xfrm>
          <a:prstGeom prst="rect">
            <a:avLst/>
          </a:prstGeom>
          <a:noFill/>
        </p:spPr>
        <p:txBody>
          <a:bodyPr wrap="square" rtlCol="0">
            <a:spAutoFit/>
          </a:bodyPr>
          <a:lstStyle/>
          <a:p>
            <a:r>
              <a:rPr kumimoji="1" lang="en-US" altLang="ja-JP" sz="2000" dirty="0"/>
              <a:t>20</a:t>
            </a:r>
            <a:r>
              <a:rPr kumimoji="1" lang="ja-JP" altLang="en-US" sz="2000" dirty="0"/>
              <a:t>歳～</a:t>
            </a:r>
            <a:r>
              <a:rPr kumimoji="1" lang="en-US" altLang="ja-JP" sz="2000" dirty="0"/>
              <a:t>59</a:t>
            </a:r>
            <a:r>
              <a:rPr kumimoji="1" lang="ja-JP" altLang="en-US" sz="2000" dirty="0"/>
              <a:t>歳の層では年間</a:t>
            </a:r>
            <a:r>
              <a:rPr kumimoji="1" lang="en-US" altLang="ja-JP" sz="2000" dirty="0"/>
              <a:t>250</a:t>
            </a:r>
            <a:r>
              <a:rPr kumimoji="1" lang="ja-JP" altLang="en-US" sz="2000" dirty="0"/>
              <a:t>日以上林業に従事する者が</a:t>
            </a:r>
            <a:r>
              <a:rPr kumimoji="1" lang="en-US" altLang="ja-JP" sz="2000" dirty="0"/>
              <a:t>30</a:t>
            </a:r>
            <a:r>
              <a:rPr kumimoji="1" lang="ja-JP" altLang="en-US" sz="2000" dirty="0"/>
              <a:t>％を超える。</a:t>
            </a:r>
            <a:endParaRPr kumimoji="1" lang="en-US" altLang="ja-JP" sz="2000" dirty="0"/>
          </a:p>
          <a:p>
            <a:r>
              <a:rPr kumimoji="1" lang="en-US" altLang="ja-JP" sz="2000" dirty="0"/>
              <a:t>60</a:t>
            </a:r>
            <a:r>
              <a:rPr kumimoji="1" lang="ja-JP" altLang="en-US" sz="2000" dirty="0"/>
              <a:t>歳以上の層では年間</a:t>
            </a:r>
            <a:r>
              <a:rPr kumimoji="1" lang="en-US" altLang="ja-JP" sz="2000" dirty="0"/>
              <a:t>60</a:t>
            </a:r>
            <a:r>
              <a:rPr kumimoji="1" lang="ja-JP" altLang="en-US" sz="2000" dirty="0"/>
              <a:t>日未満の層の割合が増加する。</a:t>
            </a:r>
          </a:p>
        </p:txBody>
      </p:sp>
      <p:graphicFrame>
        <p:nvGraphicFramePr>
          <p:cNvPr id="10" name="コンテンツ プレースホルダー 9">
            <a:extLst>
              <a:ext uri="{FF2B5EF4-FFF2-40B4-BE49-F238E27FC236}">
                <a16:creationId xmlns:a16="http://schemas.microsoft.com/office/drawing/2014/main" id="{B238B015-6399-50AF-FAFB-F312E3942F2A}"/>
              </a:ext>
            </a:extLst>
          </p:cNvPr>
          <p:cNvGraphicFramePr>
            <a:graphicFrameLocks noGrp="1"/>
          </p:cNvGraphicFramePr>
          <p:nvPr>
            <p:ph idx="1"/>
            <p:extLst>
              <p:ext uri="{D42A27DB-BD31-4B8C-83A1-F6EECF244321}">
                <p14:modId xmlns:p14="http://schemas.microsoft.com/office/powerpoint/2010/main" val="120987709"/>
              </p:ext>
            </p:extLst>
          </p:nvPr>
        </p:nvGraphicFramePr>
        <p:xfrm>
          <a:off x="628650" y="1774704"/>
          <a:ext cx="4636821" cy="4718169"/>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317983634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2335DB-8901-71AA-63E2-4E5C11507E73}"/>
            </a:ext>
          </a:extLst>
        </p:cNvPr>
        <p:cNvGrpSpPr/>
        <p:nvPr/>
      </p:nvGrpSpPr>
      <p:grpSpPr>
        <a:xfrm>
          <a:off x="0" y="0"/>
          <a:ext cx="0" cy="0"/>
          <a:chOff x="0" y="0"/>
          <a:chExt cx="0" cy="0"/>
        </a:xfrm>
      </p:grpSpPr>
      <p:sp>
        <p:nvSpPr>
          <p:cNvPr id="5" name="タイトル 4">
            <a:extLst>
              <a:ext uri="{FF2B5EF4-FFF2-40B4-BE49-F238E27FC236}">
                <a16:creationId xmlns:a16="http://schemas.microsoft.com/office/drawing/2014/main" id="{E2385DC2-1098-6AA9-1AB3-FDA3FA673AC5}"/>
              </a:ext>
            </a:extLst>
          </p:cNvPr>
          <p:cNvSpPr>
            <a:spLocks noGrp="1"/>
          </p:cNvSpPr>
          <p:nvPr>
            <p:ph type="title"/>
          </p:nvPr>
        </p:nvSpPr>
        <p:spPr/>
        <p:txBody>
          <a:bodyPr>
            <a:normAutofit/>
          </a:bodyPr>
          <a:lstStyle/>
          <a:p>
            <a:r>
              <a:rPr kumimoji="1" lang="ja-JP" altLang="en-US" sz="3600" dirty="0"/>
              <a:t>経営体世帯員（</a:t>
            </a:r>
            <a:r>
              <a:rPr kumimoji="1" lang="en-US" altLang="ja-JP" sz="3600" dirty="0"/>
              <a:t>78,919</a:t>
            </a:r>
            <a:r>
              <a:rPr kumimoji="1" lang="ja-JP" altLang="en-US" sz="3600" dirty="0"/>
              <a:t>人）の</a:t>
            </a:r>
            <a:br>
              <a:rPr kumimoji="1" lang="en-US" altLang="ja-JP" sz="3600" dirty="0"/>
            </a:br>
            <a:r>
              <a:rPr lang="ja-JP" altLang="en-US" sz="3600" dirty="0"/>
              <a:t>就業日数と</a:t>
            </a:r>
            <a:r>
              <a:rPr kumimoji="1" lang="ja-JP" altLang="en-US" sz="3600" dirty="0"/>
              <a:t>年齢階層</a:t>
            </a:r>
          </a:p>
        </p:txBody>
      </p:sp>
      <p:sp>
        <p:nvSpPr>
          <p:cNvPr id="2" name="テキスト ボックス 1">
            <a:extLst>
              <a:ext uri="{FF2B5EF4-FFF2-40B4-BE49-F238E27FC236}">
                <a16:creationId xmlns:a16="http://schemas.microsoft.com/office/drawing/2014/main" id="{289C4E11-B4B0-7E89-2997-D71E72DBB964}"/>
              </a:ext>
            </a:extLst>
          </p:cNvPr>
          <p:cNvSpPr txBox="1"/>
          <p:nvPr/>
        </p:nvSpPr>
        <p:spPr>
          <a:xfrm>
            <a:off x="5589728" y="2913236"/>
            <a:ext cx="3345617" cy="1938992"/>
          </a:xfrm>
          <a:prstGeom prst="rect">
            <a:avLst/>
          </a:prstGeom>
          <a:noFill/>
        </p:spPr>
        <p:txBody>
          <a:bodyPr wrap="square" rtlCol="0">
            <a:spAutoFit/>
          </a:bodyPr>
          <a:lstStyle/>
          <a:p>
            <a:r>
              <a:rPr kumimoji="1" lang="ja-JP" altLang="en-US" sz="2000" dirty="0"/>
              <a:t>若年層では「従事しなかった」が多くを占めるが、年齢が上がるにつれて、従事日数が増える傾向が見られる。</a:t>
            </a:r>
            <a:endParaRPr kumimoji="1" lang="en-US" altLang="ja-JP" sz="2000" dirty="0"/>
          </a:p>
          <a:p>
            <a:endParaRPr kumimoji="1" lang="en-US" altLang="ja-JP" sz="2000" dirty="0"/>
          </a:p>
        </p:txBody>
      </p:sp>
      <p:graphicFrame>
        <p:nvGraphicFramePr>
          <p:cNvPr id="9" name="コンテンツ プレースホルダー 8">
            <a:extLst>
              <a:ext uri="{FF2B5EF4-FFF2-40B4-BE49-F238E27FC236}">
                <a16:creationId xmlns:a16="http://schemas.microsoft.com/office/drawing/2014/main" id="{6F70CD88-3F35-A732-B932-66C777136BCD}"/>
              </a:ext>
            </a:extLst>
          </p:cNvPr>
          <p:cNvGraphicFramePr>
            <a:graphicFrameLocks noGrp="1"/>
          </p:cNvGraphicFramePr>
          <p:nvPr>
            <p:ph idx="1"/>
            <p:extLst>
              <p:ext uri="{D42A27DB-BD31-4B8C-83A1-F6EECF244321}">
                <p14:modId xmlns:p14="http://schemas.microsoft.com/office/powerpoint/2010/main" val="1431002735"/>
              </p:ext>
            </p:extLst>
          </p:nvPr>
        </p:nvGraphicFramePr>
        <p:xfrm>
          <a:off x="628650" y="1825624"/>
          <a:ext cx="4532494" cy="4777693"/>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97810557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タイトル 3">
            <a:extLst>
              <a:ext uri="{FF2B5EF4-FFF2-40B4-BE49-F238E27FC236}">
                <a16:creationId xmlns:a16="http://schemas.microsoft.com/office/drawing/2014/main" id="{2219C229-E0E7-4FC9-B54F-C0DD47C397C3}"/>
              </a:ext>
            </a:extLst>
          </p:cNvPr>
          <p:cNvSpPr>
            <a:spLocks noGrp="1"/>
          </p:cNvSpPr>
          <p:nvPr>
            <p:ph type="title"/>
          </p:nvPr>
        </p:nvSpPr>
        <p:spPr/>
        <p:txBody>
          <a:bodyPr/>
          <a:lstStyle/>
          <a:p>
            <a:r>
              <a:rPr kumimoji="1" lang="ja-JP" altLang="en-US" dirty="0"/>
              <a:t>常雇い経営形態別年齢階層</a:t>
            </a:r>
          </a:p>
        </p:txBody>
      </p:sp>
      <p:graphicFrame>
        <p:nvGraphicFramePr>
          <p:cNvPr id="7" name="コンテンツ プレースホルダー 6">
            <a:extLst>
              <a:ext uri="{FF2B5EF4-FFF2-40B4-BE49-F238E27FC236}">
                <a16:creationId xmlns:a16="http://schemas.microsoft.com/office/drawing/2014/main" id="{405B9958-B5C9-43C1-B142-17DAD6D1019D}"/>
              </a:ext>
            </a:extLst>
          </p:cNvPr>
          <p:cNvGraphicFramePr>
            <a:graphicFrameLocks noGrp="1"/>
          </p:cNvGraphicFramePr>
          <p:nvPr>
            <p:ph sz="half" idx="1"/>
            <p:extLst>
              <p:ext uri="{D42A27DB-BD31-4B8C-83A1-F6EECF244321}">
                <p14:modId xmlns:p14="http://schemas.microsoft.com/office/powerpoint/2010/main" val="1109300421"/>
              </p:ext>
            </p:extLst>
          </p:nvPr>
        </p:nvGraphicFramePr>
        <p:xfrm>
          <a:off x="628650" y="1825625"/>
          <a:ext cx="7487934" cy="3855984"/>
        </p:xfrm>
        <a:graphic>
          <a:graphicData uri="http://schemas.openxmlformats.org/drawingml/2006/chart">
            <c:chart xmlns:c="http://schemas.openxmlformats.org/drawingml/2006/chart" xmlns:r="http://schemas.openxmlformats.org/officeDocument/2006/relationships" r:id="rId2"/>
          </a:graphicData>
        </a:graphic>
      </p:graphicFrame>
      <p:sp>
        <p:nvSpPr>
          <p:cNvPr id="3" name="コンテンツ プレースホルダー 2">
            <a:extLst>
              <a:ext uri="{FF2B5EF4-FFF2-40B4-BE49-F238E27FC236}">
                <a16:creationId xmlns:a16="http://schemas.microsoft.com/office/drawing/2014/main" id="{8EAE4352-B934-B10F-9FCE-DC6E8AA549AA}"/>
              </a:ext>
            </a:extLst>
          </p:cNvPr>
          <p:cNvSpPr>
            <a:spLocks noGrp="1"/>
          </p:cNvSpPr>
          <p:nvPr>
            <p:ph sz="half" idx="2"/>
          </p:nvPr>
        </p:nvSpPr>
        <p:spPr>
          <a:xfrm>
            <a:off x="915363" y="5917914"/>
            <a:ext cx="7313274" cy="703815"/>
          </a:xfrm>
        </p:spPr>
        <p:txBody>
          <a:bodyPr>
            <a:normAutofit fontScale="70000" lnSpcReduction="20000"/>
          </a:bodyPr>
          <a:lstStyle/>
          <a:p>
            <a:pPr>
              <a:lnSpc>
                <a:spcPct val="120000"/>
              </a:lnSpc>
            </a:pPr>
            <a:r>
              <a:rPr lang="ja-JP" altLang="en-US" dirty="0"/>
              <a:t>株式会社と森林組合の常雇いの年齢構成の違いは大きくないが、非法人はそれらより高齢層に偏っている。</a:t>
            </a:r>
          </a:p>
        </p:txBody>
      </p:sp>
    </p:spTree>
    <p:extLst>
      <p:ext uri="{BB962C8B-B14F-4D97-AF65-F5344CB8AC3E}">
        <p14:creationId xmlns:p14="http://schemas.microsoft.com/office/powerpoint/2010/main" val="315956168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89519870-D85C-46BA-B13E-D37BE1AAE219}"/>
              </a:ext>
            </a:extLst>
          </p:cNvPr>
          <p:cNvSpPr>
            <a:spLocks noGrp="1"/>
          </p:cNvSpPr>
          <p:nvPr>
            <p:ph type="title"/>
          </p:nvPr>
        </p:nvSpPr>
        <p:spPr>
          <a:xfrm>
            <a:off x="628650" y="174882"/>
            <a:ext cx="7886700" cy="991131"/>
          </a:xfrm>
        </p:spPr>
        <p:txBody>
          <a:bodyPr>
            <a:noAutofit/>
          </a:bodyPr>
          <a:lstStyle/>
          <a:p>
            <a:r>
              <a:rPr kumimoji="1" lang="ja-JP" altLang="en-US" sz="2800" dirty="0"/>
              <a:t>正規従業員（国勢調査）と</a:t>
            </a:r>
            <a:br>
              <a:rPr kumimoji="1" lang="en-US" altLang="ja-JP" sz="2800" dirty="0"/>
            </a:br>
            <a:r>
              <a:rPr kumimoji="1" lang="ja-JP" altLang="en-US" sz="2800" dirty="0"/>
              <a:t>常雇い（センサス）の年齢構成比較</a:t>
            </a:r>
          </a:p>
        </p:txBody>
      </p:sp>
      <p:graphicFrame>
        <p:nvGraphicFramePr>
          <p:cNvPr id="4" name="コンテンツ プレースホルダー 3">
            <a:extLst>
              <a:ext uri="{FF2B5EF4-FFF2-40B4-BE49-F238E27FC236}">
                <a16:creationId xmlns:a16="http://schemas.microsoft.com/office/drawing/2014/main" id="{A801C933-0564-4295-8CC7-30EB6148E8FC}"/>
              </a:ext>
            </a:extLst>
          </p:cNvPr>
          <p:cNvGraphicFramePr>
            <a:graphicFrameLocks noGrp="1"/>
          </p:cNvGraphicFramePr>
          <p:nvPr>
            <p:ph idx="1"/>
            <p:extLst>
              <p:ext uri="{D42A27DB-BD31-4B8C-83A1-F6EECF244321}">
                <p14:modId xmlns:p14="http://schemas.microsoft.com/office/powerpoint/2010/main" val="4109266033"/>
              </p:ext>
            </p:extLst>
          </p:nvPr>
        </p:nvGraphicFramePr>
        <p:xfrm>
          <a:off x="413858" y="1540590"/>
          <a:ext cx="4888435" cy="4824041"/>
        </p:xfrm>
        <a:graphic>
          <a:graphicData uri="http://schemas.openxmlformats.org/drawingml/2006/chart">
            <c:chart xmlns:c="http://schemas.openxmlformats.org/drawingml/2006/chart" xmlns:r="http://schemas.openxmlformats.org/officeDocument/2006/relationships" r:id="rId2"/>
          </a:graphicData>
        </a:graphic>
      </p:graphicFrame>
      <p:sp>
        <p:nvSpPr>
          <p:cNvPr id="5" name="コンテンツ プレースホルダー 5">
            <a:extLst>
              <a:ext uri="{FF2B5EF4-FFF2-40B4-BE49-F238E27FC236}">
                <a16:creationId xmlns:a16="http://schemas.microsoft.com/office/drawing/2014/main" id="{DE889D7F-FA25-49E7-B36D-3D53B07777D0}"/>
              </a:ext>
            </a:extLst>
          </p:cNvPr>
          <p:cNvSpPr txBox="1">
            <a:spLocks/>
          </p:cNvSpPr>
          <p:nvPr/>
        </p:nvSpPr>
        <p:spPr>
          <a:xfrm>
            <a:off x="5636369" y="2707048"/>
            <a:ext cx="3341933" cy="1987690"/>
          </a:xfrm>
          <a:prstGeom prst="rect">
            <a:avLst/>
          </a:prstGeom>
        </p:spPr>
        <p:txBody>
          <a:bodyPr vert="horz" lIns="91440" tIns="45720" rIns="91440" bIns="45720" rtlCol="0">
            <a:normAutofit fontScale="6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kumimoji="1"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kumimoji="1"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kumimoji="1"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9pPr>
          </a:lstStyle>
          <a:p>
            <a:pPr>
              <a:lnSpc>
                <a:spcPct val="120000"/>
              </a:lnSpc>
            </a:pPr>
            <a:r>
              <a:rPr lang="en-US" altLang="ja-JP" dirty="0"/>
              <a:t>40</a:t>
            </a:r>
            <a:r>
              <a:rPr lang="ja-JP" altLang="en-US" dirty="0"/>
              <a:t>歳代前半と</a:t>
            </a:r>
            <a:r>
              <a:rPr lang="en-US" altLang="ja-JP" dirty="0"/>
              <a:t>50</a:t>
            </a:r>
            <a:r>
              <a:rPr lang="ja-JP" altLang="en-US" dirty="0"/>
              <a:t>歳代後半の２つのピークを持ち、傾向は概ね一致する</a:t>
            </a:r>
            <a:endParaRPr lang="en-US" altLang="ja-JP" dirty="0"/>
          </a:p>
          <a:p>
            <a:pPr>
              <a:lnSpc>
                <a:spcPct val="120000"/>
              </a:lnSpc>
            </a:pPr>
            <a:r>
              <a:rPr lang="en-US" altLang="ja-JP" dirty="0"/>
              <a:t>40</a:t>
            </a:r>
            <a:r>
              <a:rPr lang="ja-JP" altLang="en-US" dirty="0"/>
              <a:t>歳代以下では正規従業員（国勢調査）データの多さが顕著</a:t>
            </a:r>
            <a:endParaRPr lang="en-US" altLang="ja-JP" dirty="0"/>
          </a:p>
        </p:txBody>
      </p:sp>
      <p:sp>
        <p:nvSpPr>
          <p:cNvPr id="3" name="正方形/長方形 2">
            <a:extLst>
              <a:ext uri="{FF2B5EF4-FFF2-40B4-BE49-F238E27FC236}">
                <a16:creationId xmlns:a16="http://schemas.microsoft.com/office/drawing/2014/main" id="{DD03328C-8C4D-555C-0A91-C0380EBB820A}"/>
              </a:ext>
            </a:extLst>
          </p:cNvPr>
          <p:cNvSpPr/>
          <p:nvPr/>
        </p:nvSpPr>
        <p:spPr>
          <a:xfrm>
            <a:off x="1663090" y="6359952"/>
            <a:ext cx="1301039" cy="369332"/>
          </a:xfrm>
          <a:prstGeom prst="rect">
            <a:avLst/>
          </a:prstGeom>
        </p:spPr>
        <p:txBody>
          <a:bodyPr wrap="square">
            <a:spAutoFit/>
          </a:bodyPr>
          <a:lstStyle/>
          <a:p>
            <a:r>
              <a:rPr lang="en-US" altLang="ja-JP" dirty="0">
                <a:solidFill>
                  <a:srgbClr val="000000"/>
                </a:solidFill>
                <a:latin typeface="游ゴシック" panose="020B0400000000000000" pitchFamily="50" charset="-128"/>
              </a:rPr>
              <a:t>25,390</a:t>
            </a:r>
            <a:r>
              <a:rPr lang="ja-JP" altLang="en-US" dirty="0">
                <a:solidFill>
                  <a:srgbClr val="000000"/>
                </a:solidFill>
                <a:latin typeface="游ゴシック" panose="020B0400000000000000" pitchFamily="50" charset="-128"/>
              </a:rPr>
              <a:t>人</a:t>
            </a:r>
            <a:endParaRPr lang="ja-JP" altLang="en-US" dirty="0"/>
          </a:p>
        </p:txBody>
      </p:sp>
      <p:sp>
        <p:nvSpPr>
          <p:cNvPr id="6" name="テキスト ボックス 5">
            <a:extLst>
              <a:ext uri="{FF2B5EF4-FFF2-40B4-BE49-F238E27FC236}">
                <a16:creationId xmlns:a16="http://schemas.microsoft.com/office/drawing/2014/main" id="{E33ADAC1-5B88-8CF2-1BEF-C2BA5E7EC609}"/>
              </a:ext>
            </a:extLst>
          </p:cNvPr>
          <p:cNvSpPr txBox="1"/>
          <p:nvPr/>
        </p:nvSpPr>
        <p:spPr>
          <a:xfrm>
            <a:off x="3496021" y="6364631"/>
            <a:ext cx="1193246" cy="369332"/>
          </a:xfrm>
          <a:prstGeom prst="rect">
            <a:avLst/>
          </a:prstGeom>
          <a:noFill/>
        </p:spPr>
        <p:txBody>
          <a:bodyPr wrap="square">
            <a:spAutoFit/>
          </a:bodyPr>
          <a:lstStyle/>
          <a:p>
            <a:r>
              <a:rPr lang="en-US" altLang="ja-JP" sz="1800" dirty="0">
                <a:solidFill>
                  <a:srgbClr val="000000"/>
                </a:solidFill>
                <a:latin typeface="游ゴシック" panose="020B0400000000000000" pitchFamily="50" charset="-128"/>
              </a:rPr>
              <a:t>21,338</a:t>
            </a:r>
            <a:r>
              <a:rPr lang="ja-JP" altLang="en-US" sz="1800" dirty="0">
                <a:solidFill>
                  <a:srgbClr val="000000"/>
                </a:solidFill>
                <a:latin typeface="游ゴシック" panose="020B0400000000000000" pitchFamily="50" charset="-128"/>
              </a:rPr>
              <a:t>人</a:t>
            </a:r>
            <a:endParaRPr lang="ja-JP" altLang="en-US" dirty="0"/>
          </a:p>
        </p:txBody>
      </p:sp>
    </p:spTree>
    <p:extLst>
      <p:ext uri="{BB962C8B-B14F-4D97-AF65-F5344CB8AC3E}">
        <p14:creationId xmlns:p14="http://schemas.microsoft.com/office/powerpoint/2010/main" val="74363145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E8892A3B-9030-49D1-AC25-766A719E93D7}"/>
              </a:ext>
            </a:extLst>
          </p:cNvPr>
          <p:cNvSpPr>
            <a:spLocks noGrp="1"/>
          </p:cNvSpPr>
          <p:nvPr>
            <p:ph type="title"/>
          </p:nvPr>
        </p:nvSpPr>
        <p:spPr>
          <a:xfrm>
            <a:off x="628650" y="321873"/>
            <a:ext cx="7886700" cy="1325563"/>
          </a:xfrm>
        </p:spPr>
        <p:txBody>
          <a:bodyPr>
            <a:noAutofit/>
          </a:bodyPr>
          <a:lstStyle/>
          <a:p>
            <a:r>
              <a:rPr kumimoji="1" lang="ja-JP" altLang="en-US" sz="2800" dirty="0"/>
              <a:t>業主・役員（国勢調査）と</a:t>
            </a:r>
            <a:br>
              <a:rPr kumimoji="1" lang="en-US" altLang="ja-JP" sz="2800" dirty="0"/>
            </a:br>
            <a:r>
              <a:rPr kumimoji="1" lang="ja-JP" altLang="en-US" sz="2800" dirty="0"/>
              <a:t>経営体役員・構成員（センサス）の</a:t>
            </a:r>
            <a:br>
              <a:rPr kumimoji="1" lang="en-US" altLang="ja-JP" sz="2800" dirty="0"/>
            </a:br>
            <a:r>
              <a:rPr kumimoji="1" lang="ja-JP" altLang="en-US" sz="2800" dirty="0"/>
              <a:t>年齢構成比較</a:t>
            </a:r>
          </a:p>
        </p:txBody>
      </p:sp>
      <p:graphicFrame>
        <p:nvGraphicFramePr>
          <p:cNvPr id="4" name="コンテンツ プレースホルダー 3">
            <a:extLst>
              <a:ext uri="{FF2B5EF4-FFF2-40B4-BE49-F238E27FC236}">
                <a16:creationId xmlns:a16="http://schemas.microsoft.com/office/drawing/2014/main" id="{7E919CBB-37E8-4471-892A-0805430666B8}"/>
              </a:ext>
            </a:extLst>
          </p:cNvPr>
          <p:cNvGraphicFramePr>
            <a:graphicFrameLocks noGrp="1"/>
          </p:cNvGraphicFramePr>
          <p:nvPr>
            <p:ph idx="1"/>
            <p:extLst>
              <p:ext uri="{D42A27DB-BD31-4B8C-83A1-F6EECF244321}">
                <p14:modId xmlns:p14="http://schemas.microsoft.com/office/powerpoint/2010/main" val="1420764487"/>
              </p:ext>
            </p:extLst>
          </p:nvPr>
        </p:nvGraphicFramePr>
        <p:xfrm>
          <a:off x="677745" y="1816527"/>
          <a:ext cx="4040864" cy="4621094"/>
        </p:xfrm>
        <a:graphic>
          <a:graphicData uri="http://schemas.openxmlformats.org/drawingml/2006/chart">
            <c:chart xmlns:c="http://schemas.openxmlformats.org/drawingml/2006/chart" xmlns:r="http://schemas.openxmlformats.org/officeDocument/2006/relationships" r:id="rId2"/>
          </a:graphicData>
        </a:graphic>
      </p:graphicFrame>
      <p:sp>
        <p:nvSpPr>
          <p:cNvPr id="5" name="正方形/長方形 4">
            <a:extLst>
              <a:ext uri="{FF2B5EF4-FFF2-40B4-BE49-F238E27FC236}">
                <a16:creationId xmlns:a16="http://schemas.microsoft.com/office/drawing/2014/main" id="{0FFE8D41-BA23-40F7-8CDF-20BE0FB4F9D3}"/>
              </a:ext>
            </a:extLst>
          </p:cNvPr>
          <p:cNvSpPr/>
          <p:nvPr/>
        </p:nvSpPr>
        <p:spPr>
          <a:xfrm>
            <a:off x="4234458" y="1844205"/>
            <a:ext cx="1055549" cy="369332"/>
          </a:xfrm>
          <a:prstGeom prst="rect">
            <a:avLst/>
          </a:prstGeom>
        </p:spPr>
        <p:txBody>
          <a:bodyPr wrap="square">
            <a:spAutoFit/>
          </a:bodyPr>
          <a:lstStyle/>
          <a:p>
            <a:r>
              <a:rPr lang="en-US" altLang="ja-JP" dirty="0">
                <a:solidFill>
                  <a:srgbClr val="000000"/>
                </a:solidFill>
                <a:latin typeface="游ゴシック" panose="020B0400000000000000" pitchFamily="50" charset="-128"/>
              </a:rPr>
              <a:t>9,660</a:t>
            </a:r>
            <a:r>
              <a:rPr lang="ja-JP" altLang="en-US" dirty="0">
                <a:solidFill>
                  <a:srgbClr val="000000"/>
                </a:solidFill>
                <a:latin typeface="游ゴシック" panose="020B0400000000000000" pitchFamily="50" charset="-128"/>
              </a:rPr>
              <a:t>人</a:t>
            </a:r>
            <a:endParaRPr lang="ja-JP" altLang="en-US" dirty="0"/>
          </a:p>
        </p:txBody>
      </p:sp>
      <p:sp>
        <p:nvSpPr>
          <p:cNvPr id="6" name="テキスト ボックス 5">
            <a:extLst>
              <a:ext uri="{FF2B5EF4-FFF2-40B4-BE49-F238E27FC236}">
                <a16:creationId xmlns:a16="http://schemas.microsoft.com/office/drawing/2014/main" id="{391DE649-D929-86BD-31FC-74FD6B4F9F71}"/>
              </a:ext>
            </a:extLst>
          </p:cNvPr>
          <p:cNvSpPr txBox="1"/>
          <p:nvPr/>
        </p:nvSpPr>
        <p:spPr>
          <a:xfrm>
            <a:off x="4121986" y="2154709"/>
            <a:ext cx="1193246" cy="369332"/>
          </a:xfrm>
          <a:prstGeom prst="rect">
            <a:avLst/>
          </a:prstGeom>
          <a:noFill/>
        </p:spPr>
        <p:txBody>
          <a:bodyPr wrap="square">
            <a:spAutoFit/>
          </a:bodyPr>
          <a:lstStyle/>
          <a:p>
            <a:r>
              <a:rPr lang="en-US" altLang="ja-JP" sz="1800" dirty="0">
                <a:solidFill>
                  <a:srgbClr val="000000"/>
                </a:solidFill>
                <a:latin typeface="游ゴシック" panose="020B0400000000000000" pitchFamily="50" charset="-128"/>
              </a:rPr>
              <a:t>15,889</a:t>
            </a:r>
            <a:r>
              <a:rPr lang="ja-JP" altLang="en-US" sz="1800" dirty="0">
                <a:solidFill>
                  <a:srgbClr val="000000"/>
                </a:solidFill>
                <a:latin typeface="游ゴシック" panose="020B0400000000000000" pitchFamily="50" charset="-128"/>
              </a:rPr>
              <a:t>人</a:t>
            </a:r>
            <a:endParaRPr lang="ja-JP" altLang="en-US" dirty="0"/>
          </a:p>
        </p:txBody>
      </p:sp>
      <p:sp>
        <p:nvSpPr>
          <p:cNvPr id="7" name="コンテンツ プレースホルダー 5">
            <a:extLst>
              <a:ext uri="{FF2B5EF4-FFF2-40B4-BE49-F238E27FC236}">
                <a16:creationId xmlns:a16="http://schemas.microsoft.com/office/drawing/2014/main" id="{782F1314-4E6C-E0B0-8AA9-B5C6499A3849}"/>
              </a:ext>
            </a:extLst>
          </p:cNvPr>
          <p:cNvSpPr txBox="1">
            <a:spLocks/>
          </p:cNvSpPr>
          <p:nvPr/>
        </p:nvSpPr>
        <p:spPr>
          <a:xfrm>
            <a:off x="5415440" y="3161181"/>
            <a:ext cx="3341933" cy="2012236"/>
          </a:xfrm>
          <a:prstGeom prst="rect">
            <a:avLst/>
          </a:prstGeom>
        </p:spPr>
        <p:txBody>
          <a:bodyPr vert="horz" lIns="91440" tIns="45720" rIns="91440" bIns="45720" rtlCol="0">
            <a:normAutofit fontScale="47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kumimoji="1"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kumimoji="1"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kumimoji="1"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9pPr>
          </a:lstStyle>
          <a:p>
            <a:pPr>
              <a:lnSpc>
                <a:spcPct val="120000"/>
              </a:lnSpc>
            </a:pPr>
            <a:r>
              <a:rPr lang="ja-JP" altLang="en-US" dirty="0"/>
              <a:t>センサスによって把握される経営体役員数は国勢調査による把握よりも</a:t>
            </a:r>
            <a:r>
              <a:rPr lang="en-US" altLang="ja-JP" dirty="0"/>
              <a:t>1.5</a:t>
            </a:r>
            <a:r>
              <a:rPr lang="ja-JP" altLang="en-US" dirty="0"/>
              <a:t>倍ほど多い。</a:t>
            </a:r>
            <a:endParaRPr lang="en-US" altLang="ja-JP" dirty="0"/>
          </a:p>
          <a:p>
            <a:pPr>
              <a:lnSpc>
                <a:spcPct val="120000"/>
              </a:lnSpc>
            </a:pPr>
            <a:r>
              <a:rPr lang="en-US" altLang="ja-JP" dirty="0"/>
              <a:t>60</a:t>
            </a:r>
            <a:r>
              <a:rPr lang="ja-JP" altLang="en-US" dirty="0"/>
              <a:t>歳代後半をピークに、</a:t>
            </a:r>
            <a:r>
              <a:rPr lang="en-US" altLang="ja-JP" dirty="0"/>
              <a:t>60</a:t>
            </a:r>
            <a:r>
              <a:rPr lang="ja-JP" altLang="en-US" dirty="0"/>
              <a:t>～</a:t>
            </a:r>
            <a:r>
              <a:rPr lang="en-US" altLang="ja-JP" dirty="0"/>
              <a:t>74</a:t>
            </a:r>
            <a:r>
              <a:rPr lang="ja-JP" altLang="en-US" dirty="0"/>
              <a:t>歳の年齢階層が中心となっている</a:t>
            </a:r>
            <a:endParaRPr lang="en-US" altLang="ja-JP" dirty="0"/>
          </a:p>
          <a:p>
            <a:pPr>
              <a:lnSpc>
                <a:spcPct val="120000"/>
              </a:lnSpc>
            </a:pPr>
            <a:r>
              <a:rPr lang="ja-JP" altLang="en-US" dirty="0"/>
              <a:t>概ね傾向が一致することは確認できるが、一部において差が見られる。</a:t>
            </a:r>
            <a:endParaRPr lang="en-US" altLang="ja-JP" dirty="0"/>
          </a:p>
          <a:p>
            <a:pPr>
              <a:lnSpc>
                <a:spcPct val="120000"/>
              </a:lnSpc>
            </a:pPr>
            <a:endParaRPr lang="en-US" altLang="ja-JP" dirty="0"/>
          </a:p>
          <a:p>
            <a:pPr marL="0" indent="0">
              <a:lnSpc>
                <a:spcPct val="120000"/>
              </a:lnSpc>
              <a:buNone/>
            </a:pPr>
            <a:endParaRPr lang="en-US" altLang="ja-JP" dirty="0"/>
          </a:p>
        </p:txBody>
      </p:sp>
    </p:spTree>
    <p:extLst>
      <p:ext uri="{BB962C8B-B14F-4D97-AF65-F5344CB8AC3E}">
        <p14:creationId xmlns:p14="http://schemas.microsoft.com/office/powerpoint/2010/main" val="296231469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13640CA8-D506-4F27-9C59-45C2E016DAE5}"/>
              </a:ext>
            </a:extLst>
          </p:cNvPr>
          <p:cNvSpPr>
            <a:spLocks noGrp="1"/>
          </p:cNvSpPr>
          <p:nvPr>
            <p:ph type="title"/>
          </p:nvPr>
        </p:nvSpPr>
        <p:spPr>
          <a:xfrm>
            <a:off x="628650" y="365126"/>
            <a:ext cx="7886700" cy="984063"/>
          </a:xfrm>
        </p:spPr>
        <p:txBody>
          <a:bodyPr>
            <a:normAutofit fontScale="90000"/>
          </a:bodyPr>
          <a:lstStyle/>
          <a:p>
            <a:r>
              <a:rPr kumimoji="1" lang="ja-JP" altLang="en-US" sz="3600" dirty="0"/>
              <a:t>正規雇用者と非正規雇用者の年齢構成</a:t>
            </a:r>
          </a:p>
        </p:txBody>
      </p:sp>
      <p:graphicFrame>
        <p:nvGraphicFramePr>
          <p:cNvPr id="4" name="コンテンツ プレースホルダー 3">
            <a:extLst>
              <a:ext uri="{FF2B5EF4-FFF2-40B4-BE49-F238E27FC236}">
                <a16:creationId xmlns:a16="http://schemas.microsoft.com/office/drawing/2014/main" id="{4E6B03FB-E95B-43D6-BA31-EBCDDA4703F3}"/>
              </a:ext>
            </a:extLst>
          </p:cNvPr>
          <p:cNvGraphicFramePr>
            <a:graphicFrameLocks noGrp="1"/>
          </p:cNvGraphicFramePr>
          <p:nvPr>
            <p:ph idx="1"/>
            <p:extLst>
              <p:ext uri="{D42A27DB-BD31-4B8C-83A1-F6EECF244321}">
                <p14:modId xmlns:p14="http://schemas.microsoft.com/office/powerpoint/2010/main" val="4101944682"/>
              </p:ext>
            </p:extLst>
          </p:nvPr>
        </p:nvGraphicFramePr>
        <p:xfrm>
          <a:off x="628650" y="1656966"/>
          <a:ext cx="3753106" cy="4921804"/>
        </p:xfrm>
        <a:graphic>
          <a:graphicData uri="http://schemas.openxmlformats.org/drawingml/2006/chart">
            <c:chart xmlns:c="http://schemas.openxmlformats.org/drawingml/2006/chart" xmlns:r="http://schemas.openxmlformats.org/officeDocument/2006/relationships" r:id="rId2"/>
          </a:graphicData>
        </a:graphic>
      </p:graphicFrame>
      <p:sp>
        <p:nvSpPr>
          <p:cNvPr id="5" name="コンテンツ プレースホルダー 5">
            <a:extLst>
              <a:ext uri="{FF2B5EF4-FFF2-40B4-BE49-F238E27FC236}">
                <a16:creationId xmlns:a16="http://schemas.microsoft.com/office/drawing/2014/main" id="{3E7A9C71-50BE-4185-8469-390211D1E566}"/>
              </a:ext>
            </a:extLst>
          </p:cNvPr>
          <p:cNvSpPr txBox="1">
            <a:spLocks/>
          </p:cNvSpPr>
          <p:nvPr/>
        </p:nvSpPr>
        <p:spPr>
          <a:xfrm>
            <a:off x="4915667" y="2590447"/>
            <a:ext cx="3943350" cy="2134976"/>
          </a:xfrm>
          <a:prstGeom prst="rect">
            <a:avLst/>
          </a:prstGeom>
        </p:spPr>
        <p:txBody>
          <a:bodyPr vert="horz" lIns="91440" tIns="45720" rIns="91440" bIns="45720" rtlCol="0">
            <a:normAutofit fontScale="77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kumimoji="1"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kumimoji="1"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kumimoji="1"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9pPr>
          </a:lstStyle>
          <a:p>
            <a:pPr>
              <a:lnSpc>
                <a:spcPct val="120000"/>
              </a:lnSpc>
            </a:pPr>
            <a:r>
              <a:rPr lang="ja-JP" altLang="en-US" sz="2400" dirty="0"/>
              <a:t>非正規雇用者の占める割合は若年層において低く、年齢とともに高くなる</a:t>
            </a:r>
            <a:endParaRPr lang="en-US" altLang="ja-JP" sz="2400" dirty="0"/>
          </a:p>
          <a:p>
            <a:pPr>
              <a:lnSpc>
                <a:spcPct val="120000"/>
              </a:lnSpc>
            </a:pPr>
            <a:r>
              <a:rPr lang="ja-JP" altLang="en-US" sz="2400" dirty="0"/>
              <a:t>高齢層において非正規従業員の割合が高く、６０歳代後半からは多数を占めるようになる</a:t>
            </a:r>
            <a:endParaRPr lang="en-US" altLang="ja-JP" sz="2400" dirty="0"/>
          </a:p>
          <a:p>
            <a:pPr marL="0" indent="0">
              <a:lnSpc>
                <a:spcPct val="120000"/>
              </a:lnSpc>
              <a:buNone/>
            </a:pPr>
            <a:endParaRPr lang="en-US" altLang="ja-JP" sz="2400" dirty="0"/>
          </a:p>
        </p:txBody>
      </p:sp>
      <p:sp>
        <p:nvSpPr>
          <p:cNvPr id="3" name="正方形/長方形 2">
            <a:extLst>
              <a:ext uri="{FF2B5EF4-FFF2-40B4-BE49-F238E27FC236}">
                <a16:creationId xmlns:a16="http://schemas.microsoft.com/office/drawing/2014/main" id="{5ECD97DE-BE3D-868D-0BAD-5E98B60117E1}"/>
              </a:ext>
            </a:extLst>
          </p:cNvPr>
          <p:cNvSpPr/>
          <p:nvPr/>
        </p:nvSpPr>
        <p:spPr>
          <a:xfrm>
            <a:off x="4165622" y="6308208"/>
            <a:ext cx="1301039" cy="307777"/>
          </a:xfrm>
          <a:prstGeom prst="rect">
            <a:avLst/>
          </a:prstGeom>
        </p:spPr>
        <p:txBody>
          <a:bodyPr wrap="square">
            <a:spAutoFit/>
          </a:bodyPr>
          <a:lstStyle/>
          <a:p>
            <a:r>
              <a:rPr lang="en-US" altLang="ja-JP" sz="1400" dirty="0">
                <a:solidFill>
                  <a:srgbClr val="000000"/>
                </a:solidFill>
                <a:latin typeface="游ゴシック" panose="020B0400000000000000" pitchFamily="50" charset="-128"/>
              </a:rPr>
              <a:t>25,390</a:t>
            </a:r>
            <a:r>
              <a:rPr lang="ja-JP" altLang="en-US" sz="1400" dirty="0">
                <a:solidFill>
                  <a:srgbClr val="000000"/>
                </a:solidFill>
                <a:latin typeface="游ゴシック" panose="020B0400000000000000" pitchFamily="50" charset="-128"/>
              </a:rPr>
              <a:t>人</a:t>
            </a:r>
            <a:endParaRPr lang="ja-JP" altLang="en-US" sz="1400" dirty="0"/>
          </a:p>
        </p:txBody>
      </p:sp>
      <p:sp>
        <p:nvSpPr>
          <p:cNvPr id="6" name="テキスト ボックス 5">
            <a:extLst>
              <a:ext uri="{FF2B5EF4-FFF2-40B4-BE49-F238E27FC236}">
                <a16:creationId xmlns:a16="http://schemas.microsoft.com/office/drawing/2014/main" id="{2DA0A12A-D183-76BB-F02E-B002A6551C09}"/>
              </a:ext>
            </a:extLst>
          </p:cNvPr>
          <p:cNvSpPr txBox="1"/>
          <p:nvPr/>
        </p:nvSpPr>
        <p:spPr>
          <a:xfrm>
            <a:off x="4219519" y="6000431"/>
            <a:ext cx="1193246" cy="307777"/>
          </a:xfrm>
          <a:prstGeom prst="rect">
            <a:avLst/>
          </a:prstGeom>
          <a:noFill/>
        </p:spPr>
        <p:txBody>
          <a:bodyPr wrap="square">
            <a:spAutoFit/>
          </a:bodyPr>
          <a:lstStyle/>
          <a:p>
            <a:r>
              <a:rPr lang="en-US" altLang="ja-JP" sz="1400" dirty="0">
                <a:solidFill>
                  <a:srgbClr val="000000"/>
                </a:solidFill>
                <a:latin typeface="游ゴシック" panose="020B0400000000000000" pitchFamily="50" charset="-128"/>
              </a:rPr>
              <a:t>6,330</a:t>
            </a:r>
            <a:r>
              <a:rPr lang="ja-JP" altLang="en-US" sz="1400" dirty="0">
                <a:solidFill>
                  <a:srgbClr val="000000"/>
                </a:solidFill>
                <a:latin typeface="游ゴシック" panose="020B0400000000000000" pitchFamily="50" charset="-128"/>
              </a:rPr>
              <a:t>人</a:t>
            </a:r>
            <a:endParaRPr lang="ja-JP" altLang="en-US" sz="1400" dirty="0"/>
          </a:p>
        </p:txBody>
      </p:sp>
    </p:spTree>
    <p:extLst>
      <p:ext uri="{BB962C8B-B14F-4D97-AF65-F5344CB8AC3E}">
        <p14:creationId xmlns:p14="http://schemas.microsoft.com/office/powerpoint/2010/main" val="28990541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304BF5D4-1214-4859-ABAE-28C4BB148402}"/>
              </a:ext>
            </a:extLst>
          </p:cNvPr>
          <p:cNvSpPr>
            <a:spLocks noGrp="1"/>
          </p:cNvSpPr>
          <p:nvPr>
            <p:ph type="title"/>
          </p:nvPr>
        </p:nvSpPr>
        <p:spPr/>
        <p:txBody>
          <a:bodyPr/>
          <a:lstStyle/>
          <a:p>
            <a:r>
              <a:rPr kumimoji="1" lang="ja-JP" altLang="en-US" dirty="0"/>
              <a:t>外国人林業就業者（</a:t>
            </a:r>
            <a:r>
              <a:rPr kumimoji="1" lang="en-US" altLang="ja-JP" dirty="0"/>
              <a:t>222</a:t>
            </a:r>
            <a:r>
              <a:rPr kumimoji="1" lang="ja-JP" altLang="en-US" dirty="0"/>
              <a:t>人）の年齢階層</a:t>
            </a:r>
          </a:p>
        </p:txBody>
      </p:sp>
      <p:graphicFrame>
        <p:nvGraphicFramePr>
          <p:cNvPr id="4" name="コンテンツ プレースホルダー 3">
            <a:extLst>
              <a:ext uri="{FF2B5EF4-FFF2-40B4-BE49-F238E27FC236}">
                <a16:creationId xmlns:a16="http://schemas.microsoft.com/office/drawing/2014/main" id="{D2A5A1BF-0391-48AD-ADC9-C534D615ADE3}"/>
              </a:ext>
            </a:extLst>
          </p:cNvPr>
          <p:cNvGraphicFramePr>
            <a:graphicFrameLocks noGrp="1"/>
          </p:cNvGraphicFramePr>
          <p:nvPr>
            <p:ph idx="1"/>
            <p:extLst>
              <p:ext uri="{D42A27DB-BD31-4B8C-83A1-F6EECF244321}">
                <p14:modId xmlns:p14="http://schemas.microsoft.com/office/powerpoint/2010/main" val="4228559044"/>
              </p:ext>
            </p:extLst>
          </p:nvPr>
        </p:nvGraphicFramePr>
        <p:xfrm>
          <a:off x="628650" y="1736746"/>
          <a:ext cx="7886700" cy="3940485"/>
        </p:xfrm>
        <a:graphic>
          <a:graphicData uri="http://schemas.openxmlformats.org/drawingml/2006/chart">
            <c:chart xmlns:c="http://schemas.openxmlformats.org/drawingml/2006/chart" xmlns:r="http://schemas.openxmlformats.org/officeDocument/2006/relationships" r:id="rId2"/>
          </a:graphicData>
        </a:graphic>
      </p:graphicFrame>
      <p:sp>
        <p:nvSpPr>
          <p:cNvPr id="5" name="コンテンツ プレースホルダー 5">
            <a:extLst>
              <a:ext uri="{FF2B5EF4-FFF2-40B4-BE49-F238E27FC236}">
                <a16:creationId xmlns:a16="http://schemas.microsoft.com/office/drawing/2014/main" id="{E8CBD92E-FBE8-42AA-A5F2-DB0A3AC60066}"/>
              </a:ext>
            </a:extLst>
          </p:cNvPr>
          <p:cNvSpPr txBox="1">
            <a:spLocks/>
          </p:cNvSpPr>
          <p:nvPr/>
        </p:nvSpPr>
        <p:spPr>
          <a:xfrm>
            <a:off x="628650" y="5947339"/>
            <a:ext cx="7886700" cy="659958"/>
          </a:xfrm>
          <a:prstGeom prst="rect">
            <a:avLst/>
          </a:prstGeom>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kumimoji="1"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kumimoji="1"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kumimoji="1"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9pPr>
          </a:lstStyle>
          <a:p>
            <a:r>
              <a:rPr lang="ja-JP" altLang="en-US" sz="2400" dirty="0"/>
              <a:t>外国人林業就業者の年齢階層は</a:t>
            </a:r>
            <a:r>
              <a:rPr lang="en-US" altLang="ja-JP" sz="2400" dirty="0"/>
              <a:t>30</a:t>
            </a:r>
            <a:r>
              <a:rPr lang="ja-JP" altLang="en-US" sz="2400" dirty="0"/>
              <a:t>歳代がピークであり、日本人と比較すると極端に若齢</a:t>
            </a:r>
            <a:endParaRPr lang="en-US" altLang="ja-JP" sz="2400" dirty="0"/>
          </a:p>
        </p:txBody>
      </p:sp>
    </p:spTree>
    <p:extLst>
      <p:ext uri="{BB962C8B-B14F-4D97-AF65-F5344CB8AC3E}">
        <p14:creationId xmlns:p14="http://schemas.microsoft.com/office/powerpoint/2010/main" val="199895846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A01EB61B-4473-4376-B2A1-F3E0BCF02AC9}"/>
              </a:ext>
            </a:extLst>
          </p:cNvPr>
          <p:cNvSpPr>
            <a:spLocks noGrp="1"/>
          </p:cNvSpPr>
          <p:nvPr>
            <p:ph type="title"/>
          </p:nvPr>
        </p:nvSpPr>
        <p:spPr>
          <a:xfrm>
            <a:off x="628650" y="365127"/>
            <a:ext cx="7886700" cy="739518"/>
          </a:xfrm>
        </p:spPr>
        <p:txBody>
          <a:bodyPr>
            <a:normAutofit/>
          </a:bodyPr>
          <a:lstStyle/>
          <a:p>
            <a:r>
              <a:rPr kumimoji="1" lang="ja-JP" altLang="en-US" sz="3600" dirty="0"/>
              <a:t>外国人就業者県別人数（上位</a:t>
            </a:r>
            <a:r>
              <a:rPr kumimoji="1" lang="en-US" altLang="ja-JP" sz="3600" dirty="0"/>
              <a:t>10</a:t>
            </a:r>
            <a:r>
              <a:rPr kumimoji="1" lang="ja-JP" altLang="en-US" sz="3600" dirty="0"/>
              <a:t>県）</a:t>
            </a:r>
          </a:p>
        </p:txBody>
      </p:sp>
      <p:graphicFrame>
        <p:nvGraphicFramePr>
          <p:cNvPr id="4" name="コンテンツ プレースホルダー 3">
            <a:extLst>
              <a:ext uri="{FF2B5EF4-FFF2-40B4-BE49-F238E27FC236}">
                <a16:creationId xmlns:a16="http://schemas.microsoft.com/office/drawing/2014/main" id="{7120F552-3A10-45CC-8400-57A3D58A7546}"/>
              </a:ext>
            </a:extLst>
          </p:cNvPr>
          <p:cNvGraphicFramePr>
            <a:graphicFrameLocks noGrp="1"/>
          </p:cNvGraphicFramePr>
          <p:nvPr>
            <p:ph idx="1"/>
            <p:extLst>
              <p:ext uri="{D42A27DB-BD31-4B8C-83A1-F6EECF244321}">
                <p14:modId xmlns:p14="http://schemas.microsoft.com/office/powerpoint/2010/main" val="1151511469"/>
              </p:ext>
            </p:extLst>
          </p:nvPr>
        </p:nvGraphicFramePr>
        <p:xfrm>
          <a:off x="628650" y="1461453"/>
          <a:ext cx="4612273" cy="4715510"/>
        </p:xfrm>
        <a:graphic>
          <a:graphicData uri="http://schemas.openxmlformats.org/drawingml/2006/table">
            <a:tbl>
              <a:tblPr firstRow="1" bandRow="1">
                <a:tableStyleId>{5C22544A-7EE6-4342-B048-85BDC9FD1C3A}</a:tableStyleId>
              </a:tblPr>
              <a:tblGrid>
                <a:gridCol w="1194084">
                  <a:extLst>
                    <a:ext uri="{9D8B030D-6E8A-4147-A177-3AD203B41FA5}">
                      <a16:colId xmlns:a16="http://schemas.microsoft.com/office/drawing/2014/main" val="447980454"/>
                    </a:ext>
                  </a:extLst>
                </a:gridCol>
                <a:gridCol w="862534">
                  <a:extLst>
                    <a:ext uri="{9D8B030D-6E8A-4147-A177-3AD203B41FA5}">
                      <a16:colId xmlns:a16="http://schemas.microsoft.com/office/drawing/2014/main" val="2550417153"/>
                    </a:ext>
                  </a:extLst>
                </a:gridCol>
                <a:gridCol w="1414381">
                  <a:extLst>
                    <a:ext uri="{9D8B030D-6E8A-4147-A177-3AD203B41FA5}">
                      <a16:colId xmlns:a16="http://schemas.microsoft.com/office/drawing/2014/main" val="3846305798"/>
                    </a:ext>
                  </a:extLst>
                </a:gridCol>
                <a:gridCol w="1141274">
                  <a:extLst>
                    <a:ext uri="{9D8B030D-6E8A-4147-A177-3AD203B41FA5}">
                      <a16:colId xmlns:a16="http://schemas.microsoft.com/office/drawing/2014/main" val="206303306"/>
                    </a:ext>
                  </a:extLst>
                </a:gridCol>
              </a:tblGrid>
              <a:tr h="370840">
                <a:tc>
                  <a:txBody>
                    <a:bodyPr/>
                    <a:lstStyle/>
                    <a:p>
                      <a:pPr algn="ctr"/>
                      <a:r>
                        <a:rPr kumimoji="1" lang="ja-JP" altLang="en-US" sz="1400" dirty="0"/>
                        <a:t>都道府県</a:t>
                      </a:r>
                    </a:p>
                  </a:txBody>
                  <a:tcPr/>
                </a:tc>
                <a:tc>
                  <a:txBody>
                    <a:bodyPr/>
                    <a:lstStyle/>
                    <a:p>
                      <a:pPr algn="ctr"/>
                      <a:r>
                        <a:rPr kumimoji="1" lang="ja-JP" altLang="en-US" dirty="0"/>
                        <a:t>人</a:t>
                      </a:r>
                    </a:p>
                  </a:txBody>
                  <a:tcPr/>
                </a:tc>
                <a:tc>
                  <a:txBody>
                    <a:bodyPr/>
                    <a:lstStyle/>
                    <a:p>
                      <a:pPr algn="ctr"/>
                      <a:r>
                        <a:rPr kumimoji="1" lang="ja-JP" altLang="en-US" dirty="0"/>
                        <a:t>主な</a:t>
                      </a:r>
                      <a:endParaRPr kumimoji="1" lang="en-US" altLang="ja-JP" dirty="0"/>
                    </a:p>
                    <a:p>
                      <a:pPr algn="ctr"/>
                      <a:r>
                        <a:rPr kumimoji="1" lang="ja-JP" altLang="en-US" dirty="0"/>
                        <a:t>国籍</a:t>
                      </a:r>
                    </a:p>
                  </a:txBody>
                  <a:tcPr/>
                </a:tc>
                <a:tc>
                  <a:txBody>
                    <a:bodyPr/>
                    <a:lstStyle/>
                    <a:p>
                      <a:pPr algn="ctr"/>
                      <a:r>
                        <a:rPr lang="ja-JP" altLang="en-US" sz="1400" dirty="0"/>
                        <a:t>外国人</a:t>
                      </a:r>
                      <a:endParaRPr lang="en-US" altLang="ja-JP" sz="1400" dirty="0"/>
                    </a:p>
                    <a:p>
                      <a:pPr algn="ctr"/>
                      <a:r>
                        <a:rPr lang="ja-JP" altLang="en-US" sz="1400" dirty="0"/>
                        <a:t>雇用状況</a:t>
                      </a:r>
                      <a:r>
                        <a:rPr lang="en-US" altLang="ja-JP" sz="1400" dirty="0"/>
                        <a:t>※</a:t>
                      </a:r>
                      <a:endParaRPr kumimoji="1" lang="ja-JP" altLang="en-US" sz="1400" dirty="0"/>
                    </a:p>
                  </a:txBody>
                  <a:tcPr/>
                </a:tc>
                <a:extLst>
                  <a:ext uri="{0D108BD9-81ED-4DB2-BD59-A6C34878D82A}">
                    <a16:rowId xmlns:a16="http://schemas.microsoft.com/office/drawing/2014/main" val="3582769038"/>
                  </a:ext>
                </a:extLst>
              </a:tr>
              <a:tr h="370840">
                <a:tc>
                  <a:txBody>
                    <a:bodyPr/>
                    <a:lstStyle/>
                    <a:p>
                      <a:pPr algn="l" fontAlgn="ctr"/>
                      <a:r>
                        <a:rPr lang="ja-JP" altLang="en-US" sz="1600" b="0" i="0" u="none" strike="noStrike" dirty="0">
                          <a:solidFill>
                            <a:srgbClr val="000000"/>
                          </a:solidFill>
                          <a:effectLst/>
                          <a:latin typeface="游ゴシック" panose="020B0400000000000000" pitchFamily="50" charset="-128"/>
                          <a:ea typeface="游ゴシック" panose="020B0400000000000000" pitchFamily="50" charset="-128"/>
                        </a:rPr>
                        <a:t>富山県</a:t>
                      </a:r>
                    </a:p>
                  </a:txBody>
                  <a:tcPr marL="6350" marR="6350" marT="6350" marB="0" anchor="ctr"/>
                </a:tc>
                <a:tc>
                  <a:txBody>
                    <a:bodyPr/>
                    <a:lstStyle/>
                    <a:p>
                      <a:pPr algn="r" fontAlgn="ctr"/>
                      <a:r>
                        <a:rPr lang="en-US" altLang="ja-JP" sz="1600" b="0" i="0" u="none" strike="noStrike" dirty="0">
                          <a:solidFill>
                            <a:srgbClr val="000000"/>
                          </a:solidFill>
                          <a:effectLst/>
                          <a:latin typeface="游ゴシック" panose="020B0400000000000000" pitchFamily="50" charset="-128"/>
                          <a:ea typeface="游ゴシック" panose="020B0400000000000000" pitchFamily="50" charset="-128"/>
                        </a:rPr>
                        <a:t>31</a:t>
                      </a:r>
                    </a:p>
                  </a:txBody>
                  <a:tcPr marL="6350" marR="6350" marT="6350" marB="0" anchor="ctr"/>
                </a:tc>
                <a:tc>
                  <a:txBody>
                    <a:bodyPr/>
                    <a:lstStyle/>
                    <a:p>
                      <a:pPr algn="r" fontAlgn="ctr"/>
                      <a:r>
                        <a:rPr lang="ja-JP" altLang="en-US" sz="1600" b="0" i="0" u="none" strike="noStrike" dirty="0">
                          <a:solidFill>
                            <a:srgbClr val="000000"/>
                          </a:solidFill>
                          <a:effectLst/>
                          <a:latin typeface="游ゴシック" panose="020B0400000000000000" pitchFamily="50" charset="-128"/>
                          <a:ea typeface="游ゴシック" panose="020B0400000000000000" pitchFamily="50" charset="-128"/>
                        </a:rPr>
                        <a:t>ブラジル</a:t>
                      </a:r>
                      <a:r>
                        <a:rPr lang="en-US" altLang="ja-JP" sz="1600" b="0" i="0" u="none" strike="noStrike" dirty="0">
                          <a:solidFill>
                            <a:srgbClr val="000000"/>
                          </a:solidFill>
                          <a:effectLst/>
                          <a:latin typeface="游ゴシック" panose="020B0400000000000000" pitchFamily="50" charset="-128"/>
                          <a:ea typeface="游ゴシック" panose="020B0400000000000000" pitchFamily="50" charset="-128"/>
                        </a:rPr>
                        <a:t>29</a:t>
                      </a:r>
                    </a:p>
                  </a:txBody>
                  <a:tcPr marL="6350" marR="6350" marT="6350" marB="0" anchor="ctr"/>
                </a:tc>
                <a:tc>
                  <a:txBody>
                    <a:bodyPr/>
                    <a:lstStyle/>
                    <a:p>
                      <a:pPr algn="r" fontAlgn="ctr"/>
                      <a:r>
                        <a:rPr lang="ja-JP" altLang="en-US" sz="1600" b="0" i="0" u="none" strike="noStrike" dirty="0">
                          <a:solidFill>
                            <a:srgbClr val="FF0000"/>
                          </a:solidFill>
                          <a:effectLst/>
                          <a:latin typeface="游ゴシック" panose="020B0400000000000000" pitchFamily="50" charset="-128"/>
                          <a:ea typeface="游ゴシック" panose="020B0400000000000000" pitchFamily="50" charset="-128"/>
                        </a:rPr>
                        <a:t>２</a:t>
                      </a:r>
                      <a:endParaRPr lang="en-US" altLang="ja-JP" sz="1600" b="0" i="0" u="none" strike="noStrike" dirty="0">
                        <a:solidFill>
                          <a:srgbClr val="FF0000"/>
                        </a:solidFill>
                        <a:effectLst/>
                        <a:latin typeface="游ゴシック" panose="020B0400000000000000" pitchFamily="50" charset="-128"/>
                        <a:ea typeface="游ゴシック" panose="020B0400000000000000" pitchFamily="50" charset="-128"/>
                      </a:endParaRPr>
                    </a:p>
                  </a:txBody>
                  <a:tcPr marL="6350" marR="6350" marT="6350" marB="0" anchor="ctr"/>
                </a:tc>
                <a:extLst>
                  <a:ext uri="{0D108BD9-81ED-4DB2-BD59-A6C34878D82A}">
                    <a16:rowId xmlns:a16="http://schemas.microsoft.com/office/drawing/2014/main" val="465555964"/>
                  </a:ext>
                </a:extLst>
              </a:tr>
              <a:tr h="370840">
                <a:tc>
                  <a:txBody>
                    <a:bodyPr/>
                    <a:lstStyle/>
                    <a:p>
                      <a:pPr algn="l" fontAlgn="ctr"/>
                      <a:r>
                        <a:rPr lang="ja-JP" altLang="en-US" sz="1600" b="0" i="0" u="none" strike="noStrike">
                          <a:solidFill>
                            <a:srgbClr val="000000"/>
                          </a:solidFill>
                          <a:effectLst/>
                          <a:latin typeface="游ゴシック" panose="020B0400000000000000" pitchFamily="50" charset="-128"/>
                          <a:ea typeface="游ゴシック" panose="020B0400000000000000" pitchFamily="50" charset="-128"/>
                        </a:rPr>
                        <a:t>岡山県</a:t>
                      </a:r>
                    </a:p>
                  </a:txBody>
                  <a:tcPr marL="6350" marR="6350" marT="6350" marB="0" anchor="ctr"/>
                </a:tc>
                <a:tc>
                  <a:txBody>
                    <a:bodyPr/>
                    <a:lstStyle/>
                    <a:p>
                      <a:pPr algn="r" fontAlgn="ctr"/>
                      <a:r>
                        <a:rPr lang="en-US" altLang="ja-JP" sz="1600" b="0" i="0" u="none" strike="noStrike" dirty="0">
                          <a:solidFill>
                            <a:srgbClr val="000000"/>
                          </a:solidFill>
                          <a:effectLst/>
                          <a:latin typeface="游ゴシック" panose="020B0400000000000000" pitchFamily="50" charset="-128"/>
                          <a:ea typeface="游ゴシック" panose="020B0400000000000000" pitchFamily="50" charset="-128"/>
                        </a:rPr>
                        <a:t>18</a:t>
                      </a:r>
                    </a:p>
                  </a:txBody>
                  <a:tcPr marL="6350" marR="6350" marT="6350" marB="0" anchor="ctr"/>
                </a:tc>
                <a:tc>
                  <a:txBody>
                    <a:bodyPr/>
                    <a:lstStyle/>
                    <a:p>
                      <a:pPr algn="r" fontAlgn="ctr"/>
                      <a:r>
                        <a:rPr lang="ja-JP" altLang="en-US" sz="1600" b="0" i="0" u="none" strike="noStrike" dirty="0">
                          <a:solidFill>
                            <a:srgbClr val="000000"/>
                          </a:solidFill>
                          <a:effectLst/>
                          <a:latin typeface="游ゴシック" panose="020B0400000000000000" pitchFamily="50" charset="-128"/>
                          <a:ea typeface="游ゴシック" panose="020B0400000000000000" pitchFamily="50" charset="-128"/>
                        </a:rPr>
                        <a:t>ベトナム</a:t>
                      </a:r>
                      <a:r>
                        <a:rPr lang="en-US" altLang="ja-JP" sz="1600" b="0" i="0" u="none" strike="noStrike" dirty="0">
                          <a:solidFill>
                            <a:srgbClr val="000000"/>
                          </a:solidFill>
                          <a:effectLst/>
                          <a:latin typeface="游ゴシック" panose="020B0400000000000000" pitchFamily="50" charset="-128"/>
                          <a:ea typeface="游ゴシック" panose="020B0400000000000000" pitchFamily="50" charset="-128"/>
                        </a:rPr>
                        <a:t>15</a:t>
                      </a:r>
                    </a:p>
                  </a:txBody>
                  <a:tcPr marL="6350" marR="6350" marT="6350" marB="0" anchor="ctr"/>
                </a:tc>
                <a:tc>
                  <a:txBody>
                    <a:bodyPr/>
                    <a:lstStyle/>
                    <a:p>
                      <a:pPr algn="r" fontAlgn="ctr"/>
                      <a:r>
                        <a:rPr lang="ja-JP" altLang="en-US" sz="1600" b="0" i="0" u="none" strike="noStrike" dirty="0">
                          <a:solidFill>
                            <a:srgbClr val="FF0000"/>
                          </a:solidFill>
                          <a:effectLst/>
                          <a:latin typeface="游ゴシック" panose="020B0400000000000000" pitchFamily="50" charset="-128"/>
                          <a:ea typeface="游ゴシック" panose="020B0400000000000000" pitchFamily="50" charset="-128"/>
                        </a:rPr>
                        <a:t>１</a:t>
                      </a:r>
                      <a:endParaRPr lang="en-US" altLang="ja-JP" sz="1600" b="0" i="0" u="none" strike="noStrike" dirty="0">
                        <a:solidFill>
                          <a:srgbClr val="FF0000"/>
                        </a:solidFill>
                        <a:effectLst/>
                        <a:latin typeface="游ゴシック" panose="020B0400000000000000" pitchFamily="50" charset="-128"/>
                        <a:ea typeface="游ゴシック" panose="020B0400000000000000" pitchFamily="50" charset="-128"/>
                      </a:endParaRPr>
                    </a:p>
                  </a:txBody>
                  <a:tcPr marL="6350" marR="6350" marT="6350" marB="0" anchor="ctr"/>
                </a:tc>
                <a:extLst>
                  <a:ext uri="{0D108BD9-81ED-4DB2-BD59-A6C34878D82A}">
                    <a16:rowId xmlns:a16="http://schemas.microsoft.com/office/drawing/2014/main" val="622935260"/>
                  </a:ext>
                </a:extLst>
              </a:tr>
              <a:tr h="370840">
                <a:tc>
                  <a:txBody>
                    <a:bodyPr/>
                    <a:lstStyle/>
                    <a:p>
                      <a:pPr algn="l" fontAlgn="ctr"/>
                      <a:r>
                        <a:rPr lang="ja-JP" altLang="en-US" sz="1600" b="0" i="0" u="none" strike="noStrike" dirty="0">
                          <a:solidFill>
                            <a:srgbClr val="000000"/>
                          </a:solidFill>
                          <a:effectLst/>
                          <a:latin typeface="游ゴシック" panose="020B0400000000000000" pitchFamily="50" charset="-128"/>
                          <a:ea typeface="游ゴシック" panose="020B0400000000000000" pitchFamily="50" charset="-128"/>
                        </a:rPr>
                        <a:t>宮崎県</a:t>
                      </a:r>
                    </a:p>
                  </a:txBody>
                  <a:tcPr marL="6350" marR="6350" marT="6350" marB="0" anchor="ctr"/>
                </a:tc>
                <a:tc>
                  <a:txBody>
                    <a:bodyPr/>
                    <a:lstStyle/>
                    <a:p>
                      <a:pPr algn="r" fontAlgn="ctr"/>
                      <a:r>
                        <a:rPr lang="en-US" altLang="ja-JP" sz="1600" b="0" i="0" u="none" strike="noStrike">
                          <a:solidFill>
                            <a:srgbClr val="000000"/>
                          </a:solidFill>
                          <a:effectLst/>
                          <a:latin typeface="游ゴシック" panose="020B0400000000000000" pitchFamily="50" charset="-128"/>
                          <a:ea typeface="游ゴシック" panose="020B0400000000000000" pitchFamily="50" charset="-128"/>
                        </a:rPr>
                        <a:t>17</a:t>
                      </a:r>
                    </a:p>
                  </a:txBody>
                  <a:tcPr marL="6350" marR="6350" marT="6350" marB="0" anchor="ctr"/>
                </a:tc>
                <a:tc>
                  <a:txBody>
                    <a:bodyPr/>
                    <a:lstStyle/>
                    <a:p>
                      <a:pPr algn="r" fontAlgn="ctr"/>
                      <a:r>
                        <a:rPr lang="ja-JP" altLang="en-US" sz="1600" b="0" i="0" u="none" strike="noStrike" dirty="0">
                          <a:solidFill>
                            <a:srgbClr val="000000"/>
                          </a:solidFill>
                          <a:effectLst/>
                          <a:latin typeface="游ゴシック" panose="020B0400000000000000" pitchFamily="50" charset="-128"/>
                          <a:ea typeface="游ゴシック" panose="020B0400000000000000" pitchFamily="50" charset="-128"/>
                        </a:rPr>
                        <a:t>ベトナム</a:t>
                      </a:r>
                      <a:r>
                        <a:rPr lang="en-US" altLang="ja-JP" sz="1600" b="0" i="0" u="none" strike="noStrike" dirty="0">
                          <a:solidFill>
                            <a:srgbClr val="000000"/>
                          </a:solidFill>
                          <a:effectLst/>
                          <a:latin typeface="游ゴシック" panose="020B0400000000000000" pitchFamily="50" charset="-128"/>
                          <a:ea typeface="游ゴシック" panose="020B0400000000000000" pitchFamily="50" charset="-128"/>
                        </a:rPr>
                        <a:t>6</a:t>
                      </a:r>
                    </a:p>
                    <a:p>
                      <a:pPr algn="r" fontAlgn="ctr"/>
                      <a:r>
                        <a:rPr lang="ja-JP" altLang="en-US" sz="1600" b="0" i="0" u="none" strike="noStrike" dirty="0">
                          <a:solidFill>
                            <a:srgbClr val="000000"/>
                          </a:solidFill>
                          <a:effectLst/>
                          <a:latin typeface="游ゴシック" panose="020B0400000000000000" pitchFamily="50" charset="-128"/>
                          <a:ea typeface="游ゴシック" panose="020B0400000000000000" pitchFamily="50" charset="-128"/>
                        </a:rPr>
                        <a:t>韓国・朝鮮</a:t>
                      </a:r>
                      <a:r>
                        <a:rPr lang="en-US" altLang="ja-JP" sz="1600" b="0" i="0" u="none" strike="noStrike" dirty="0">
                          <a:solidFill>
                            <a:srgbClr val="000000"/>
                          </a:solidFill>
                          <a:effectLst/>
                          <a:latin typeface="游ゴシック" panose="020B0400000000000000" pitchFamily="50" charset="-128"/>
                          <a:ea typeface="游ゴシック" panose="020B0400000000000000" pitchFamily="50" charset="-128"/>
                        </a:rPr>
                        <a:t>4</a:t>
                      </a:r>
                      <a:r>
                        <a:rPr lang="ja-JP" altLang="en-US" sz="1600" b="0" i="0" u="none" strike="noStrike" dirty="0">
                          <a:solidFill>
                            <a:srgbClr val="000000"/>
                          </a:solidFill>
                          <a:effectLst/>
                          <a:latin typeface="游ゴシック" panose="020B0400000000000000" pitchFamily="50" charset="-128"/>
                          <a:ea typeface="游ゴシック" panose="020B0400000000000000" pitchFamily="50" charset="-128"/>
                        </a:rPr>
                        <a:t>ミャンマー</a:t>
                      </a:r>
                      <a:r>
                        <a:rPr lang="en-US" altLang="ja-JP" sz="1600" b="0" i="0" u="none" strike="noStrike" dirty="0">
                          <a:solidFill>
                            <a:srgbClr val="000000"/>
                          </a:solidFill>
                          <a:effectLst/>
                          <a:latin typeface="游ゴシック" panose="020B0400000000000000" pitchFamily="50" charset="-128"/>
                          <a:ea typeface="游ゴシック" panose="020B0400000000000000" pitchFamily="50" charset="-128"/>
                        </a:rPr>
                        <a:t>3</a:t>
                      </a:r>
                    </a:p>
                  </a:txBody>
                  <a:tcPr marL="6350" marR="6350" marT="6350" marB="0" anchor="ctr"/>
                </a:tc>
                <a:tc>
                  <a:txBody>
                    <a:bodyPr/>
                    <a:lstStyle/>
                    <a:p>
                      <a:pPr algn="r" fontAlgn="ctr"/>
                      <a:r>
                        <a:rPr lang="ja-JP" altLang="en-US" sz="1600" b="0" i="0" u="none" strike="noStrike" dirty="0">
                          <a:solidFill>
                            <a:srgbClr val="FF0000"/>
                          </a:solidFill>
                          <a:effectLst/>
                          <a:latin typeface="游ゴシック" panose="020B0400000000000000" pitchFamily="50" charset="-128"/>
                          <a:ea typeface="游ゴシック" panose="020B0400000000000000" pitchFamily="50" charset="-128"/>
                        </a:rPr>
                        <a:t>９</a:t>
                      </a:r>
                      <a:endParaRPr lang="en-US" altLang="ja-JP" sz="1600" b="0" i="0" u="none" strike="noStrike" dirty="0">
                        <a:solidFill>
                          <a:srgbClr val="FF0000"/>
                        </a:solidFill>
                        <a:effectLst/>
                        <a:latin typeface="游ゴシック" panose="020B0400000000000000" pitchFamily="50" charset="-128"/>
                        <a:ea typeface="游ゴシック" panose="020B0400000000000000" pitchFamily="50" charset="-128"/>
                      </a:endParaRPr>
                    </a:p>
                  </a:txBody>
                  <a:tcPr marL="6350" marR="6350" marT="6350" marB="0" anchor="ctr"/>
                </a:tc>
                <a:extLst>
                  <a:ext uri="{0D108BD9-81ED-4DB2-BD59-A6C34878D82A}">
                    <a16:rowId xmlns:a16="http://schemas.microsoft.com/office/drawing/2014/main" val="2874281983"/>
                  </a:ext>
                </a:extLst>
              </a:tr>
              <a:tr h="370840">
                <a:tc>
                  <a:txBody>
                    <a:bodyPr/>
                    <a:lstStyle/>
                    <a:p>
                      <a:pPr algn="l" fontAlgn="ctr"/>
                      <a:r>
                        <a:rPr lang="ja-JP" altLang="en-US" sz="1600" b="0" i="0" u="none" strike="noStrike">
                          <a:solidFill>
                            <a:srgbClr val="000000"/>
                          </a:solidFill>
                          <a:effectLst/>
                          <a:latin typeface="游ゴシック" panose="020B0400000000000000" pitchFamily="50" charset="-128"/>
                          <a:ea typeface="游ゴシック" panose="020B0400000000000000" pitchFamily="50" charset="-128"/>
                        </a:rPr>
                        <a:t>兵庫県</a:t>
                      </a:r>
                    </a:p>
                  </a:txBody>
                  <a:tcPr marL="6350" marR="6350" marT="6350" marB="0" anchor="ctr"/>
                </a:tc>
                <a:tc>
                  <a:txBody>
                    <a:bodyPr/>
                    <a:lstStyle/>
                    <a:p>
                      <a:pPr algn="r" fontAlgn="ctr"/>
                      <a:r>
                        <a:rPr lang="en-US" altLang="ja-JP" sz="1600" b="0" i="0" u="none" strike="noStrike">
                          <a:solidFill>
                            <a:srgbClr val="000000"/>
                          </a:solidFill>
                          <a:effectLst/>
                          <a:latin typeface="游ゴシック" panose="020B0400000000000000" pitchFamily="50" charset="-128"/>
                          <a:ea typeface="游ゴシック" panose="020B0400000000000000" pitchFamily="50" charset="-128"/>
                        </a:rPr>
                        <a:t>14</a:t>
                      </a:r>
                    </a:p>
                  </a:txBody>
                  <a:tcPr marL="6350" marR="6350" marT="6350" marB="0" anchor="ctr"/>
                </a:tc>
                <a:tc>
                  <a:txBody>
                    <a:bodyPr/>
                    <a:lstStyle/>
                    <a:p>
                      <a:pPr algn="r" fontAlgn="ctr"/>
                      <a:r>
                        <a:rPr lang="ja-JP" altLang="en-US" sz="1600" b="0" i="0" u="none" strike="noStrike" dirty="0">
                          <a:solidFill>
                            <a:srgbClr val="000000"/>
                          </a:solidFill>
                          <a:effectLst/>
                          <a:latin typeface="游ゴシック" panose="020B0400000000000000" pitchFamily="50" charset="-128"/>
                          <a:ea typeface="游ゴシック" panose="020B0400000000000000" pitchFamily="50" charset="-128"/>
                        </a:rPr>
                        <a:t>ネパール</a:t>
                      </a:r>
                      <a:r>
                        <a:rPr lang="en-US" altLang="ja-JP" sz="1600" b="0" i="0" u="none" strike="noStrike" dirty="0">
                          <a:solidFill>
                            <a:srgbClr val="000000"/>
                          </a:solidFill>
                          <a:effectLst/>
                          <a:latin typeface="游ゴシック" panose="020B0400000000000000" pitchFamily="50" charset="-128"/>
                          <a:ea typeface="游ゴシック" panose="020B0400000000000000" pitchFamily="50" charset="-128"/>
                        </a:rPr>
                        <a:t>8</a:t>
                      </a:r>
                    </a:p>
                  </a:txBody>
                  <a:tcPr marL="6350" marR="6350" marT="6350" marB="0" anchor="ctr"/>
                </a:tc>
                <a:tc>
                  <a:txBody>
                    <a:bodyPr/>
                    <a:lstStyle/>
                    <a:p>
                      <a:pPr algn="r" fontAlgn="ctr"/>
                      <a:r>
                        <a:rPr lang="en-US" altLang="ja-JP" sz="1600" b="0" i="0" u="none" strike="noStrike" dirty="0">
                          <a:solidFill>
                            <a:srgbClr val="FF0000"/>
                          </a:solidFill>
                          <a:effectLst/>
                          <a:latin typeface="游ゴシック" panose="020B0400000000000000" pitchFamily="50" charset="-128"/>
                          <a:ea typeface="游ゴシック" panose="020B0400000000000000" pitchFamily="50" charset="-128"/>
                        </a:rPr>
                        <a:t>12</a:t>
                      </a:r>
                    </a:p>
                  </a:txBody>
                  <a:tcPr marL="6350" marR="6350" marT="6350" marB="0" anchor="ctr"/>
                </a:tc>
                <a:extLst>
                  <a:ext uri="{0D108BD9-81ED-4DB2-BD59-A6C34878D82A}">
                    <a16:rowId xmlns:a16="http://schemas.microsoft.com/office/drawing/2014/main" val="609234488"/>
                  </a:ext>
                </a:extLst>
              </a:tr>
              <a:tr h="370840">
                <a:tc>
                  <a:txBody>
                    <a:bodyPr/>
                    <a:lstStyle/>
                    <a:p>
                      <a:pPr algn="l" fontAlgn="ctr"/>
                      <a:r>
                        <a:rPr lang="ja-JP" altLang="en-US" sz="1600" b="0" i="0" u="none" strike="noStrike">
                          <a:solidFill>
                            <a:srgbClr val="000000"/>
                          </a:solidFill>
                          <a:effectLst/>
                          <a:latin typeface="游ゴシック" panose="020B0400000000000000" pitchFamily="50" charset="-128"/>
                          <a:ea typeface="游ゴシック" panose="020B0400000000000000" pitchFamily="50" charset="-128"/>
                        </a:rPr>
                        <a:t>静岡県</a:t>
                      </a:r>
                    </a:p>
                  </a:txBody>
                  <a:tcPr marL="6350" marR="6350" marT="6350" marB="0" anchor="ctr"/>
                </a:tc>
                <a:tc>
                  <a:txBody>
                    <a:bodyPr/>
                    <a:lstStyle/>
                    <a:p>
                      <a:pPr algn="r" fontAlgn="ctr"/>
                      <a:r>
                        <a:rPr lang="en-US" altLang="ja-JP" sz="1600" b="0" i="0" u="none" strike="noStrike">
                          <a:solidFill>
                            <a:srgbClr val="000000"/>
                          </a:solidFill>
                          <a:effectLst/>
                          <a:latin typeface="游ゴシック" panose="020B0400000000000000" pitchFamily="50" charset="-128"/>
                          <a:ea typeface="游ゴシック" panose="020B0400000000000000" pitchFamily="50" charset="-128"/>
                        </a:rPr>
                        <a:t>10</a:t>
                      </a:r>
                    </a:p>
                  </a:txBody>
                  <a:tcPr marL="6350" marR="6350" marT="6350" marB="0" anchor="ctr"/>
                </a:tc>
                <a:tc>
                  <a:txBody>
                    <a:bodyPr/>
                    <a:lstStyle/>
                    <a:p>
                      <a:pPr algn="r" fontAlgn="ctr"/>
                      <a:endParaRPr lang="en-US" altLang="ja-JP" sz="1600" b="0" i="0" u="none" strike="noStrike">
                        <a:solidFill>
                          <a:srgbClr val="000000"/>
                        </a:solidFill>
                        <a:effectLst/>
                        <a:latin typeface="游ゴシック" panose="020B0400000000000000" pitchFamily="50" charset="-128"/>
                        <a:ea typeface="游ゴシック" panose="020B0400000000000000" pitchFamily="50" charset="-128"/>
                      </a:endParaRPr>
                    </a:p>
                  </a:txBody>
                  <a:tcPr marL="6350" marR="6350" marT="6350" marB="0" anchor="ctr"/>
                </a:tc>
                <a:tc>
                  <a:txBody>
                    <a:bodyPr/>
                    <a:lstStyle/>
                    <a:p>
                      <a:pPr algn="r" fontAlgn="ctr"/>
                      <a:r>
                        <a:rPr lang="ja-JP" altLang="en-US" sz="1600" b="0" i="0" u="none" strike="noStrike" dirty="0">
                          <a:solidFill>
                            <a:srgbClr val="FF0000"/>
                          </a:solidFill>
                          <a:effectLst/>
                          <a:latin typeface="游ゴシック" panose="020B0400000000000000" pitchFamily="50" charset="-128"/>
                          <a:ea typeface="游ゴシック" panose="020B0400000000000000" pitchFamily="50" charset="-128"/>
                        </a:rPr>
                        <a:t>８</a:t>
                      </a:r>
                      <a:endParaRPr lang="en-US" altLang="ja-JP" sz="1600" b="0" i="0" u="none" strike="noStrike" dirty="0">
                        <a:solidFill>
                          <a:srgbClr val="FF0000"/>
                        </a:solidFill>
                        <a:effectLst/>
                        <a:latin typeface="游ゴシック" panose="020B0400000000000000" pitchFamily="50" charset="-128"/>
                        <a:ea typeface="游ゴシック" panose="020B0400000000000000" pitchFamily="50" charset="-128"/>
                      </a:endParaRPr>
                    </a:p>
                  </a:txBody>
                  <a:tcPr marL="6350" marR="6350" marT="6350" marB="0" anchor="ctr"/>
                </a:tc>
                <a:extLst>
                  <a:ext uri="{0D108BD9-81ED-4DB2-BD59-A6C34878D82A}">
                    <a16:rowId xmlns:a16="http://schemas.microsoft.com/office/drawing/2014/main" val="363409024"/>
                  </a:ext>
                </a:extLst>
              </a:tr>
              <a:tr h="370840">
                <a:tc>
                  <a:txBody>
                    <a:bodyPr/>
                    <a:lstStyle/>
                    <a:p>
                      <a:pPr algn="l" fontAlgn="ctr"/>
                      <a:r>
                        <a:rPr lang="ja-JP" altLang="en-US" sz="1600" b="0" i="0" u="none" strike="noStrike">
                          <a:solidFill>
                            <a:srgbClr val="000000"/>
                          </a:solidFill>
                          <a:effectLst/>
                          <a:latin typeface="游ゴシック" panose="020B0400000000000000" pitchFamily="50" charset="-128"/>
                          <a:ea typeface="游ゴシック" panose="020B0400000000000000" pitchFamily="50" charset="-128"/>
                        </a:rPr>
                        <a:t>北海道</a:t>
                      </a:r>
                    </a:p>
                  </a:txBody>
                  <a:tcPr marL="6350" marR="6350" marT="6350" marB="0" anchor="ctr"/>
                </a:tc>
                <a:tc>
                  <a:txBody>
                    <a:bodyPr/>
                    <a:lstStyle/>
                    <a:p>
                      <a:pPr algn="r" fontAlgn="ctr"/>
                      <a:r>
                        <a:rPr lang="en-US" altLang="ja-JP" sz="1600" b="0" i="0" u="none" strike="noStrike">
                          <a:solidFill>
                            <a:srgbClr val="000000"/>
                          </a:solidFill>
                          <a:effectLst/>
                          <a:latin typeface="游ゴシック" panose="020B0400000000000000" pitchFamily="50" charset="-128"/>
                          <a:ea typeface="游ゴシック" panose="020B0400000000000000" pitchFamily="50" charset="-128"/>
                        </a:rPr>
                        <a:t>9</a:t>
                      </a:r>
                    </a:p>
                  </a:txBody>
                  <a:tcPr marL="6350" marR="6350" marT="6350" marB="0" anchor="ctr"/>
                </a:tc>
                <a:tc>
                  <a:txBody>
                    <a:bodyPr/>
                    <a:lstStyle/>
                    <a:p>
                      <a:pPr algn="r" fontAlgn="ctr"/>
                      <a:r>
                        <a:rPr lang="ja-JP" altLang="en-US" sz="1600" b="0" i="0" u="none" strike="noStrike" dirty="0">
                          <a:solidFill>
                            <a:srgbClr val="000000"/>
                          </a:solidFill>
                          <a:effectLst/>
                          <a:latin typeface="游ゴシック" panose="020B0400000000000000" pitchFamily="50" charset="-128"/>
                          <a:ea typeface="游ゴシック" panose="020B0400000000000000" pitchFamily="50" charset="-128"/>
                        </a:rPr>
                        <a:t>中国</a:t>
                      </a:r>
                      <a:r>
                        <a:rPr lang="en-US" altLang="ja-JP" sz="1600" b="0" i="0" u="none" strike="noStrike" dirty="0">
                          <a:solidFill>
                            <a:srgbClr val="000000"/>
                          </a:solidFill>
                          <a:effectLst/>
                          <a:latin typeface="游ゴシック" panose="020B0400000000000000" pitchFamily="50" charset="-128"/>
                          <a:ea typeface="游ゴシック" panose="020B0400000000000000" pitchFamily="50" charset="-128"/>
                        </a:rPr>
                        <a:t>4</a:t>
                      </a:r>
                    </a:p>
                  </a:txBody>
                  <a:tcPr marL="6350" marR="6350" marT="6350" marB="0" anchor="ctr"/>
                </a:tc>
                <a:tc>
                  <a:txBody>
                    <a:bodyPr/>
                    <a:lstStyle/>
                    <a:p>
                      <a:pPr algn="r" fontAlgn="ctr"/>
                      <a:r>
                        <a:rPr lang="en-US" altLang="ja-JP" sz="1600" b="0" i="0" u="none" strike="noStrike" dirty="0">
                          <a:solidFill>
                            <a:srgbClr val="000000"/>
                          </a:solidFill>
                          <a:effectLst/>
                          <a:latin typeface="游ゴシック" panose="020B0400000000000000" pitchFamily="50" charset="-128"/>
                          <a:ea typeface="游ゴシック" panose="020B0400000000000000" pitchFamily="50" charset="-128"/>
                        </a:rPr>
                        <a:t>13</a:t>
                      </a:r>
                    </a:p>
                  </a:txBody>
                  <a:tcPr marL="6350" marR="6350" marT="6350" marB="0" anchor="ctr"/>
                </a:tc>
                <a:extLst>
                  <a:ext uri="{0D108BD9-81ED-4DB2-BD59-A6C34878D82A}">
                    <a16:rowId xmlns:a16="http://schemas.microsoft.com/office/drawing/2014/main" val="1001161841"/>
                  </a:ext>
                </a:extLst>
              </a:tr>
              <a:tr h="370840">
                <a:tc>
                  <a:txBody>
                    <a:bodyPr/>
                    <a:lstStyle/>
                    <a:p>
                      <a:pPr algn="l" fontAlgn="ctr"/>
                      <a:r>
                        <a:rPr lang="ja-JP" altLang="en-US" sz="1600" b="0" i="0" u="none" strike="noStrike">
                          <a:solidFill>
                            <a:srgbClr val="000000"/>
                          </a:solidFill>
                          <a:effectLst/>
                          <a:latin typeface="游ゴシック" panose="020B0400000000000000" pitchFamily="50" charset="-128"/>
                          <a:ea typeface="游ゴシック" panose="020B0400000000000000" pitchFamily="50" charset="-128"/>
                        </a:rPr>
                        <a:t>栃木県</a:t>
                      </a:r>
                    </a:p>
                  </a:txBody>
                  <a:tcPr marL="6350" marR="6350" marT="6350" marB="0" anchor="ctr"/>
                </a:tc>
                <a:tc>
                  <a:txBody>
                    <a:bodyPr/>
                    <a:lstStyle/>
                    <a:p>
                      <a:pPr algn="r" fontAlgn="ctr"/>
                      <a:r>
                        <a:rPr lang="en-US" altLang="ja-JP" sz="1600" b="0" i="0" u="none" strike="noStrike">
                          <a:solidFill>
                            <a:srgbClr val="000000"/>
                          </a:solidFill>
                          <a:effectLst/>
                          <a:latin typeface="游ゴシック" panose="020B0400000000000000" pitchFamily="50" charset="-128"/>
                          <a:ea typeface="游ゴシック" panose="020B0400000000000000" pitchFamily="50" charset="-128"/>
                        </a:rPr>
                        <a:t>9</a:t>
                      </a:r>
                    </a:p>
                  </a:txBody>
                  <a:tcPr marL="6350" marR="6350" marT="6350" marB="0" anchor="ctr"/>
                </a:tc>
                <a:tc>
                  <a:txBody>
                    <a:bodyPr/>
                    <a:lstStyle/>
                    <a:p>
                      <a:pPr algn="r" fontAlgn="ctr"/>
                      <a:endParaRPr lang="en-US" altLang="ja-JP" sz="1600" b="0" i="0" u="none" strike="noStrike">
                        <a:solidFill>
                          <a:srgbClr val="000000"/>
                        </a:solidFill>
                        <a:effectLst/>
                        <a:latin typeface="游ゴシック" panose="020B0400000000000000" pitchFamily="50" charset="-128"/>
                        <a:ea typeface="游ゴシック" panose="020B0400000000000000" pitchFamily="50" charset="-128"/>
                      </a:endParaRPr>
                    </a:p>
                  </a:txBody>
                  <a:tcPr marL="6350" marR="6350" marT="6350" marB="0" anchor="ctr"/>
                </a:tc>
                <a:tc>
                  <a:txBody>
                    <a:bodyPr/>
                    <a:lstStyle/>
                    <a:p>
                      <a:pPr algn="r" fontAlgn="ctr"/>
                      <a:r>
                        <a:rPr lang="en-US" altLang="ja-JP" sz="1600" b="0" i="0" u="none" strike="noStrike" dirty="0">
                          <a:solidFill>
                            <a:srgbClr val="000000"/>
                          </a:solidFill>
                          <a:effectLst/>
                          <a:latin typeface="游ゴシック" panose="020B0400000000000000" pitchFamily="50" charset="-128"/>
                          <a:ea typeface="游ゴシック" panose="020B0400000000000000" pitchFamily="50" charset="-128"/>
                        </a:rPr>
                        <a:t>12</a:t>
                      </a:r>
                    </a:p>
                  </a:txBody>
                  <a:tcPr marL="6350" marR="6350" marT="6350" marB="0" anchor="ctr"/>
                </a:tc>
                <a:extLst>
                  <a:ext uri="{0D108BD9-81ED-4DB2-BD59-A6C34878D82A}">
                    <a16:rowId xmlns:a16="http://schemas.microsoft.com/office/drawing/2014/main" val="2912340234"/>
                  </a:ext>
                </a:extLst>
              </a:tr>
              <a:tr h="370840">
                <a:tc>
                  <a:txBody>
                    <a:bodyPr/>
                    <a:lstStyle/>
                    <a:p>
                      <a:pPr algn="l" fontAlgn="ctr"/>
                      <a:r>
                        <a:rPr lang="ja-JP" altLang="en-US" sz="1600" b="0" i="0" u="none" strike="noStrike">
                          <a:solidFill>
                            <a:srgbClr val="000000"/>
                          </a:solidFill>
                          <a:effectLst/>
                          <a:latin typeface="游ゴシック" panose="020B0400000000000000" pitchFamily="50" charset="-128"/>
                          <a:ea typeface="游ゴシック" panose="020B0400000000000000" pitchFamily="50" charset="-128"/>
                        </a:rPr>
                        <a:t>長野県</a:t>
                      </a:r>
                    </a:p>
                  </a:txBody>
                  <a:tcPr marL="6350" marR="6350" marT="6350" marB="0" anchor="ctr"/>
                </a:tc>
                <a:tc>
                  <a:txBody>
                    <a:bodyPr/>
                    <a:lstStyle/>
                    <a:p>
                      <a:pPr algn="r" fontAlgn="ctr"/>
                      <a:r>
                        <a:rPr lang="en-US" altLang="ja-JP" sz="1600" b="0" i="0" u="none" strike="noStrike">
                          <a:solidFill>
                            <a:srgbClr val="000000"/>
                          </a:solidFill>
                          <a:effectLst/>
                          <a:latin typeface="游ゴシック" panose="020B0400000000000000" pitchFamily="50" charset="-128"/>
                          <a:ea typeface="游ゴシック" panose="020B0400000000000000" pitchFamily="50" charset="-128"/>
                        </a:rPr>
                        <a:t>9</a:t>
                      </a:r>
                    </a:p>
                  </a:txBody>
                  <a:tcPr marL="6350" marR="6350" marT="6350" marB="0" anchor="ctr"/>
                </a:tc>
                <a:tc>
                  <a:txBody>
                    <a:bodyPr/>
                    <a:lstStyle/>
                    <a:p>
                      <a:pPr algn="r" fontAlgn="ctr"/>
                      <a:endParaRPr lang="en-US" altLang="ja-JP" sz="1600" b="0" i="0" u="none" strike="noStrike">
                        <a:solidFill>
                          <a:srgbClr val="000000"/>
                        </a:solidFill>
                        <a:effectLst/>
                        <a:latin typeface="游ゴシック" panose="020B0400000000000000" pitchFamily="50" charset="-128"/>
                        <a:ea typeface="游ゴシック" panose="020B0400000000000000" pitchFamily="50" charset="-128"/>
                      </a:endParaRPr>
                    </a:p>
                  </a:txBody>
                  <a:tcPr marL="6350" marR="6350" marT="6350" marB="0" anchor="ctr"/>
                </a:tc>
                <a:tc>
                  <a:txBody>
                    <a:bodyPr/>
                    <a:lstStyle/>
                    <a:p>
                      <a:pPr algn="r" fontAlgn="ctr"/>
                      <a:r>
                        <a:rPr lang="ja-JP" altLang="en-US" sz="1600" b="0" i="0" u="none" strike="noStrike" dirty="0">
                          <a:solidFill>
                            <a:srgbClr val="FF0000"/>
                          </a:solidFill>
                          <a:effectLst/>
                          <a:latin typeface="游ゴシック" panose="020B0400000000000000" pitchFamily="50" charset="-128"/>
                          <a:ea typeface="游ゴシック" panose="020B0400000000000000" pitchFamily="50" charset="-128"/>
                        </a:rPr>
                        <a:t>５</a:t>
                      </a:r>
                      <a:endParaRPr lang="en-US" altLang="ja-JP" sz="1600" b="0" i="0" u="none" strike="noStrike" dirty="0">
                        <a:solidFill>
                          <a:srgbClr val="FF0000"/>
                        </a:solidFill>
                        <a:effectLst/>
                        <a:latin typeface="游ゴシック" panose="020B0400000000000000" pitchFamily="50" charset="-128"/>
                        <a:ea typeface="游ゴシック" panose="020B0400000000000000" pitchFamily="50" charset="-128"/>
                      </a:endParaRPr>
                    </a:p>
                  </a:txBody>
                  <a:tcPr marL="6350" marR="6350" marT="6350" marB="0" anchor="ctr"/>
                </a:tc>
                <a:extLst>
                  <a:ext uri="{0D108BD9-81ED-4DB2-BD59-A6C34878D82A}">
                    <a16:rowId xmlns:a16="http://schemas.microsoft.com/office/drawing/2014/main" val="483744358"/>
                  </a:ext>
                </a:extLst>
              </a:tr>
              <a:tr h="370840">
                <a:tc>
                  <a:txBody>
                    <a:bodyPr/>
                    <a:lstStyle/>
                    <a:p>
                      <a:pPr algn="l" fontAlgn="ctr"/>
                      <a:r>
                        <a:rPr lang="ja-JP" altLang="en-US" sz="1600" b="0" i="0" u="none" strike="noStrike">
                          <a:solidFill>
                            <a:srgbClr val="000000"/>
                          </a:solidFill>
                          <a:effectLst/>
                          <a:latin typeface="游ゴシック" panose="020B0400000000000000" pitchFamily="50" charset="-128"/>
                          <a:ea typeface="游ゴシック" panose="020B0400000000000000" pitchFamily="50" charset="-128"/>
                        </a:rPr>
                        <a:t>三重県</a:t>
                      </a:r>
                    </a:p>
                  </a:txBody>
                  <a:tcPr marL="6350" marR="6350" marT="6350" marB="0" anchor="ctr"/>
                </a:tc>
                <a:tc>
                  <a:txBody>
                    <a:bodyPr/>
                    <a:lstStyle/>
                    <a:p>
                      <a:pPr algn="r" fontAlgn="ctr"/>
                      <a:r>
                        <a:rPr lang="en-US" altLang="ja-JP" sz="1600" b="0" i="0" u="none" strike="noStrike">
                          <a:solidFill>
                            <a:srgbClr val="000000"/>
                          </a:solidFill>
                          <a:effectLst/>
                          <a:latin typeface="游ゴシック" panose="020B0400000000000000" pitchFamily="50" charset="-128"/>
                          <a:ea typeface="游ゴシック" panose="020B0400000000000000" pitchFamily="50" charset="-128"/>
                        </a:rPr>
                        <a:t>9</a:t>
                      </a:r>
                    </a:p>
                  </a:txBody>
                  <a:tcPr marL="6350" marR="6350" marT="6350" marB="0" anchor="ctr"/>
                </a:tc>
                <a:tc>
                  <a:txBody>
                    <a:bodyPr/>
                    <a:lstStyle/>
                    <a:p>
                      <a:pPr algn="r" fontAlgn="ctr"/>
                      <a:r>
                        <a:rPr lang="ja-JP" altLang="en-US" sz="1600" b="0" i="0" u="none" strike="noStrike" dirty="0">
                          <a:solidFill>
                            <a:srgbClr val="000000"/>
                          </a:solidFill>
                          <a:effectLst/>
                          <a:latin typeface="游ゴシック" panose="020B0400000000000000" pitchFamily="50" charset="-128"/>
                          <a:ea typeface="游ゴシック" panose="020B0400000000000000" pitchFamily="50" charset="-128"/>
                        </a:rPr>
                        <a:t>ペルー</a:t>
                      </a:r>
                      <a:r>
                        <a:rPr lang="en-US" altLang="ja-JP" sz="1600" b="0" i="0" u="none" strike="noStrike" dirty="0">
                          <a:solidFill>
                            <a:srgbClr val="000000"/>
                          </a:solidFill>
                          <a:effectLst/>
                          <a:latin typeface="游ゴシック" panose="020B0400000000000000" pitchFamily="50" charset="-128"/>
                          <a:ea typeface="游ゴシック" panose="020B0400000000000000" pitchFamily="50" charset="-128"/>
                        </a:rPr>
                        <a:t>5</a:t>
                      </a:r>
                    </a:p>
                  </a:txBody>
                  <a:tcPr marL="6350" marR="6350" marT="6350" marB="0" anchor="ctr"/>
                </a:tc>
                <a:tc>
                  <a:txBody>
                    <a:bodyPr/>
                    <a:lstStyle/>
                    <a:p>
                      <a:pPr algn="r" fontAlgn="ctr"/>
                      <a:r>
                        <a:rPr lang="ja-JP" altLang="en-US" sz="1600" b="0" i="0" u="none" strike="noStrike" dirty="0">
                          <a:solidFill>
                            <a:srgbClr val="FF0000"/>
                          </a:solidFill>
                          <a:effectLst/>
                          <a:latin typeface="游ゴシック" panose="020B0400000000000000" pitchFamily="50" charset="-128"/>
                          <a:ea typeface="游ゴシック" panose="020B0400000000000000" pitchFamily="50" charset="-128"/>
                        </a:rPr>
                        <a:t>５</a:t>
                      </a:r>
                      <a:endParaRPr lang="en-US" altLang="ja-JP" sz="1600" b="0" i="0" u="none" strike="noStrike" dirty="0">
                        <a:solidFill>
                          <a:srgbClr val="FF0000"/>
                        </a:solidFill>
                        <a:effectLst/>
                        <a:latin typeface="游ゴシック" panose="020B0400000000000000" pitchFamily="50" charset="-128"/>
                        <a:ea typeface="游ゴシック" panose="020B0400000000000000" pitchFamily="50" charset="-128"/>
                      </a:endParaRPr>
                    </a:p>
                  </a:txBody>
                  <a:tcPr marL="6350" marR="6350" marT="6350" marB="0" anchor="ctr"/>
                </a:tc>
                <a:extLst>
                  <a:ext uri="{0D108BD9-81ED-4DB2-BD59-A6C34878D82A}">
                    <a16:rowId xmlns:a16="http://schemas.microsoft.com/office/drawing/2014/main" val="4203247896"/>
                  </a:ext>
                </a:extLst>
              </a:tr>
              <a:tr h="370840">
                <a:tc>
                  <a:txBody>
                    <a:bodyPr/>
                    <a:lstStyle/>
                    <a:p>
                      <a:pPr algn="l" fontAlgn="ctr"/>
                      <a:r>
                        <a:rPr lang="ja-JP" altLang="en-US" sz="1600" b="0" i="0" u="none" strike="noStrike">
                          <a:solidFill>
                            <a:srgbClr val="000000"/>
                          </a:solidFill>
                          <a:effectLst/>
                          <a:latin typeface="游ゴシック" panose="020B0400000000000000" pitchFamily="50" charset="-128"/>
                          <a:ea typeface="游ゴシック" panose="020B0400000000000000" pitchFamily="50" charset="-128"/>
                        </a:rPr>
                        <a:t>奈良県</a:t>
                      </a:r>
                    </a:p>
                  </a:txBody>
                  <a:tcPr marL="6350" marR="6350" marT="6350" marB="0" anchor="ctr"/>
                </a:tc>
                <a:tc>
                  <a:txBody>
                    <a:bodyPr/>
                    <a:lstStyle/>
                    <a:p>
                      <a:pPr algn="r" fontAlgn="ctr"/>
                      <a:r>
                        <a:rPr lang="en-US" altLang="ja-JP" sz="1600" b="0" i="0" u="none" strike="noStrike" dirty="0">
                          <a:solidFill>
                            <a:srgbClr val="000000"/>
                          </a:solidFill>
                          <a:effectLst/>
                          <a:latin typeface="游ゴシック" panose="020B0400000000000000" pitchFamily="50" charset="-128"/>
                          <a:ea typeface="游ゴシック" panose="020B0400000000000000" pitchFamily="50" charset="-128"/>
                        </a:rPr>
                        <a:t>9</a:t>
                      </a:r>
                    </a:p>
                  </a:txBody>
                  <a:tcPr marL="6350" marR="6350" marT="6350" marB="0" anchor="ctr"/>
                </a:tc>
                <a:tc>
                  <a:txBody>
                    <a:bodyPr/>
                    <a:lstStyle/>
                    <a:p>
                      <a:pPr algn="r" fontAlgn="ctr"/>
                      <a:endParaRPr lang="en-US" altLang="ja-JP" sz="1600" b="0" i="0" u="none" strike="noStrike" dirty="0">
                        <a:solidFill>
                          <a:srgbClr val="000000"/>
                        </a:solidFill>
                        <a:effectLst/>
                        <a:latin typeface="游ゴシック" panose="020B0400000000000000" pitchFamily="50" charset="-128"/>
                        <a:ea typeface="游ゴシック" panose="020B0400000000000000" pitchFamily="50" charset="-128"/>
                      </a:endParaRPr>
                    </a:p>
                  </a:txBody>
                  <a:tcPr marL="6350" marR="6350" marT="6350" marB="0" anchor="ctr"/>
                </a:tc>
                <a:tc>
                  <a:txBody>
                    <a:bodyPr/>
                    <a:lstStyle/>
                    <a:p>
                      <a:pPr algn="r" fontAlgn="ctr"/>
                      <a:r>
                        <a:rPr lang="ja-JP" altLang="en-US" sz="1600" b="0" i="0" u="none" strike="noStrike" dirty="0">
                          <a:solidFill>
                            <a:srgbClr val="FF0000"/>
                          </a:solidFill>
                          <a:effectLst/>
                          <a:latin typeface="游ゴシック" panose="020B0400000000000000" pitchFamily="50" charset="-128"/>
                          <a:ea typeface="游ゴシック" panose="020B0400000000000000" pitchFamily="50" charset="-128"/>
                        </a:rPr>
                        <a:t>３</a:t>
                      </a:r>
                      <a:endParaRPr lang="en-US" altLang="ja-JP" sz="1600" b="0" i="0" u="none" strike="noStrike" dirty="0">
                        <a:solidFill>
                          <a:srgbClr val="FF0000"/>
                        </a:solidFill>
                        <a:effectLst/>
                        <a:latin typeface="游ゴシック" panose="020B0400000000000000" pitchFamily="50" charset="-128"/>
                        <a:ea typeface="游ゴシック" panose="020B0400000000000000" pitchFamily="50" charset="-128"/>
                      </a:endParaRPr>
                    </a:p>
                  </a:txBody>
                  <a:tcPr marL="6350" marR="6350" marT="6350" marB="0" anchor="ctr"/>
                </a:tc>
                <a:extLst>
                  <a:ext uri="{0D108BD9-81ED-4DB2-BD59-A6C34878D82A}">
                    <a16:rowId xmlns:a16="http://schemas.microsoft.com/office/drawing/2014/main" val="2709773381"/>
                  </a:ext>
                </a:extLst>
              </a:tr>
            </a:tbl>
          </a:graphicData>
        </a:graphic>
      </p:graphicFrame>
      <p:sp>
        <p:nvSpPr>
          <p:cNvPr id="5" name="コンテンツ プレースホルダー 5">
            <a:extLst>
              <a:ext uri="{FF2B5EF4-FFF2-40B4-BE49-F238E27FC236}">
                <a16:creationId xmlns:a16="http://schemas.microsoft.com/office/drawing/2014/main" id="{F502C807-DFFE-4C43-B339-E627F53C7F44}"/>
              </a:ext>
            </a:extLst>
          </p:cNvPr>
          <p:cNvSpPr txBox="1">
            <a:spLocks/>
          </p:cNvSpPr>
          <p:nvPr/>
        </p:nvSpPr>
        <p:spPr>
          <a:xfrm>
            <a:off x="5529358" y="1643539"/>
            <a:ext cx="3059635"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kumimoji="1"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kumimoji="1"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kumimoji="1"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9pPr>
          </a:lstStyle>
          <a:p>
            <a:r>
              <a:rPr lang="ja-JP" altLang="en-US" sz="2000" dirty="0"/>
              <a:t>富山県が突出して多く、ほとんどがブラジル人である</a:t>
            </a:r>
            <a:endParaRPr lang="en-US" altLang="ja-JP" sz="2000" dirty="0"/>
          </a:p>
          <a:p>
            <a:r>
              <a:rPr lang="ja-JP" altLang="en-US" sz="2000" dirty="0"/>
              <a:t>岡山県、宮崎県、兵庫県まで含めて国籍は多彩であり、個別事情が大きいと推測</a:t>
            </a:r>
            <a:endParaRPr lang="en-US" altLang="ja-JP" sz="2000" dirty="0"/>
          </a:p>
          <a:p>
            <a:r>
              <a:rPr lang="ja-JP" altLang="en-US" sz="2000" dirty="0"/>
              <a:t>「外国人雇用状況」データ（全国</a:t>
            </a:r>
            <a:r>
              <a:rPr lang="en-US" altLang="ja-JP" sz="2000" dirty="0"/>
              <a:t>144</a:t>
            </a:r>
            <a:r>
              <a:rPr lang="ja-JP" altLang="en-US" sz="2000" dirty="0"/>
              <a:t>人＝</a:t>
            </a:r>
            <a:r>
              <a:rPr lang="en-US" altLang="ja-JP" sz="2000" dirty="0"/>
              <a:t>2020</a:t>
            </a:r>
            <a:r>
              <a:rPr lang="ja-JP" altLang="en-US" sz="2000" dirty="0"/>
              <a:t>年）との差は上位県で大きい。</a:t>
            </a:r>
            <a:endParaRPr lang="en-US" altLang="ja-JP" sz="2000" dirty="0"/>
          </a:p>
          <a:p>
            <a:pPr marL="0" indent="0">
              <a:buNone/>
            </a:pPr>
            <a:endParaRPr lang="en-US" altLang="ja-JP" sz="2000" dirty="0"/>
          </a:p>
        </p:txBody>
      </p:sp>
      <p:sp>
        <p:nvSpPr>
          <p:cNvPr id="6" name="テキスト ボックス 5">
            <a:extLst>
              <a:ext uri="{FF2B5EF4-FFF2-40B4-BE49-F238E27FC236}">
                <a16:creationId xmlns:a16="http://schemas.microsoft.com/office/drawing/2014/main" id="{E24A0AAC-3C75-F25A-2ACF-39421343CB2D}"/>
              </a:ext>
            </a:extLst>
          </p:cNvPr>
          <p:cNvSpPr txBox="1"/>
          <p:nvPr/>
        </p:nvSpPr>
        <p:spPr>
          <a:xfrm>
            <a:off x="555391" y="6236072"/>
            <a:ext cx="4572000" cy="369332"/>
          </a:xfrm>
          <a:prstGeom prst="rect">
            <a:avLst/>
          </a:prstGeom>
          <a:noFill/>
        </p:spPr>
        <p:txBody>
          <a:bodyPr wrap="square">
            <a:spAutoFit/>
          </a:bodyPr>
          <a:lstStyle/>
          <a:p>
            <a:r>
              <a:rPr lang="en-US" altLang="ja-JP" sz="1800" dirty="0"/>
              <a:t>※</a:t>
            </a:r>
            <a:r>
              <a:rPr lang="ja-JP" altLang="en-US" sz="1800" dirty="0"/>
              <a:t>厚生労働省が毎年把握</a:t>
            </a:r>
            <a:endParaRPr lang="ja-JP" altLang="en-US" dirty="0"/>
          </a:p>
        </p:txBody>
      </p:sp>
    </p:spTree>
    <p:extLst>
      <p:ext uri="{BB962C8B-B14F-4D97-AF65-F5344CB8AC3E}">
        <p14:creationId xmlns:p14="http://schemas.microsoft.com/office/powerpoint/2010/main" val="3774012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9A095117-326E-4C5E-8F00-0A9959ADD9FF}"/>
              </a:ext>
            </a:extLst>
          </p:cNvPr>
          <p:cNvSpPr>
            <a:spLocks noGrp="1"/>
          </p:cNvSpPr>
          <p:nvPr>
            <p:ph type="title"/>
          </p:nvPr>
        </p:nvSpPr>
        <p:spPr>
          <a:xfrm>
            <a:off x="628650" y="365126"/>
            <a:ext cx="7886700" cy="825435"/>
          </a:xfrm>
        </p:spPr>
        <p:txBody>
          <a:bodyPr>
            <a:normAutofit/>
          </a:bodyPr>
          <a:lstStyle/>
          <a:p>
            <a:r>
              <a:rPr kumimoji="1" lang="ja-JP" altLang="en-US" sz="4000" dirty="0"/>
              <a:t>林業就業者の国籍と従業上の地位</a:t>
            </a:r>
          </a:p>
        </p:txBody>
      </p:sp>
      <p:graphicFrame>
        <p:nvGraphicFramePr>
          <p:cNvPr id="5" name="コンテンツ プレースホルダー 4">
            <a:extLst>
              <a:ext uri="{FF2B5EF4-FFF2-40B4-BE49-F238E27FC236}">
                <a16:creationId xmlns:a16="http://schemas.microsoft.com/office/drawing/2014/main" id="{F4FAA6A1-A83C-448A-B37F-E0C62495BAC8}"/>
              </a:ext>
            </a:extLst>
          </p:cNvPr>
          <p:cNvGraphicFramePr>
            <a:graphicFrameLocks noGrp="1"/>
          </p:cNvGraphicFramePr>
          <p:nvPr>
            <p:ph idx="1"/>
            <p:extLst>
              <p:ext uri="{D42A27DB-BD31-4B8C-83A1-F6EECF244321}">
                <p14:modId xmlns:p14="http://schemas.microsoft.com/office/powerpoint/2010/main" val="3464511369"/>
              </p:ext>
            </p:extLst>
          </p:nvPr>
        </p:nvGraphicFramePr>
        <p:xfrm>
          <a:off x="382159" y="1838484"/>
          <a:ext cx="3576151" cy="4079240"/>
        </p:xfrm>
        <a:graphic>
          <a:graphicData uri="http://schemas.openxmlformats.org/drawingml/2006/table">
            <a:tbl>
              <a:tblPr firstRow="1" bandRow="1">
                <a:tableStyleId>{5C22544A-7EE6-4342-B048-85BDC9FD1C3A}</a:tableStyleId>
              </a:tblPr>
              <a:tblGrid>
                <a:gridCol w="1299355">
                  <a:extLst>
                    <a:ext uri="{9D8B030D-6E8A-4147-A177-3AD203B41FA5}">
                      <a16:colId xmlns:a16="http://schemas.microsoft.com/office/drawing/2014/main" val="1902996474"/>
                    </a:ext>
                  </a:extLst>
                </a:gridCol>
                <a:gridCol w="460269">
                  <a:extLst>
                    <a:ext uri="{9D8B030D-6E8A-4147-A177-3AD203B41FA5}">
                      <a16:colId xmlns:a16="http://schemas.microsoft.com/office/drawing/2014/main" val="1922423435"/>
                    </a:ext>
                  </a:extLst>
                </a:gridCol>
                <a:gridCol w="1258068">
                  <a:extLst>
                    <a:ext uri="{9D8B030D-6E8A-4147-A177-3AD203B41FA5}">
                      <a16:colId xmlns:a16="http://schemas.microsoft.com/office/drawing/2014/main" val="2890502551"/>
                    </a:ext>
                  </a:extLst>
                </a:gridCol>
                <a:gridCol w="558459">
                  <a:extLst>
                    <a:ext uri="{9D8B030D-6E8A-4147-A177-3AD203B41FA5}">
                      <a16:colId xmlns:a16="http://schemas.microsoft.com/office/drawing/2014/main" val="3973471587"/>
                    </a:ext>
                  </a:extLst>
                </a:gridCol>
              </a:tblGrid>
              <a:tr h="370840">
                <a:tc>
                  <a:txBody>
                    <a:bodyPr/>
                    <a:lstStyle/>
                    <a:p>
                      <a:r>
                        <a:rPr kumimoji="1" lang="ja-JP" altLang="en-US" dirty="0"/>
                        <a:t>国籍</a:t>
                      </a:r>
                    </a:p>
                  </a:txBody>
                  <a:tcPr/>
                </a:tc>
                <a:tc>
                  <a:txBody>
                    <a:bodyPr/>
                    <a:lstStyle/>
                    <a:p>
                      <a:r>
                        <a:rPr kumimoji="1" lang="ja-JP" altLang="en-US" dirty="0"/>
                        <a:t>人</a:t>
                      </a:r>
                    </a:p>
                  </a:txBody>
                  <a:tcPr/>
                </a:tc>
                <a:tc>
                  <a:txBody>
                    <a:bodyPr/>
                    <a:lstStyle/>
                    <a:p>
                      <a:r>
                        <a:rPr kumimoji="1" lang="ja-JP" altLang="en-US" dirty="0"/>
                        <a:t>国籍</a:t>
                      </a:r>
                    </a:p>
                  </a:txBody>
                  <a:tcPr/>
                </a:tc>
                <a:tc>
                  <a:txBody>
                    <a:bodyPr/>
                    <a:lstStyle/>
                    <a:p>
                      <a:r>
                        <a:rPr kumimoji="1" lang="ja-JP" altLang="en-US" dirty="0"/>
                        <a:t>人</a:t>
                      </a:r>
                    </a:p>
                  </a:txBody>
                  <a:tcPr/>
                </a:tc>
                <a:extLst>
                  <a:ext uri="{0D108BD9-81ED-4DB2-BD59-A6C34878D82A}">
                    <a16:rowId xmlns:a16="http://schemas.microsoft.com/office/drawing/2014/main" val="3465496766"/>
                  </a:ext>
                </a:extLst>
              </a:tr>
              <a:tr h="370840">
                <a:tc>
                  <a:txBody>
                    <a:bodyPr/>
                    <a:lstStyle/>
                    <a:p>
                      <a:pPr algn="l" fontAlgn="ctr"/>
                      <a:r>
                        <a:rPr lang="ja-JP" altLang="en-US" sz="1600" b="0" i="0" u="none" strike="noStrike" dirty="0">
                          <a:solidFill>
                            <a:srgbClr val="000000"/>
                          </a:solidFill>
                          <a:effectLst/>
                          <a:latin typeface="游ゴシック" panose="020B0400000000000000" pitchFamily="50" charset="-128"/>
                          <a:ea typeface="游ゴシック" panose="020B0400000000000000" pitchFamily="50" charset="-128"/>
                        </a:rPr>
                        <a:t>ブラジル</a:t>
                      </a:r>
                    </a:p>
                  </a:txBody>
                  <a:tcPr marL="6350" marR="6350" marT="6350" marB="0" anchor="ctr"/>
                </a:tc>
                <a:tc>
                  <a:txBody>
                    <a:bodyPr/>
                    <a:lstStyle/>
                    <a:p>
                      <a:pPr algn="r" fontAlgn="ctr"/>
                      <a:r>
                        <a:rPr lang="en-US" altLang="ja-JP" sz="1600" b="0" i="0" u="none" strike="noStrike" dirty="0">
                          <a:solidFill>
                            <a:srgbClr val="000000"/>
                          </a:solidFill>
                          <a:effectLst/>
                          <a:latin typeface="游ゴシック" panose="020B0400000000000000" pitchFamily="50" charset="-128"/>
                          <a:ea typeface="游ゴシック" panose="020B0400000000000000" pitchFamily="50" charset="-128"/>
                        </a:rPr>
                        <a:t>47</a:t>
                      </a:r>
                    </a:p>
                  </a:txBody>
                  <a:tcPr marL="6350" marR="6350" marT="6350" marB="0" anchor="ctr"/>
                </a:tc>
                <a:tc>
                  <a:txBody>
                    <a:bodyPr/>
                    <a:lstStyle/>
                    <a:p>
                      <a:pPr algn="l" fontAlgn="ctr"/>
                      <a:r>
                        <a:rPr lang="ja-JP" altLang="en-US" sz="1600" b="0" i="0" u="none" strike="noStrike" dirty="0">
                          <a:solidFill>
                            <a:srgbClr val="000000"/>
                          </a:solidFill>
                          <a:effectLst/>
                          <a:latin typeface="游ゴシック" panose="020B0400000000000000" pitchFamily="50" charset="-128"/>
                          <a:ea typeface="游ゴシック" panose="020B0400000000000000" pitchFamily="50" charset="-128"/>
                        </a:rPr>
                        <a:t>ミャンマー</a:t>
                      </a:r>
                    </a:p>
                  </a:txBody>
                  <a:tcPr marL="6350" marR="6350" marT="6350" marB="0" anchor="ctr"/>
                </a:tc>
                <a:tc>
                  <a:txBody>
                    <a:bodyPr/>
                    <a:lstStyle/>
                    <a:p>
                      <a:pPr algn="r" fontAlgn="ctr"/>
                      <a:r>
                        <a:rPr lang="en-US" altLang="ja-JP" sz="1600" b="0" i="0" u="none" strike="noStrike">
                          <a:solidFill>
                            <a:srgbClr val="000000"/>
                          </a:solidFill>
                          <a:effectLst/>
                          <a:latin typeface="游ゴシック" panose="020B0400000000000000" pitchFamily="50" charset="-128"/>
                          <a:ea typeface="游ゴシック" panose="020B0400000000000000" pitchFamily="50" charset="-128"/>
                        </a:rPr>
                        <a:t>3</a:t>
                      </a:r>
                    </a:p>
                  </a:txBody>
                  <a:tcPr marL="6350" marR="6350" marT="6350" marB="0" anchor="ctr"/>
                </a:tc>
                <a:extLst>
                  <a:ext uri="{0D108BD9-81ED-4DB2-BD59-A6C34878D82A}">
                    <a16:rowId xmlns:a16="http://schemas.microsoft.com/office/drawing/2014/main" val="1013777329"/>
                  </a:ext>
                </a:extLst>
              </a:tr>
              <a:tr h="370840">
                <a:tc>
                  <a:txBody>
                    <a:bodyPr/>
                    <a:lstStyle/>
                    <a:p>
                      <a:pPr algn="l" fontAlgn="ctr"/>
                      <a:r>
                        <a:rPr lang="ja-JP" altLang="en-US" sz="1600" b="0" i="0" u="none" strike="noStrike" dirty="0">
                          <a:solidFill>
                            <a:srgbClr val="000000"/>
                          </a:solidFill>
                          <a:effectLst/>
                          <a:latin typeface="游ゴシック" panose="020B0400000000000000" pitchFamily="50" charset="-128"/>
                          <a:ea typeface="游ゴシック" panose="020B0400000000000000" pitchFamily="50" charset="-128"/>
                        </a:rPr>
                        <a:t>ベトナム</a:t>
                      </a:r>
                    </a:p>
                  </a:txBody>
                  <a:tcPr marL="6350" marR="6350" marT="6350" marB="0" anchor="ctr"/>
                </a:tc>
                <a:tc>
                  <a:txBody>
                    <a:bodyPr/>
                    <a:lstStyle/>
                    <a:p>
                      <a:pPr algn="r" fontAlgn="ctr"/>
                      <a:r>
                        <a:rPr lang="en-US" altLang="ja-JP" sz="1600" b="0" i="0" u="none" strike="noStrike" dirty="0">
                          <a:solidFill>
                            <a:srgbClr val="000000"/>
                          </a:solidFill>
                          <a:effectLst/>
                          <a:latin typeface="游ゴシック" panose="020B0400000000000000" pitchFamily="50" charset="-128"/>
                          <a:ea typeface="游ゴシック" panose="020B0400000000000000" pitchFamily="50" charset="-128"/>
                        </a:rPr>
                        <a:t>34</a:t>
                      </a:r>
                    </a:p>
                  </a:txBody>
                  <a:tcPr marL="6350" marR="6350" marT="6350" marB="0" anchor="ctr"/>
                </a:tc>
                <a:tc>
                  <a:txBody>
                    <a:bodyPr/>
                    <a:lstStyle/>
                    <a:p>
                      <a:pPr algn="l" fontAlgn="ctr"/>
                      <a:r>
                        <a:rPr lang="ja-JP" altLang="en-US" sz="1600" b="0" i="0" u="none" strike="noStrike" dirty="0">
                          <a:solidFill>
                            <a:srgbClr val="000000"/>
                          </a:solidFill>
                          <a:effectLst/>
                          <a:latin typeface="游ゴシック" panose="020B0400000000000000" pitchFamily="50" charset="-128"/>
                          <a:ea typeface="游ゴシック" panose="020B0400000000000000" pitchFamily="50" charset="-128"/>
                        </a:rPr>
                        <a:t>ボリビア</a:t>
                      </a:r>
                    </a:p>
                  </a:txBody>
                  <a:tcPr marL="6350" marR="6350" marT="6350" marB="0" anchor="ctr"/>
                </a:tc>
                <a:tc>
                  <a:txBody>
                    <a:bodyPr/>
                    <a:lstStyle/>
                    <a:p>
                      <a:pPr algn="r" fontAlgn="ctr"/>
                      <a:r>
                        <a:rPr lang="en-US" altLang="ja-JP" sz="1600" b="0" i="0" u="none" strike="noStrike" dirty="0">
                          <a:solidFill>
                            <a:srgbClr val="000000"/>
                          </a:solidFill>
                          <a:effectLst/>
                          <a:latin typeface="游ゴシック" panose="020B0400000000000000" pitchFamily="50" charset="-128"/>
                          <a:ea typeface="游ゴシック" panose="020B0400000000000000" pitchFamily="50" charset="-128"/>
                        </a:rPr>
                        <a:t>2</a:t>
                      </a:r>
                    </a:p>
                  </a:txBody>
                  <a:tcPr marL="6350" marR="6350" marT="6350" marB="0" anchor="ctr"/>
                </a:tc>
                <a:extLst>
                  <a:ext uri="{0D108BD9-81ED-4DB2-BD59-A6C34878D82A}">
                    <a16:rowId xmlns:a16="http://schemas.microsoft.com/office/drawing/2014/main" val="131740328"/>
                  </a:ext>
                </a:extLst>
              </a:tr>
              <a:tr h="370840">
                <a:tc>
                  <a:txBody>
                    <a:bodyPr/>
                    <a:lstStyle/>
                    <a:p>
                      <a:pPr algn="l" fontAlgn="ctr"/>
                      <a:r>
                        <a:rPr lang="ja-JP" altLang="en-US" sz="1600" b="0" i="0" u="none" strike="noStrike">
                          <a:solidFill>
                            <a:srgbClr val="000000"/>
                          </a:solidFill>
                          <a:effectLst/>
                          <a:latin typeface="游ゴシック" panose="020B0400000000000000" pitchFamily="50" charset="-128"/>
                          <a:ea typeface="游ゴシック" panose="020B0400000000000000" pitchFamily="50" charset="-128"/>
                        </a:rPr>
                        <a:t>韓国，朝鮮</a:t>
                      </a:r>
                    </a:p>
                  </a:txBody>
                  <a:tcPr marL="6350" marR="6350" marT="6350" marB="0" anchor="ctr"/>
                </a:tc>
                <a:tc>
                  <a:txBody>
                    <a:bodyPr/>
                    <a:lstStyle/>
                    <a:p>
                      <a:pPr algn="r" fontAlgn="ctr"/>
                      <a:r>
                        <a:rPr lang="en-US" altLang="ja-JP" sz="1600" b="0" i="0" u="none" strike="noStrike">
                          <a:solidFill>
                            <a:srgbClr val="000000"/>
                          </a:solidFill>
                          <a:effectLst/>
                          <a:latin typeface="游ゴシック" panose="020B0400000000000000" pitchFamily="50" charset="-128"/>
                          <a:ea typeface="游ゴシック" panose="020B0400000000000000" pitchFamily="50" charset="-128"/>
                        </a:rPr>
                        <a:t>32</a:t>
                      </a:r>
                    </a:p>
                  </a:txBody>
                  <a:tcPr marL="6350" marR="6350" marT="6350" marB="0" anchor="ctr"/>
                </a:tc>
                <a:tc>
                  <a:txBody>
                    <a:bodyPr/>
                    <a:lstStyle/>
                    <a:p>
                      <a:pPr algn="l" fontAlgn="ctr"/>
                      <a:r>
                        <a:rPr lang="ja-JP" altLang="en-US" sz="1600" b="0" i="0" u="none" strike="noStrike" dirty="0">
                          <a:solidFill>
                            <a:srgbClr val="000000"/>
                          </a:solidFill>
                          <a:effectLst/>
                          <a:latin typeface="游ゴシック" panose="020B0400000000000000" pitchFamily="50" charset="-128"/>
                          <a:ea typeface="游ゴシック" panose="020B0400000000000000" pitchFamily="50" charset="-128"/>
                        </a:rPr>
                        <a:t>イギリス</a:t>
                      </a:r>
                    </a:p>
                  </a:txBody>
                  <a:tcPr marL="6350" marR="6350" marT="6350" marB="0" anchor="ctr"/>
                </a:tc>
                <a:tc>
                  <a:txBody>
                    <a:bodyPr/>
                    <a:lstStyle/>
                    <a:p>
                      <a:pPr algn="r" fontAlgn="ctr"/>
                      <a:r>
                        <a:rPr lang="en-US" altLang="ja-JP" sz="1600" b="0" i="0" u="none" strike="noStrike">
                          <a:solidFill>
                            <a:srgbClr val="000000"/>
                          </a:solidFill>
                          <a:effectLst/>
                          <a:latin typeface="游ゴシック" panose="020B0400000000000000" pitchFamily="50" charset="-128"/>
                          <a:ea typeface="游ゴシック" panose="020B0400000000000000" pitchFamily="50" charset="-128"/>
                        </a:rPr>
                        <a:t>2</a:t>
                      </a:r>
                    </a:p>
                  </a:txBody>
                  <a:tcPr marL="6350" marR="6350" marT="6350" marB="0" anchor="ctr"/>
                </a:tc>
                <a:extLst>
                  <a:ext uri="{0D108BD9-81ED-4DB2-BD59-A6C34878D82A}">
                    <a16:rowId xmlns:a16="http://schemas.microsoft.com/office/drawing/2014/main" val="1463670391"/>
                  </a:ext>
                </a:extLst>
              </a:tr>
              <a:tr h="370840">
                <a:tc>
                  <a:txBody>
                    <a:bodyPr/>
                    <a:lstStyle/>
                    <a:p>
                      <a:pPr algn="l" fontAlgn="ctr"/>
                      <a:r>
                        <a:rPr lang="ja-JP" altLang="en-US" sz="1600" b="0" i="0" u="none" strike="noStrike">
                          <a:solidFill>
                            <a:srgbClr val="000000"/>
                          </a:solidFill>
                          <a:effectLst/>
                          <a:latin typeface="游ゴシック" panose="020B0400000000000000" pitchFamily="50" charset="-128"/>
                          <a:ea typeface="游ゴシック" panose="020B0400000000000000" pitchFamily="50" charset="-128"/>
                        </a:rPr>
                        <a:t>中国</a:t>
                      </a:r>
                    </a:p>
                  </a:txBody>
                  <a:tcPr marL="6350" marR="6350" marT="6350" marB="0" anchor="ctr"/>
                </a:tc>
                <a:tc>
                  <a:txBody>
                    <a:bodyPr/>
                    <a:lstStyle/>
                    <a:p>
                      <a:pPr algn="r" fontAlgn="ctr"/>
                      <a:r>
                        <a:rPr lang="en-US" altLang="ja-JP" sz="1600" b="0" i="0" u="none" strike="noStrike">
                          <a:solidFill>
                            <a:srgbClr val="000000"/>
                          </a:solidFill>
                          <a:effectLst/>
                          <a:latin typeface="游ゴシック" panose="020B0400000000000000" pitchFamily="50" charset="-128"/>
                          <a:ea typeface="游ゴシック" panose="020B0400000000000000" pitchFamily="50" charset="-128"/>
                        </a:rPr>
                        <a:t>31</a:t>
                      </a:r>
                    </a:p>
                  </a:txBody>
                  <a:tcPr marL="6350" marR="6350" marT="6350" marB="0" anchor="ctr"/>
                </a:tc>
                <a:tc>
                  <a:txBody>
                    <a:bodyPr/>
                    <a:lstStyle/>
                    <a:p>
                      <a:pPr algn="l" fontAlgn="ctr"/>
                      <a:r>
                        <a:rPr lang="ja-JP" altLang="en-US" sz="1600" b="0" i="0" u="none" strike="noStrike" dirty="0">
                          <a:solidFill>
                            <a:srgbClr val="000000"/>
                          </a:solidFill>
                          <a:effectLst/>
                          <a:latin typeface="游ゴシック" panose="020B0400000000000000" pitchFamily="50" charset="-128"/>
                          <a:ea typeface="游ゴシック" panose="020B0400000000000000" pitchFamily="50" charset="-128"/>
                        </a:rPr>
                        <a:t>イタリア</a:t>
                      </a:r>
                    </a:p>
                  </a:txBody>
                  <a:tcPr marL="6350" marR="6350" marT="6350" marB="0" anchor="ctr"/>
                </a:tc>
                <a:tc>
                  <a:txBody>
                    <a:bodyPr/>
                    <a:lstStyle/>
                    <a:p>
                      <a:pPr algn="r" fontAlgn="ctr"/>
                      <a:r>
                        <a:rPr lang="en-US" altLang="ja-JP" sz="1600" b="0" i="0" u="none" strike="noStrike">
                          <a:solidFill>
                            <a:srgbClr val="000000"/>
                          </a:solidFill>
                          <a:effectLst/>
                          <a:latin typeface="游ゴシック" panose="020B0400000000000000" pitchFamily="50" charset="-128"/>
                          <a:ea typeface="游ゴシック" panose="020B0400000000000000" pitchFamily="50" charset="-128"/>
                        </a:rPr>
                        <a:t>2</a:t>
                      </a:r>
                    </a:p>
                  </a:txBody>
                  <a:tcPr marL="6350" marR="6350" marT="6350" marB="0" anchor="ctr"/>
                </a:tc>
                <a:extLst>
                  <a:ext uri="{0D108BD9-81ED-4DB2-BD59-A6C34878D82A}">
                    <a16:rowId xmlns:a16="http://schemas.microsoft.com/office/drawing/2014/main" val="3474417366"/>
                  </a:ext>
                </a:extLst>
              </a:tr>
              <a:tr h="370840">
                <a:tc>
                  <a:txBody>
                    <a:bodyPr/>
                    <a:lstStyle/>
                    <a:p>
                      <a:pPr algn="l" fontAlgn="ctr"/>
                      <a:r>
                        <a:rPr lang="ja-JP" altLang="en-US" sz="1600" b="0" i="0" u="none" strike="noStrike">
                          <a:solidFill>
                            <a:srgbClr val="000000"/>
                          </a:solidFill>
                          <a:effectLst/>
                          <a:latin typeface="游ゴシック" panose="020B0400000000000000" pitchFamily="50" charset="-128"/>
                          <a:ea typeface="游ゴシック" panose="020B0400000000000000" pitchFamily="50" charset="-128"/>
                        </a:rPr>
                        <a:t>フィリピン</a:t>
                      </a:r>
                    </a:p>
                  </a:txBody>
                  <a:tcPr marL="6350" marR="6350" marT="6350" marB="0" anchor="ctr"/>
                </a:tc>
                <a:tc>
                  <a:txBody>
                    <a:bodyPr/>
                    <a:lstStyle/>
                    <a:p>
                      <a:pPr algn="r" fontAlgn="ctr"/>
                      <a:r>
                        <a:rPr lang="en-US" altLang="ja-JP" sz="1600" b="0" i="0" u="none" strike="noStrike">
                          <a:solidFill>
                            <a:srgbClr val="000000"/>
                          </a:solidFill>
                          <a:effectLst/>
                          <a:latin typeface="游ゴシック" panose="020B0400000000000000" pitchFamily="50" charset="-128"/>
                          <a:ea typeface="游ゴシック" panose="020B0400000000000000" pitchFamily="50" charset="-128"/>
                        </a:rPr>
                        <a:t>19</a:t>
                      </a:r>
                    </a:p>
                  </a:txBody>
                  <a:tcPr marL="6350" marR="6350" marT="6350" marB="0" anchor="ctr"/>
                </a:tc>
                <a:tc>
                  <a:txBody>
                    <a:bodyPr/>
                    <a:lstStyle/>
                    <a:p>
                      <a:pPr algn="l" fontAlgn="ctr"/>
                      <a:r>
                        <a:rPr lang="ja-JP" altLang="en-US" sz="1600" b="0" i="0" u="none" strike="noStrike" dirty="0">
                          <a:solidFill>
                            <a:srgbClr val="000000"/>
                          </a:solidFill>
                          <a:effectLst/>
                          <a:latin typeface="游ゴシック" panose="020B0400000000000000" pitchFamily="50" charset="-128"/>
                          <a:ea typeface="游ゴシック" panose="020B0400000000000000" pitchFamily="50" charset="-128"/>
                        </a:rPr>
                        <a:t>カンボジア</a:t>
                      </a:r>
                    </a:p>
                  </a:txBody>
                  <a:tcPr marL="6350" marR="6350" marT="6350" marB="0" anchor="ctr"/>
                </a:tc>
                <a:tc>
                  <a:txBody>
                    <a:bodyPr/>
                    <a:lstStyle/>
                    <a:p>
                      <a:pPr algn="r" fontAlgn="ctr"/>
                      <a:r>
                        <a:rPr lang="en-US" altLang="ja-JP" sz="1600" b="0" i="0" u="none" strike="noStrike" dirty="0">
                          <a:solidFill>
                            <a:srgbClr val="000000"/>
                          </a:solidFill>
                          <a:effectLst/>
                          <a:latin typeface="游ゴシック" panose="020B0400000000000000" pitchFamily="50" charset="-128"/>
                          <a:ea typeface="游ゴシック" panose="020B0400000000000000" pitchFamily="50" charset="-128"/>
                        </a:rPr>
                        <a:t>2</a:t>
                      </a:r>
                    </a:p>
                  </a:txBody>
                  <a:tcPr marL="6350" marR="6350" marT="6350" marB="0" anchor="ctr"/>
                </a:tc>
                <a:extLst>
                  <a:ext uri="{0D108BD9-81ED-4DB2-BD59-A6C34878D82A}">
                    <a16:rowId xmlns:a16="http://schemas.microsoft.com/office/drawing/2014/main" val="114683187"/>
                  </a:ext>
                </a:extLst>
              </a:tr>
              <a:tr h="370840">
                <a:tc>
                  <a:txBody>
                    <a:bodyPr/>
                    <a:lstStyle/>
                    <a:p>
                      <a:pPr algn="l" fontAlgn="ctr"/>
                      <a:r>
                        <a:rPr lang="ja-JP" altLang="en-US" sz="1600" b="0" i="0" u="none" strike="noStrike">
                          <a:solidFill>
                            <a:srgbClr val="000000"/>
                          </a:solidFill>
                          <a:effectLst/>
                          <a:latin typeface="游ゴシック" panose="020B0400000000000000" pitchFamily="50" charset="-128"/>
                          <a:ea typeface="游ゴシック" panose="020B0400000000000000" pitchFamily="50" charset="-128"/>
                        </a:rPr>
                        <a:t>ネパール</a:t>
                      </a:r>
                    </a:p>
                  </a:txBody>
                  <a:tcPr marL="6350" marR="6350" marT="6350" marB="0" anchor="ctr"/>
                </a:tc>
                <a:tc>
                  <a:txBody>
                    <a:bodyPr/>
                    <a:lstStyle/>
                    <a:p>
                      <a:pPr algn="r" fontAlgn="ctr"/>
                      <a:r>
                        <a:rPr lang="en-US" altLang="ja-JP" sz="1600" b="0" i="0" u="none" strike="noStrike">
                          <a:solidFill>
                            <a:srgbClr val="000000"/>
                          </a:solidFill>
                          <a:effectLst/>
                          <a:latin typeface="游ゴシック" panose="020B0400000000000000" pitchFamily="50" charset="-128"/>
                          <a:ea typeface="游ゴシック" panose="020B0400000000000000" pitchFamily="50" charset="-128"/>
                        </a:rPr>
                        <a:t>12</a:t>
                      </a:r>
                    </a:p>
                  </a:txBody>
                  <a:tcPr marL="6350" marR="6350" marT="6350" marB="0" anchor="ctr"/>
                </a:tc>
                <a:tc>
                  <a:txBody>
                    <a:bodyPr/>
                    <a:lstStyle/>
                    <a:p>
                      <a:pPr algn="l" fontAlgn="ctr"/>
                      <a:r>
                        <a:rPr lang="ja-JP" altLang="en-US" sz="1600" b="0" i="0" u="none" strike="noStrike" dirty="0">
                          <a:solidFill>
                            <a:srgbClr val="000000"/>
                          </a:solidFill>
                          <a:effectLst/>
                          <a:latin typeface="游ゴシック" panose="020B0400000000000000" pitchFamily="50" charset="-128"/>
                          <a:ea typeface="游ゴシック" panose="020B0400000000000000" pitchFamily="50" charset="-128"/>
                        </a:rPr>
                        <a:t>アルゼンチン</a:t>
                      </a:r>
                    </a:p>
                  </a:txBody>
                  <a:tcPr marL="6350" marR="6350" marT="6350" marB="0" anchor="ctr"/>
                </a:tc>
                <a:tc>
                  <a:txBody>
                    <a:bodyPr/>
                    <a:lstStyle/>
                    <a:p>
                      <a:pPr algn="r" fontAlgn="ctr"/>
                      <a:r>
                        <a:rPr lang="en-US" altLang="ja-JP" sz="1600" b="0" i="0" u="none" strike="noStrike">
                          <a:solidFill>
                            <a:srgbClr val="000000"/>
                          </a:solidFill>
                          <a:effectLst/>
                          <a:latin typeface="游ゴシック" panose="020B0400000000000000" pitchFamily="50" charset="-128"/>
                          <a:ea typeface="游ゴシック" panose="020B0400000000000000" pitchFamily="50" charset="-128"/>
                        </a:rPr>
                        <a:t>2</a:t>
                      </a:r>
                    </a:p>
                  </a:txBody>
                  <a:tcPr marL="6350" marR="6350" marT="6350" marB="0" anchor="ctr"/>
                </a:tc>
                <a:extLst>
                  <a:ext uri="{0D108BD9-81ED-4DB2-BD59-A6C34878D82A}">
                    <a16:rowId xmlns:a16="http://schemas.microsoft.com/office/drawing/2014/main" val="2419082957"/>
                  </a:ext>
                </a:extLst>
              </a:tr>
              <a:tr h="370840">
                <a:tc>
                  <a:txBody>
                    <a:bodyPr/>
                    <a:lstStyle/>
                    <a:p>
                      <a:pPr algn="l" fontAlgn="ctr"/>
                      <a:r>
                        <a:rPr lang="ja-JP" altLang="en-US" sz="1600" b="0" i="0" u="none" strike="noStrike">
                          <a:solidFill>
                            <a:srgbClr val="000000"/>
                          </a:solidFill>
                          <a:effectLst/>
                          <a:latin typeface="游ゴシック" panose="020B0400000000000000" pitchFamily="50" charset="-128"/>
                          <a:ea typeface="游ゴシック" panose="020B0400000000000000" pitchFamily="50" charset="-128"/>
                        </a:rPr>
                        <a:t>インドネシア</a:t>
                      </a:r>
                    </a:p>
                  </a:txBody>
                  <a:tcPr marL="6350" marR="6350" marT="6350" marB="0" anchor="ctr"/>
                </a:tc>
                <a:tc>
                  <a:txBody>
                    <a:bodyPr/>
                    <a:lstStyle/>
                    <a:p>
                      <a:pPr algn="r" fontAlgn="ctr"/>
                      <a:r>
                        <a:rPr lang="en-US" altLang="ja-JP" sz="1600" b="0" i="0" u="none" strike="noStrike">
                          <a:solidFill>
                            <a:srgbClr val="000000"/>
                          </a:solidFill>
                          <a:effectLst/>
                          <a:latin typeface="游ゴシック" panose="020B0400000000000000" pitchFamily="50" charset="-128"/>
                          <a:ea typeface="游ゴシック" panose="020B0400000000000000" pitchFamily="50" charset="-128"/>
                        </a:rPr>
                        <a:t>6</a:t>
                      </a:r>
                    </a:p>
                  </a:txBody>
                  <a:tcPr marL="6350" marR="6350" marT="6350" marB="0" anchor="ctr"/>
                </a:tc>
                <a:tc>
                  <a:txBody>
                    <a:bodyPr/>
                    <a:lstStyle/>
                    <a:p>
                      <a:pPr algn="l" fontAlgn="ctr"/>
                      <a:r>
                        <a:rPr lang="ja-JP" altLang="en-US" sz="1600" b="0" i="0" u="none" strike="noStrike" dirty="0">
                          <a:solidFill>
                            <a:srgbClr val="000000"/>
                          </a:solidFill>
                          <a:effectLst/>
                          <a:latin typeface="游ゴシック" panose="020B0400000000000000" pitchFamily="50" charset="-128"/>
                          <a:ea typeface="游ゴシック" panose="020B0400000000000000" pitchFamily="50" charset="-128"/>
                        </a:rPr>
                        <a:t>イラン</a:t>
                      </a:r>
                    </a:p>
                  </a:txBody>
                  <a:tcPr marL="6350" marR="6350" marT="6350" marB="0" anchor="ctr"/>
                </a:tc>
                <a:tc>
                  <a:txBody>
                    <a:bodyPr/>
                    <a:lstStyle/>
                    <a:p>
                      <a:pPr algn="r" fontAlgn="ctr"/>
                      <a:r>
                        <a:rPr lang="en-US" altLang="ja-JP" sz="1600" b="0" i="0" u="none" strike="noStrike">
                          <a:solidFill>
                            <a:srgbClr val="000000"/>
                          </a:solidFill>
                          <a:effectLst/>
                          <a:latin typeface="游ゴシック" panose="020B0400000000000000" pitchFamily="50" charset="-128"/>
                          <a:ea typeface="游ゴシック" panose="020B0400000000000000" pitchFamily="50" charset="-128"/>
                        </a:rPr>
                        <a:t>1</a:t>
                      </a:r>
                    </a:p>
                  </a:txBody>
                  <a:tcPr marL="6350" marR="6350" marT="6350" marB="0" anchor="ctr"/>
                </a:tc>
                <a:extLst>
                  <a:ext uri="{0D108BD9-81ED-4DB2-BD59-A6C34878D82A}">
                    <a16:rowId xmlns:a16="http://schemas.microsoft.com/office/drawing/2014/main" val="2301439"/>
                  </a:ext>
                </a:extLst>
              </a:tr>
              <a:tr h="370840">
                <a:tc>
                  <a:txBody>
                    <a:bodyPr/>
                    <a:lstStyle/>
                    <a:p>
                      <a:pPr algn="l" fontAlgn="ctr"/>
                      <a:r>
                        <a:rPr lang="ja-JP" altLang="en-US" sz="1600" b="0" i="0" u="none" strike="noStrike">
                          <a:solidFill>
                            <a:srgbClr val="000000"/>
                          </a:solidFill>
                          <a:effectLst/>
                          <a:latin typeface="游ゴシック" panose="020B0400000000000000" pitchFamily="50" charset="-128"/>
                          <a:ea typeface="游ゴシック" panose="020B0400000000000000" pitchFamily="50" charset="-128"/>
                        </a:rPr>
                        <a:t>アメリカ</a:t>
                      </a:r>
                    </a:p>
                  </a:txBody>
                  <a:tcPr marL="6350" marR="6350" marT="6350" marB="0" anchor="ctr"/>
                </a:tc>
                <a:tc>
                  <a:txBody>
                    <a:bodyPr/>
                    <a:lstStyle/>
                    <a:p>
                      <a:pPr algn="r" fontAlgn="ctr"/>
                      <a:r>
                        <a:rPr lang="en-US" altLang="ja-JP" sz="1600" b="0" i="0" u="none" strike="noStrike">
                          <a:solidFill>
                            <a:srgbClr val="000000"/>
                          </a:solidFill>
                          <a:effectLst/>
                          <a:latin typeface="游ゴシック" panose="020B0400000000000000" pitchFamily="50" charset="-128"/>
                          <a:ea typeface="游ゴシック" panose="020B0400000000000000" pitchFamily="50" charset="-128"/>
                        </a:rPr>
                        <a:t>5</a:t>
                      </a:r>
                    </a:p>
                  </a:txBody>
                  <a:tcPr marL="6350" marR="6350" marT="6350" marB="0" anchor="ctr"/>
                </a:tc>
                <a:tc>
                  <a:txBody>
                    <a:bodyPr/>
                    <a:lstStyle/>
                    <a:p>
                      <a:pPr algn="l" fontAlgn="ctr"/>
                      <a:r>
                        <a:rPr lang="ja-JP" altLang="en-US" sz="1600" b="0" i="0" u="none" strike="noStrike" dirty="0">
                          <a:solidFill>
                            <a:srgbClr val="000000"/>
                          </a:solidFill>
                          <a:effectLst/>
                          <a:latin typeface="游ゴシック" panose="020B0400000000000000" pitchFamily="50" charset="-128"/>
                          <a:ea typeface="游ゴシック" panose="020B0400000000000000" pitchFamily="50" charset="-128"/>
                        </a:rPr>
                        <a:t>トルコ</a:t>
                      </a:r>
                    </a:p>
                  </a:txBody>
                  <a:tcPr marL="6350" marR="6350" marT="6350" marB="0" anchor="ctr"/>
                </a:tc>
                <a:tc>
                  <a:txBody>
                    <a:bodyPr/>
                    <a:lstStyle/>
                    <a:p>
                      <a:pPr algn="r" fontAlgn="ctr"/>
                      <a:r>
                        <a:rPr lang="en-US" altLang="ja-JP" sz="1600" b="0" i="0" u="none" strike="noStrike">
                          <a:solidFill>
                            <a:srgbClr val="000000"/>
                          </a:solidFill>
                          <a:effectLst/>
                          <a:latin typeface="游ゴシック" panose="020B0400000000000000" pitchFamily="50" charset="-128"/>
                          <a:ea typeface="游ゴシック" panose="020B0400000000000000" pitchFamily="50" charset="-128"/>
                        </a:rPr>
                        <a:t>1</a:t>
                      </a:r>
                    </a:p>
                  </a:txBody>
                  <a:tcPr marL="6350" marR="6350" marT="6350" marB="0" anchor="ctr"/>
                </a:tc>
                <a:extLst>
                  <a:ext uri="{0D108BD9-81ED-4DB2-BD59-A6C34878D82A}">
                    <a16:rowId xmlns:a16="http://schemas.microsoft.com/office/drawing/2014/main" val="2407769958"/>
                  </a:ext>
                </a:extLst>
              </a:tr>
              <a:tr h="370840">
                <a:tc>
                  <a:txBody>
                    <a:bodyPr/>
                    <a:lstStyle/>
                    <a:p>
                      <a:pPr algn="l" fontAlgn="ctr"/>
                      <a:r>
                        <a:rPr lang="ja-JP" altLang="en-US" sz="1600" b="0" i="0" u="none" strike="noStrike">
                          <a:solidFill>
                            <a:srgbClr val="000000"/>
                          </a:solidFill>
                          <a:effectLst/>
                          <a:latin typeface="游ゴシック" panose="020B0400000000000000" pitchFamily="50" charset="-128"/>
                          <a:ea typeface="游ゴシック" panose="020B0400000000000000" pitchFamily="50" charset="-128"/>
                        </a:rPr>
                        <a:t>タイ</a:t>
                      </a:r>
                    </a:p>
                  </a:txBody>
                  <a:tcPr marL="6350" marR="6350" marT="6350" marB="0" anchor="ctr"/>
                </a:tc>
                <a:tc>
                  <a:txBody>
                    <a:bodyPr/>
                    <a:lstStyle/>
                    <a:p>
                      <a:pPr algn="r" fontAlgn="ctr"/>
                      <a:r>
                        <a:rPr lang="en-US" altLang="ja-JP" sz="1600" b="0" i="0" u="none" strike="noStrike">
                          <a:solidFill>
                            <a:srgbClr val="000000"/>
                          </a:solidFill>
                          <a:effectLst/>
                          <a:latin typeface="游ゴシック" panose="020B0400000000000000" pitchFamily="50" charset="-128"/>
                          <a:ea typeface="游ゴシック" panose="020B0400000000000000" pitchFamily="50" charset="-128"/>
                        </a:rPr>
                        <a:t>4</a:t>
                      </a:r>
                    </a:p>
                  </a:txBody>
                  <a:tcPr marL="6350" marR="6350" marT="6350" marB="0" anchor="ctr"/>
                </a:tc>
                <a:tc>
                  <a:txBody>
                    <a:bodyPr/>
                    <a:lstStyle/>
                    <a:p>
                      <a:pPr algn="l" fontAlgn="ctr"/>
                      <a:r>
                        <a:rPr lang="ja-JP" altLang="en-US" sz="1600" b="0" i="0" u="none" strike="noStrike" dirty="0">
                          <a:solidFill>
                            <a:srgbClr val="000000"/>
                          </a:solidFill>
                          <a:effectLst/>
                          <a:latin typeface="游ゴシック" panose="020B0400000000000000" pitchFamily="50" charset="-128"/>
                          <a:ea typeface="游ゴシック" panose="020B0400000000000000" pitchFamily="50" charset="-128"/>
                        </a:rPr>
                        <a:t>モンゴル</a:t>
                      </a:r>
                    </a:p>
                  </a:txBody>
                  <a:tcPr marL="6350" marR="6350" marT="6350" marB="0" anchor="ctr"/>
                </a:tc>
                <a:tc>
                  <a:txBody>
                    <a:bodyPr/>
                    <a:lstStyle/>
                    <a:p>
                      <a:pPr algn="r" fontAlgn="ctr"/>
                      <a:r>
                        <a:rPr lang="en-US" altLang="ja-JP" sz="1600" b="0" i="0" u="none" strike="noStrike" dirty="0">
                          <a:solidFill>
                            <a:srgbClr val="000000"/>
                          </a:solidFill>
                          <a:effectLst/>
                          <a:latin typeface="游ゴシック" panose="020B0400000000000000" pitchFamily="50" charset="-128"/>
                          <a:ea typeface="游ゴシック" panose="020B0400000000000000" pitchFamily="50" charset="-128"/>
                        </a:rPr>
                        <a:t>1</a:t>
                      </a:r>
                    </a:p>
                  </a:txBody>
                  <a:tcPr marL="6350" marR="6350" marT="6350" marB="0" anchor="ctr"/>
                </a:tc>
                <a:extLst>
                  <a:ext uri="{0D108BD9-81ED-4DB2-BD59-A6C34878D82A}">
                    <a16:rowId xmlns:a16="http://schemas.microsoft.com/office/drawing/2014/main" val="1866858631"/>
                  </a:ext>
                </a:extLst>
              </a:tr>
              <a:tr h="370840">
                <a:tc>
                  <a:txBody>
                    <a:bodyPr/>
                    <a:lstStyle/>
                    <a:p>
                      <a:pPr algn="l" fontAlgn="ctr"/>
                      <a:r>
                        <a:rPr lang="ja-JP" altLang="en-US" sz="1600" b="0" i="0" u="none" strike="noStrike">
                          <a:solidFill>
                            <a:srgbClr val="000000"/>
                          </a:solidFill>
                          <a:effectLst/>
                          <a:latin typeface="游ゴシック" panose="020B0400000000000000" pitchFamily="50" charset="-128"/>
                          <a:ea typeface="游ゴシック" panose="020B0400000000000000" pitchFamily="50" charset="-128"/>
                        </a:rPr>
                        <a:t>ペルー</a:t>
                      </a:r>
                    </a:p>
                  </a:txBody>
                  <a:tcPr marL="6350" marR="6350" marT="6350" marB="0" anchor="ctr"/>
                </a:tc>
                <a:tc>
                  <a:txBody>
                    <a:bodyPr/>
                    <a:lstStyle/>
                    <a:p>
                      <a:pPr algn="r" fontAlgn="ctr"/>
                      <a:r>
                        <a:rPr lang="en-US" altLang="ja-JP" sz="1600" b="0" i="0" u="none" strike="noStrike" dirty="0">
                          <a:solidFill>
                            <a:srgbClr val="000000"/>
                          </a:solidFill>
                          <a:effectLst/>
                          <a:latin typeface="游ゴシック" panose="020B0400000000000000" pitchFamily="50" charset="-128"/>
                          <a:ea typeface="游ゴシック" panose="020B0400000000000000" pitchFamily="50" charset="-128"/>
                        </a:rPr>
                        <a:t>4</a:t>
                      </a:r>
                    </a:p>
                  </a:txBody>
                  <a:tcPr marL="6350" marR="6350" marT="6350" marB="0" anchor="ctr"/>
                </a:tc>
                <a:tc>
                  <a:txBody>
                    <a:bodyPr/>
                    <a:lstStyle/>
                    <a:p>
                      <a:pPr algn="l" fontAlgn="ctr"/>
                      <a:r>
                        <a:rPr lang="ja-JP" altLang="en-US" sz="1600" b="0" i="0" u="none" strike="noStrike" dirty="0">
                          <a:solidFill>
                            <a:srgbClr val="000000"/>
                          </a:solidFill>
                          <a:effectLst/>
                          <a:latin typeface="游ゴシック" panose="020B0400000000000000" pitchFamily="50" charset="-128"/>
                          <a:ea typeface="游ゴシック" panose="020B0400000000000000" pitchFamily="50" charset="-128"/>
                        </a:rPr>
                        <a:t>カナダ</a:t>
                      </a:r>
                    </a:p>
                  </a:txBody>
                  <a:tcPr marL="6350" marR="6350" marT="6350" marB="0" anchor="ctr"/>
                </a:tc>
                <a:tc>
                  <a:txBody>
                    <a:bodyPr/>
                    <a:lstStyle/>
                    <a:p>
                      <a:pPr algn="r" fontAlgn="ctr"/>
                      <a:r>
                        <a:rPr lang="en-US" altLang="ja-JP" sz="1600" b="0" i="0" u="none" strike="noStrike" dirty="0">
                          <a:solidFill>
                            <a:srgbClr val="000000"/>
                          </a:solidFill>
                          <a:effectLst/>
                          <a:latin typeface="游ゴシック" panose="020B0400000000000000" pitchFamily="50" charset="-128"/>
                          <a:ea typeface="游ゴシック" panose="020B0400000000000000" pitchFamily="50" charset="-128"/>
                        </a:rPr>
                        <a:t>1</a:t>
                      </a:r>
                    </a:p>
                  </a:txBody>
                  <a:tcPr marL="6350" marR="6350" marT="6350" marB="0" anchor="ctr"/>
                </a:tc>
                <a:extLst>
                  <a:ext uri="{0D108BD9-81ED-4DB2-BD59-A6C34878D82A}">
                    <a16:rowId xmlns:a16="http://schemas.microsoft.com/office/drawing/2014/main" val="1684846642"/>
                  </a:ext>
                </a:extLst>
              </a:tr>
            </a:tbl>
          </a:graphicData>
        </a:graphic>
      </p:graphicFrame>
      <p:sp>
        <p:nvSpPr>
          <p:cNvPr id="4" name="コンテンツ プレースホルダー 5">
            <a:extLst>
              <a:ext uri="{FF2B5EF4-FFF2-40B4-BE49-F238E27FC236}">
                <a16:creationId xmlns:a16="http://schemas.microsoft.com/office/drawing/2014/main" id="{82D1C6ED-022B-4252-8678-FD33FEC47376}"/>
              </a:ext>
            </a:extLst>
          </p:cNvPr>
          <p:cNvSpPr txBox="1">
            <a:spLocks/>
          </p:cNvSpPr>
          <p:nvPr/>
        </p:nvSpPr>
        <p:spPr>
          <a:xfrm>
            <a:off x="4369482" y="5172967"/>
            <a:ext cx="4392359" cy="131990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kumimoji="1"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kumimoji="1"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kumimoji="1"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9pPr>
          </a:lstStyle>
          <a:p>
            <a:r>
              <a:rPr lang="ja-JP" altLang="en-US" sz="1400" dirty="0"/>
              <a:t>ブラジル国籍は日系人（定住者）と推測</a:t>
            </a:r>
            <a:endParaRPr lang="en-US" altLang="ja-JP" sz="1400" dirty="0"/>
          </a:p>
          <a:p>
            <a:r>
              <a:rPr lang="ja-JP" altLang="en-US" sz="1400" dirty="0"/>
              <a:t>ベトナム国籍は技能実習生の可能性が考えられる</a:t>
            </a:r>
            <a:endParaRPr lang="en-US" altLang="ja-JP" sz="1400" dirty="0"/>
          </a:p>
          <a:p>
            <a:r>
              <a:rPr lang="ja-JP" altLang="en-US" sz="1400" dirty="0"/>
              <a:t>ブラジルと韓国，朝鮮籍では自営業主の者も一定数いる</a:t>
            </a:r>
            <a:endParaRPr lang="en-US" altLang="ja-JP" sz="1100" dirty="0"/>
          </a:p>
        </p:txBody>
      </p:sp>
      <p:graphicFrame>
        <p:nvGraphicFramePr>
          <p:cNvPr id="3" name="グラフ 2">
            <a:extLst>
              <a:ext uri="{FF2B5EF4-FFF2-40B4-BE49-F238E27FC236}">
                <a16:creationId xmlns:a16="http://schemas.microsoft.com/office/drawing/2014/main" id="{AEB59914-0B3A-DF19-8239-2BB9AFDF0FE2}"/>
              </a:ext>
            </a:extLst>
          </p:cNvPr>
          <p:cNvGraphicFramePr>
            <a:graphicFrameLocks/>
          </p:cNvGraphicFramePr>
          <p:nvPr>
            <p:extLst>
              <p:ext uri="{D42A27DB-BD31-4B8C-83A1-F6EECF244321}">
                <p14:modId xmlns:p14="http://schemas.microsoft.com/office/powerpoint/2010/main" val="264353159"/>
              </p:ext>
            </p:extLst>
          </p:nvPr>
        </p:nvGraphicFramePr>
        <p:xfrm>
          <a:off x="4262085" y="1267723"/>
          <a:ext cx="4572000" cy="3789093"/>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54821442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E8892A3B-9030-49D1-AC25-766A719E93D7}"/>
              </a:ext>
            </a:extLst>
          </p:cNvPr>
          <p:cNvSpPr>
            <a:spLocks noGrp="1"/>
          </p:cNvSpPr>
          <p:nvPr>
            <p:ph type="title"/>
          </p:nvPr>
        </p:nvSpPr>
        <p:spPr/>
        <p:txBody>
          <a:bodyPr>
            <a:normAutofit/>
          </a:bodyPr>
          <a:lstStyle/>
          <a:p>
            <a:r>
              <a:rPr kumimoji="1" lang="ja-JP" altLang="en-US" dirty="0"/>
              <a:t>外国人の従業上の地位</a:t>
            </a:r>
          </a:p>
        </p:txBody>
      </p:sp>
      <p:graphicFrame>
        <p:nvGraphicFramePr>
          <p:cNvPr id="4" name="コンテンツ プレースホルダー 3">
            <a:extLst>
              <a:ext uri="{FF2B5EF4-FFF2-40B4-BE49-F238E27FC236}">
                <a16:creationId xmlns:a16="http://schemas.microsoft.com/office/drawing/2014/main" id="{2FEB42C0-74C7-448B-AC0B-61C984F29CE1}"/>
              </a:ext>
            </a:extLst>
          </p:cNvPr>
          <p:cNvGraphicFramePr>
            <a:graphicFrameLocks noGrp="1"/>
          </p:cNvGraphicFramePr>
          <p:nvPr>
            <p:ph idx="1"/>
          </p:nvPr>
        </p:nvGraphicFramePr>
        <p:xfrm>
          <a:off x="628650" y="1825625"/>
          <a:ext cx="7886700" cy="3310918"/>
        </p:xfrm>
        <a:graphic>
          <a:graphicData uri="http://schemas.openxmlformats.org/drawingml/2006/chart">
            <c:chart xmlns:c="http://schemas.openxmlformats.org/drawingml/2006/chart" xmlns:r="http://schemas.openxmlformats.org/officeDocument/2006/relationships" r:id="rId2"/>
          </a:graphicData>
        </a:graphic>
      </p:graphicFrame>
      <p:sp>
        <p:nvSpPr>
          <p:cNvPr id="5" name="コンテンツ プレースホルダー 5">
            <a:extLst>
              <a:ext uri="{FF2B5EF4-FFF2-40B4-BE49-F238E27FC236}">
                <a16:creationId xmlns:a16="http://schemas.microsoft.com/office/drawing/2014/main" id="{A1A0C269-1C60-4918-9AC6-3C669D869E5A}"/>
              </a:ext>
            </a:extLst>
          </p:cNvPr>
          <p:cNvSpPr txBox="1">
            <a:spLocks/>
          </p:cNvSpPr>
          <p:nvPr/>
        </p:nvSpPr>
        <p:spPr>
          <a:xfrm>
            <a:off x="628650" y="5279667"/>
            <a:ext cx="7886700" cy="1049572"/>
          </a:xfrm>
          <a:prstGeom prst="rect">
            <a:avLst/>
          </a:prstGeom>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kumimoji="1"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kumimoji="1"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kumimoji="1"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9pPr>
          </a:lstStyle>
          <a:p>
            <a:r>
              <a:rPr lang="ja-JP" altLang="en-US" dirty="0"/>
              <a:t>他産業と比較して、林業では派遣社員、パート・アルバイトの割合が低い一方、業主の割合が高い傾向が確認できる。</a:t>
            </a:r>
            <a:endParaRPr lang="en-US" altLang="ja-JP" dirty="0"/>
          </a:p>
          <a:p>
            <a:pPr marL="0" indent="0">
              <a:buNone/>
            </a:pPr>
            <a:endParaRPr lang="en-US" altLang="ja-JP" dirty="0"/>
          </a:p>
        </p:txBody>
      </p:sp>
    </p:spTree>
    <p:extLst>
      <p:ext uri="{BB962C8B-B14F-4D97-AF65-F5344CB8AC3E}">
        <p14:creationId xmlns:p14="http://schemas.microsoft.com/office/powerpoint/2010/main" val="16005275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47654998-350E-4387-8287-35763BB2BFAE}"/>
              </a:ext>
            </a:extLst>
          </p:cNvPr>
          <p:cNvSpPr>
            <a:spLocks noGrp="1"/>
          </p:cNvSpPr>
          <p:nvPr>
            <p:ph type="title"/>
          </p:nvPr>
        </p:nvSpPr>
        <p:spPr/>
        <p:txBody>
          <a:bodyPr/>
          <a:lstStyle/>
          <a:p>
            <a:r>
              <a:rPr kumimoji="1" lang="ja-JP" altLang="en-US" dirty="0"/>
              <a:t>他産業との比較（国籍）</a:t>
            </a:r>
          </a:p>
        </p:txBody>
      </p:sp>
      <p:graphicFrame>
        <p:nvGraphicFramePr>
          <p:cNvPr id="4" name="コンテンツ プレースホルダー 3">
            <a:extLst>
              <a:ext uri="{FF2B5EF4-FFF2-40B4-BE49-F238E27FC236}">
                <a16:creationId xmlns:a16="http://schemas.microsoft.com/office/drawing/2014/main" id="{33CFEC23-B665-48DD-A7A0-40CBDF6F01A8}"/>
              </a:ext>
            </a:extLst>
          </p:cNvPr>
          <p:cNvGraphicFramePr>
            <a:graphicFrameLocks noGrp="1"/>
          </p:cNvGraphicFramePr>
          <p:nvPr>
            <p:ph idx="1"/>
          </p:nvPr>
        </p:nvGraphicFramePr>
        <p:xfrm>
          <a:off x="628650" y="1825625"/>
          <a:ext cx="7886700" cy="3485846"/>
        </p:xfrm>
        <a:graphic>
          <a:graphicData uri="http://schemas.openxmlformats.org/drawingml/2006/chart">
            <c:chart xmlns:c="http://schemas.openxmlformats.org/drawingml/2006/chart" xmlns:r="http://schemas.openxmlformats.org/officeDocument/2006/relationships" r:id="rId2"/>
          </a:graphicData>
        </a:graphic>
      </p:graphicFrame>
      <p:sp>
        <p:nvSpPr>
          <p:cNvPr id="5" name="コンテンツ プレースホルダー 5">
            <a:extLst>
              <a:ext uri="{FF2B5EF4-FFF2-40B4-BE49-F238E27FC236}">
                <a16:creationId xmlns:a16="http://schemas.microsoft.com/office/drawing/2014/main" id="{FAD10199-9847-4B9C-BE9A-B14FEF115ED4}"/>
              </a:ext>
            </a:extLst>
          </p:cNvPr>
          <p:cNvSpPr txBox="1">
            <a:spLocks/>
          </p:cNvSpPr>
          <p:nvPr/>
        </p:nvSpPr>
        <p:spPr>
          <a:xfrm>
            <a:off x="677745" y="5443302"/>
            <a:ext cx="7886700" cy="1049572"/>
          </a:xfrm>
          <a:prstGeom prst="rect">
            <a:avLst/>
          </a:prstGeom>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kumimoji="1"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kumimoji="1"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kumimoji="1"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9pPr>
          </a:lstStyle>
          <a:p>
            <a:r>
              <a:rPr lang="ja-JP" altLang="en-US" dirty="0"/>
              <a:t>農業ではベトナム、漁業ではインドネシア、ベトナムが多数を占めており、特定国の技能実習生に依存する状況がうかがえる。</a:t>
            </a:r>
            <a:endParaRPr lang="en-US" altLang="ja-JP" dirty="0"/>
          </a:p>
          <a:p>
            <a:pPr marL="0" indent="0">
              <a:buNone/>
            </a:pPr>
            <a:endParaRPr lang="en-US" altLang="ja-JP" dirty="0"/>
          </a:p>
        </p:txBody>
      </p:sp>
    </p:spTree>
    <p:extLst>
      <p:ext uri="{BB962C8B-B14F-4D97-AF65-F5344CB8AC3E}">
        <p14:creationId xmlns:p14="http://schemas.microsoft.com/office/powerpoint/2010/main" val="187048180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タイトル 4">
            <a:extLst>
              <a:ext uri="{FF2B5EF4-FFF2-40B4-BE49-F238E27FC236}">
                <a16:creationId xmlns:a16="http://schemas.microsoft.com/office/drawing/2014/main" id="{FFA91533-8541-43FE-AAA7-D2CB4C542C0F}"/>
              </a:ext>
            </a:extLst>
          </p:cNvPr>
          <p:cNvSpPr>
            <a:spLocks noGrp="1"/>
          </p:cNvSpPr>
          <p:nvPr>
            <p:ph type="title"/>
          </p:nvPr>
        </p:nvSpPr>
        <p:spPr/>
        <p:txBody>
          <a:bodyPr/>
          <a:lstStyle/>
          <a:p>
            <a:r>
              <a:rPr kumimoji="1" lang="ja-JP" altLang="en-US" dirty="0"/>
              <a:t>まとめと若干の考察</a:t>
            </a:r>
          </a:p>
        </p:txBody>
      </p:sp>
      <p:sp>
        <p:nvSpPr>
          <p:cNvPr id="6" name="コンテンツ プレースホルダー 5">
            <a:extLst>
              <a:ext uri="{FF2B5EF4-FFF2-40B4-BE49-F238E27FC236}">
                <a16:creationId xmlns:a16="http://schemas.microsoft.com/office/drawing/2014/main" id="{72A76707-D5E5-43F3-88CF-305637D6D4CE}"/>
              </a:ext>
            </a:extLst>
          </p:cNvPr>
          <p:cNvSpPr>
            <a:spLocks noGrp="1"/>
          </p:cNvSpPr>
          <p:nvPr>
            <p:ph idx="1"/>
          </p:nvPr>
        </p:nvSpPr>
        <p:spPr/>
        <p:txBody>
          <a:bodyPr>
            <a:normAutofit fontScale="77500" lnSpcReduction="20000"/>
          </a:bodyPr>
          <a:lstStyle/>
          <a:p>
            <a:pPr>
              <a:lnSpc>
                <a:spcPct val="120000"/>
              </a:lnSpc>
            </a:pPr>
            <a:r>
              <a:rPr kumimoji="1" lang="ja-JP" altLang="en-US" dirty="0"/>
              <a:t>センサスと国勢調査のデータ間で比較可能な「常雇い／正規従業員」と「役員」の年齢階層については、概ね傾向が一致する</a:t>
            </a:r>
            <a:endParaRPr kumimoji="1" lang="en-US" altLang="ja-JP" dirty="0"/>
          </a:p>
          <a:p>
            <a:pPr>
              <a:lnSpc>
                <a:spcPct val="120000"/>
              </a:lnSpc>
            </a:pPr>
            <a:r>
              <a:rPr kumimoji="1" lang="ja-JP" altLang="en-US" dirty="0"/>
              <a:t>雇用者は</a:t>
            </a:r>
            <a:r>
              <a:rPr kumimoji="1" lang="en-US" altLang="ja-JP" dirty="0"/>
              <a:t>40</a:t>
            </a:r>
            <a:r>
              <a:rPr lang="ja-JP" altLang="en-US" dirty="0"/>
              <a:t>歳代前半にピークがある一方、</a:t>
            </a:r>
            <a:r>
              <a:rPr kumimoji="1" lang="ja-JP" altLang="en-US" dirty="0"/>
              <a:t>経営体役員は</a:t>
            </a:r>
            <a:r>
              <a:rPr kumimoji="1" lang="en-US" altLang="ja-JP" dirty="0"/>
              <a:t>60</a:t>
            </a:r>
            <a:r>
              <a:rPr kumimoji="1" lang="ja-JP" altLang="en-US" dirty="0"/>
              <a:t>歳代後半にピークがあり、かつ年間</a:t>
            </a:r>
            <a:r>
              <a:rPr kumimoji="1" lang="en-US" altLang="ja-JP" dirty="0"/>
              <a:t>150</a:t>
            </a:r>
            <a:r>
              <a:rPr kumimoji="1" lang="ja-JP" altLang="en-US" dirty="0"/>
              <a:t>日以上従事する者は少ない</a:t>
            </a:r>
            <a:endParaRPr kumimoji="1" lang="en-US" altLang="ja-JP" dirty="0"/>
          </a:p>
          <a:p>
            <a:pPr lvl="1">
              <a:lnSpc>
                <a:spcPct val="120000"/>
              </a:lnSpc>
            </a:pPr>
            <a:r>
              <a:rPr kumimoji="1" lang="en-US" altLang="ja-JP" dirty="0"/>
              <a:t>150</a:t>
            </a:r>
            <a:r>
              <a:rPr kumimoji="1" lang="ja-JP" altLang="en-US" dirty="0"/>
              <a:t>日以上就労する中核的な従事者の平均年齢は全体（</a:t>
            </a:r>
            <a:r>
              <a:rPr kumimoji="1" lang="en-US" altLang="ja-JP" dirty="0"/>
              <a:t>52.1</a:t>
            </a:r>
            <a:r>
              <a:rPr kumimoji="1" lang="ja-JP" altLang="en-US" dirty="0"/>
              <a:t>歳＝</a:t>
            </a:r>
            <a:r>
              <a:rPr kumimoji="1" lang="en-US" altLang="ja-JP" dirty="0"/>
              <a:t>2020</a:t>
            </a:r>
            <a:r>
              <a:rPr kumimoji="1" lang="ja-JP" altLang="en-US" dirty="0"/>
              <a:t>年国勢調査）よりも相当程度若いことが推測される</a:t>
            </a:r>
            <a:endParaRPr kumimoji="1" lang="en-US" altLang="ja-JP" dirty="0"/>
          </a:p>
          <a:p>
            <a:pPr>
              <a:lnSpc>
                <a:spcPct val="120000"/>
              </a:lnSpc>
            </a:pPr>
            <a:r>
              <a:rPr kumimoji="1" lang="ja-JP" altLang="en-US" dirty="0"/>
              <a:t>外国人林業就業者の年齢階層は</a:t>
            </a:r>
            <a:r>
              <a:rPr kumimoji="1" lang="en-US" altLang="ja-JP" dirty="0"/>
              <a:t>30</a:t>
            </a:r>
            <a:r>
              <a:rPr kumimoji="1" lang="ja-JP" altLang="en-US" dirty="0"/>
              <a:t>歳代がピークであり、日本人と比較すると極端に若齢といえる</a:t>
            </a:r>
            <a:endParaRPr kumimoji="1" lang="en-US" altLang="ja-JP" dirty="0"/>
          </a:p>
          <a:p>
            <a:pPr lvl="1">
              <a:lnSpc>
                <a:spcPct val="120000"/>
              </a:lnSpc>
            </a:pPr>
            <a:r>
              <a:rPr kumimoji="1" lang="ja-JP" altLang="en-US" dirty="0"/>
              <a:t>今後、技能実習（育成就労）と特定技能制度の本格活用によって林業就業者全体の年齢構成に影響を与える可能性が示唆される</a:t>
            </a:r>
            <a:endParaRPr kumimoji="1" lang="en-US" altLang="ja-JP" dirty="0"/>
          </a:p>
        </p:txBody>
      </p:sp>
    </p:spTree>
    <p:extLst>
      <p:ext uri="{BB962C8B-B14F-4D97-AF65-F5344CB8AC3E}">
        <p14:creationId xmlns:p14="http://schemas.microsoft.com/office/powerpoint/2010/main" val="3634286521"/>
      </p:ext>
    </p:extLst>
  </p:cSld>
  <p:clrMapOvr>
    <a:masterClrMapping/>
  </p:clrMapOvr>
</p:sld>
</file>

<file path=ppt/theme/theme1.xml><?xml version="1.0" encoding="utf-8"?>
<a:theme xmlns:a="http://schemas.openxmlformats.org/drawingml/2006/main" name="Office テーマ">
  <a:themeElements>
    <a:clrScheme name="Office テーマ">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テーマ">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テーマ">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2197</TotalTime>
  <Words>1058</Words>
  <Application>Microsoft Office PowerPoint</Application>
  <PresentationFormat>画面に合わせる (4:3)</PresentationFormat>
  <Paragraphs>193</Paragraphs>
  <Slides>17</Slides>
  <Notes>0</Notes>
  <HiddenSlides>0</HiddenSlides>
  <MMClips>0</MMClips>
  <ScaleCrop>false</ScaleCrop>
  <HeadingPairs>
    <vt:vector size="6" baseType="variant">
      <vt:variant>
        <vt:lpstr>使用されているフォント</vt:lpstr>
      </vt:variant>
      <vt:variant>
        <vt:i4>5</vt:i4>
      </vt:variant>
      <vt:variant>
        <vt:lpstr>テーマ</vt:lpstr>
      </vt:variant>
      <vt:variant>
        <vt:i4>1</vt:i4>
      </vt:variant>
      <vt:variant>
        <vt:lpstr>スライド タイトル</vt:lpstr>
      </vt:variant>
      <vt:variant>
        <vt:i4>17</vt:i4>
      </vt:variant>
    </vt:vector>
  </HeadingPairs>
  <TitlesOfParts>
    <vt:vector size="23" baseType="lpstr">
      <vt:lpstr>ＭＳ 明朝</vt:lpstr>
      <vt:lpstr>游ゴシック</vt:lpstr>
      <vt:lpstr>Aptos</vt:lpstr>
      <vt:lpstr>Aptos Display</vt:lpstr>
      <vt:lpstr>Arial</vt:lpstr>
      <vt:lpstr>Office テーマ</vt:lpstr>
      <vt:lpstr>農林業センサスと国勢調査の林業従事者データ分析</vt:lpstr>
      <vt:lpstr>研究の目的と使用データ</vt:lpstr>
      <vt:lpstr>センサスによる雇用者の把握</vt:lpstr>
      <vt:lpstr>労働力の 年齢階層</vt:lpstr>
      <vt:lpstr>経営体役員・構成員の 就業日数と年齢階層</vt:lpstr>
      <vt:lpstr>経営体役員・構成員の 就業日数と年齢階層</vt:lpstr>
      <vt:lpstr>経営体世帯員（78,919人）の 就業日数と年齢階層</vt:lpstr>
      <vt:lpstr>常雇い経営形態別年齢階層</vt:lpstr>
      <vt:lpstr>正規従業員（国勢調査）と 常雇い（センサス）の年齢構成比較</vt:lpstr>
      <vt:lpstr>業主・役員（国勢調査）と 経営体役員・構成員（センサス）の 年齢構成比較</vt:lpstr>
      <vt:lpstr>正規雇用者と非正規雇用者の年齢構成</vt:lpstr>
      <vt:lpstr>外国人林業就業者（222人）の年齢階層</vt:lpstr>
      <vt:lpstr>外国人就業者県別人数（上位10県）</vt:lpstr>
      <vt:lpstr>林業就業者の国籍と従業上の地位</vt:lpstr>
      <vt:lpstr>外国人の従業上の地位</vt:lpstr>
      <vt:lpstr>他産業との比較（国籍）</vt:lpstr>
      <vt:lpstr>まとめと若干の考察</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TANAKA Wataru(田中　亘)</dc:creator>
  <cp:lastModifiedBy>TANAKA Wataru(田中　亘)</cp:lastModifiedBy>
  <cp:revision>18</cp:revision>
  <dcterms:created xsi:type="dcterms:W3CDTF">2025-10-22T03:36:11Z</dcterms:created>
  <dcterms:modified xsi:type="dcterms:W3CDTF">2026-03-12T07:49:54Z</dcterms:modified>
</cp:coreProperties>
</file>